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8" r:id="rId2"/>
    <p:sldId id="256" r:id="rId3"/>
    <p:sldId id="259" r:id="rId4"/>
    <p:sldId id="260" r:id="rId5"/>
    <p:sldId id="261" r:id="rId6"/>
    <p:sldId id="262" r:id="rId7"/>
    <p:sldId id="263" r:id="rId8"/>
    <p:sldId id="264" r:id="rId9"/>
    <p:sldId id="265" r:id="rId10"/>
    <p:sldId id="281" r:id="rId11"/>
    <p:sldId id="279" r:id="rId12"/>
    <p:sldId id="282" r:id="rId13"/>
    <p:sldId id="283" r:id="rId14"/>
    <p:sldId id="284" r:id="rId15"/>
    <p:sldId id="285" r:id="rId16"/>
    <p:sldId id="286" r:id="rId17"/>
    <p:sldId id="288" r:id="rId18"/>
    <p:sldId id="289" r:id="rId19"/>
    <p:sldId id="290" r:id="rId20"/>
    <p:sldId id="297" r:id="rId21"/>
    <p:sldId id="300" r:id="rId22"/>
    <p:sldId id="299" r:id="rId23"/>
    <p:sldId id="301" r:id="rId24"/>
    <p:sldId id="292"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FAB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8"/>
    <p:restoredTop sz="94704"/>
  </p:normalViewPr>
  <p:slideViewPr>
    <p:cSldViewPr>
      <p:cViewPr varScale="1">
        <p:scale>
          <a:sx n="122" d="100"/>
          <a:sy n="122" d="100"/>
        </p:scale>
        <p:origin x="-66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8CDFB5-CDD4-4097-A5DC-A92ACAD81A33}" type="datetimeFigureOut">
              <a:rPr lang="en-GB" smtClean="0"/>
              <a:t>06/01/2016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EC18AD-1363-42D7-8887-4F2E286D68CA}" type="slidenum">
              <a:rPr lang="en-GB" smtClean="0"/>
              <a:t>‹#›</a:t>
            </a:fld>
            <a:endParaRPr lang="en-GB"/>
          </a:p>
        </p:txBody>
      </p:sp>
    </p:spTree>
    <p:extLst>
      <p:ext uri="{BB962C8B-B14F-4D97-AF65-F5344CB8AC3E}">
        <p14:creationId xmlns:p14="http://schemas.microsoft.com/office/powerpoint/2010/main" val="914611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A2D1D4B-CEA5-44F7-92E6-ADDAFDCD5AA3}" type="datetimeFigureOut">
              <a:rPr lang="en-GB" smtClean="0"/>
              <a:t>06/01/2016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F45ACF-7BB2-49E1-A8D5-E598855CCC8C}" type="slidenum">
              <a:rPr lang="en-GB" smtClean="0"/>
              <a:t>‹#›</a:t>
            </a:fld>
            <a:endParaRPr lang="en-GB"/>
          </a:p>
        </p:txBody>
      </p:sp>
    </p:spTree>
    <p:extLst>
      <p:ext uri="{BB962C8B-B14F-4D97-AF65-F5344CB8AC3E}">
        <p14:creationId xmlns:p14="http://schemas.microsoft.com/office/powerpoint/2010/main" val="257104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2D1D4B-CEA5-44F7-92E6-ADDAFDCD5AA3}" type="datetimeFigureOut">
              <a:rPr lang="en-GB" smtClean="0"/>
              <a:t>06/01/2016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F45ACF-7BB2-49E1-A8D5-E598855CCC8C}" type="slidenum">
              <a:rPr lang="en-GB" smtClean="0"/>
              <a:t>‹#›</a:t>
            </a:fld>
            <a:endParaRPr lang="en-GB"/>
          </a:p>
        </p:txBody>
      </p:sp>
    </p:spTree>
    <p:extLst>
      <p:ext uri="{BB962C8B-B14F-4D97-AF65-F5344CB8AC3E}">
        <p14:creationId xmlns:p14="http://schemas.microsoft.com/office/powerpoint/2010/main" val="22974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2D1D4B-CEA5-44F7-92E6-ADDAFDCD5AA3}" type="datetimeFigureOut">
              <a:rPr lang="en-GB" smtClean="0"/>
              <a:t>06/01/2016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F45ACF-7BB2-49E1-A8D5-E598855CCC8C}" type="slidenum">
              <a:rPr lang="en-GB" smtClean="0"/>
              <a:t>‹#›</a:t>
            </a:fld>
            <a:endParaRPr lang="en-GB"/>
          </a:p>
        </p:txBody>
      </p:sp>
    </p:spTree>
    <p:extLst>
      <p:ext uri="{BB962C8B-B14F-4D97-AF65-F5344CB8AC3E}">
        <p14:creationId xmlns:p14="http://schemas.microsoft.com/office/powerpoint/2010/main" val="13053147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Diapositive de titre">
    <p:spTree>
      <p:nvGrpSpPr>
        <p:cNvPr id="1" name=""/>
        <p:cNvGrpSpPr/>
        <p:nvPr/>
      </p:nvGrpSpPr>
      <p:grpSpPr>
        <a:xfrm>
          <a:off x="0" y="0"/>
          <a:ext cx="0" cy="0"/>
          <a:chOff x="0" y="0"/>
          <a:chExt cx="0" cy="0"/>
        </a:xfrm>
      </p:grpSpPr>
      <p:pic>
        <p:nvPicPr>
          <p:cNvPr id="4" name="Picture 2" descr="C:\Users\schimi\Pictures\PPT Presi\Essai2.png"/>
          <p:cNvPicPr>
            <a:picLocks noChangeAspect="1" noChangeArrowheads="1"/>
          </p:cNvPicPr>
          <p:nvPr userDrawn="1"/>
        </p:nvPicPr>
        <p:blipFill>
          <a:blip r:embed="rId2" cstate="print"/>
          <a:srcRect/>
          <a:stretch>
            <a:fillRect/>
          </a:stretch>
        </p:blipFill>
        <p:spPr bwMode="auto">
          <a:xfrm>
            <a:off x="0" y="5245134"/>
            <a:ext cx="9144000" cy="1612865"/>
          </a:xfrm>
          <a:prstGeom prst="rect">
            <a:avLst/>
          </a:prstGeom>
          <a:noFill/>
        </p:spPr>
      </p:pic>
      <p:sp>
        <p:nvSpPr>
          <p:cNvPr id="3" name="Sous-titre 2"/>
          <p:cNvSpPr>
            <a:spLocks noGrp="1"/>
          </p:cNvSpPr>
          <p:nvPr>
            <p:ph type="subTitle" idx="1" hasCustomPrompt="1"/>
          </p:nvPr>
        </p:nvSpPr>
        <p:spPr>
          <a:xfrm>
            <a:off x="4499992" y="2636912"/>
            <a:ext cx="4392488" cy="1512168"/>
          </a:xfrm>
        </p:spPr>
        <p:txBody>
          <a:bodyPr/>
          <a:lstStyle>
            <a:lvl1pPr marL="0" indent="0" algn="l">
              <a:buNone/>
              <a:defRPr sz="2400" baseline="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dirty="0" smtClean="0"/>
              <a:t>Cliquez pour ajouter un sous-titre</a:t>
            </a:r>
            <a:endParaRPr lang="fr-CH" dirty="0"/>
          </a:p>
        </p:txBody>
      </p:sp>
      <p:sp>
        <p:nvSpPr>
          <p:cNvPr id="13" name="Titre 12"/>
          <p:cNvSpPr>
            <a:spLocks noGrp="1"/>
          </p:cNvSpPr>
          <p:nvPr>
            <p:ph type="title" hasCustomPrompt="1"/>
          </p:nvPr>
        </p:nvSpPr>
        <p:spPr>
          <a:xfrm>
            <a:off x="4499992" y="1628800"/>
            <a:ext cx="4392488" cy="1008881"/>
          </a:xfrm>
        </p:spPr>
        <p:txBody>
          <a:bodyPr/>
          <a:lstStyle>
            <a:lvl1pPr>
              <a:defRPr/>
            </a:lvl1pPr>
          </a:lstStyle>
          <a:p>
            <a:r>
              <a:rPr lang="fr-FR" dirty="0" smtClean="0"/>
              <a:t>Cliquez pour ajouter un titre</a:t>
            </a:r>
            <a:endParaRPr lang="fr-CH" dirty="0"/>
          </a:p>
        </p:txBody>
      </p:sp>
      <p:sp>
        <p:nvSpPr>
          <p:cNvPr id="19" name="Espace réservé de la date 18"/>
          <p:cNvSpPr>
            <a:spLocks noGrp="1"/>
          </p:cNvSpPr>
          <p:nvPr>
            <p:ph type="dt" sz="half" idx="10"/>
          </p:nvPr>
        </p:nvSpPr>
        <p:spPr>
          <a:xfrm>
            <a:off x="4499992" y="4149080"/>
            <a:ext cx="2133600" cy="476250"/>
          </a:xfrm>
        </p:spPr>
        <p:txBody>
          <a:bodyPr/>
          <a:lstStyle/>
          <a:p>
            <a:pPr>
              <a:defRPr/>
            </a:pPr>
            <a:r>
              <a:rPr lang="fr-FR" smtClean="0"/>
              <a:t>date</a:t>
            </a:r>
            <a:endParaRPr lang="en-US" dirty="0"/>
          </a:p>
        </p:txBody>
      </p:sp>
      <p:pic>
        <p:nvPicPr>
          <p:cNvPr id="7" name="Picture 2" descr="C:\Users\schimi\Pictures\PPT Presi\logo_presidence_2015_en\LOGO_PRESIDENCE_2015_EN\LOGO_PRESIDENCE_2015_CMYK_EN.png"/>
          <p:cNvPicPr>
            <a:picLocks noChangeAspect="1" noChangeArrowheads="1"/>
          </p:cNvPicPr>
          <p:nvPr userDrawn="1"/>
        </p:nvPicPr>
        <p:blipFill>
          <a:blip r:embed="rId3" cstate="print"/>
          <a:srcRect/>
          <a:stretch>
            <a:fillRect/>
          </a:stretch>
        </p:blipFill>
        <p:spPr bwMode="auto">
          <a:xfrm>
            <a:off x="395536" y="332656"/>
            <a:ext cx="3264783" cy="579600"/>
          </a:xfrm>
          <a:prstGeom prst="rect">
            <a:avLst/>
          </a:prstGeom>
          <a:noFill/>
        </p:spPr>
      </p:pic>
    </p:spTree>
    <p:extLst>
      <p:ext uri="{BB962C8B-B14F-4D97-AF65-F5344CB8AC3E}">
        <p14:creationId xmlns:p14="http://schemas.microsoft.com/office/powerpoint/2010/main" val="3795997983"/>
      </p:ext>
    </p:extLst>
  </p:cSld>
  <p:clrMapOvr>
    <a:masterClrMapping/>
  </p:clrMapOvr>
  <p:hf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2D1D4B-CEA5-44F7-92E6-ADDAFDCD5AA3}" type="datetimeFigureOut">
              <a:rPr lang="en-GB" smtClean="0"/>
              <a:t>06/01/2016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F45ACF-7BB2-49E1-A8D5-E598855CCC8C}" type="slidenum">
              <a:rPr lang="en-GB" smtClean="0"/>
              <a:t>‹#›</a:t>
            </a:fld>
            <a:endParaRPr lang="en-GB"/>
          </a:p>
        </p:txBody>
      </p:sp>
    </p:spTree>
    <p:extLst>
      <p:ext uri="{BB962C8B-B14F-4D97-AF65-F5344CB8AC3E}">
        <p14:creationId xmlns:p14="http://schemas.microsoft.com/office/powerpoint/2010/main" val="2810459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2D1D4B-CEA5-44F7-92E6-ADDAFDCD5AA3}" type="datetimeFigureOut">
              <a:rPr lang="en-GB" smtClean="0"/>
              <a:t>06/01/2016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F45ACF-7BB2-49E1-A8D5-E598855CCC8C}" type="slidenum">
              <a:rPr lang="en-GB" smtClean="0"/>
              <a:t>‹#›</a:t>
            </a:fld>
            <a:endParaRPr lang="en-GB"/>
          </a:p>
        </p:txBody>
      </p:sp>
    </p:spTree>
    <p:extLst>
      <p:ext uri="{BB962C8B-B14F-4D97-AF65-F5344CB8AC3E}">
        <p14:creationId xmlns:p14="http://schemas.microsoft.com/office/powerpoint/2010/main" val="14560009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A2D1D4B-CEA5-44F7-92E6-ADDAFDCD5AA3}" type="datetimeFigureOut">
              <a:rPr lang="en-GB" smtClean="0"/>
              <a:t>06/01/2016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F45ACF-7BB2-49E1-A8D5-E598855CCC8C}" type="slidenum">
              <a:rPr lang="en-GB" smtClean="0"/>
              <a:t>‹#›</a:t>
            </a:fld>
            <a:endParaRPr lang="en-GB"/>
          </a:p>
        </p:txBody>
      </p:sp>
    </p:spTree>
    <p:extLst>
      <p:ext uri="{BB962C8B-B14F-4D97-AF65-F5344CB8AC3E}">
        <p14:creationId xmlns:p14="http://schemas.microsoft.com/office/powerpoint/2010/main" val="2711521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A2D1D4B-CEA5-44F7-92E6-ADDAFDCD5AA3}" type="datetimeFigureOut">
              <a:rPr lang="en-GB" smtClean="0"/>
              <a:t>06/01/2016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2F45ACF-7BB2-49E1-A8D5-E598855CCC8C}" type="slidenum">
              <a:rPr lang="en-GB" smtClean="0"/>
              <a:t>‹#›</a:t>
            </a:fld>
            <a:endParaRPr lang="en-GB"/>
          </a:p>
        </p:txBody>
      </p:sp>
    </p:spTree>
    <p:extLst>
      <p:ext uri="{BB962C8B-B14F-4D97-AF65-F5344CB8AC3E}">
        <p14:creationId xmlns:p14="http://schemas.microsoft.com/office/powerpoint/2010/main" val="4226151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A2D1D4B-CEA5-44F7-92E6-ADDAFDCD5AA3}" type="datetimeFigureOut">
              <a:rPr lang="en-GB" smtClean="0"/>
              <a:t>06/01/2016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2F45ACF-7BB2-49E1-A8D5-E598855CCC8C}" type="slidenum">
              <a:rPr lang="en-GB" smtClean="0"/>
              <a:t>‹#›</a:t>
            </a:fld>
            <a:endParaRPr lang="en-GB"/>
          </a:p>
        </p:txBody>
      </p:sp>
    </p:spTree>
    <p:extLst>
      <p:ext uri="{BB962C8B-B14F-4D97-AF65-F5344CB8AC3E}">
        <p14:creationId xmlns:p14="http://schemas.microsoft.com/office/powerpoint/2010/main" val="35577144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2D1D4B-CEA5-44F7-92E6-ADDAFDCD5AA3}" type="datetimeFigureOut">
              <a:rPr lang="en-GB" smtClean="0"/>
              <a:t>06/01/2016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2F45ACF-7BB2-49E1-A8D5-E598855CCC8C}" type="slidenum">
              <a:rPr lang="en-GB" smtClean="0"/>
              <a:t>‹#›</a:t>
            </a:fld>
            <a:endParaRPr lang="en-GB"/>
          </a:p>
        </p:txBody>
      </p:sp>
    </p:spTree>
    <p:extLst>
      <p:ext uri="{BB962C8B-B14F-4D97-AF65-F5344CB8AC3E}">
        <p14:creationId xmlns:p14="http://schemas.microsoft.com/office/powerpoint/2010/main" val="1030693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2D1D4B-CEA5-44F7-92E6-ADDAFDCD5AA3}" type="datetimeFigureOut">
              <a:rPr lang="en-GB" smtClean="0"/>
              <a:t>06/01/2016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F45ACF-7BB2-49E1-A8D5-E598855CCC8C}" type="slidenum">
              <a:rPr lang="en-GB" smtClean="0"/>
              <a:t>‹#›</a:t>
            </a:fld>
            <a:endParaRPr lang="en-GB"/>
          </a:p>
        </p:txBody>
      </p:sp>
    </p:spTree>
    <p:extLst>
      <p:ext uri="{BB962C8B-B14F-4D97-AF65-F5344CB8AC3E}">
        <p14:creationId xmlns:p14="http://schemas.microsoft.com/office/powerpoint/2010/main" val="1319236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2D1D4B-CEA5-44F7-92E6-ADDAFDCD5AA3}" type="datetimeFigureOut">
              <a:rPr lang="en-GB" smtClean="0"/>
              <a:t>06/01/2016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F45ACF-7BB2-49E1-A8D5-E598855CCC8C}" type="slidenum">
              <a:rPr lang="en-GB" smtClean="0"/>
              <a:t>‹#›</a:t>
            </a:fld>
            <a:endParaRPr lang="en-GB"/>
          </a:p>
        </p:txBody>
      </p:sp>
    </p:spTree>
    <p:extLst>
      <p:ext uri="{BB962C8B-B14F-4D97-AF65-F5344CB8AC3E}">
        <p14:creationId xmlns:p14="http://schemas.microsoft.com/office/powerpoint/2010/main" val="1281191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2D1D4B-CEA5-44F7-92E6-ADDAFDCD5AA3}" type="datetimeFigureOut">
              <a:rPr lang="en-GB" smtClean="0"/>
              <a:t>06/01/2016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F45ACF-7BB2-49E1-A8D5-E598855CCC8C}" type="slidenum">
              <a:rPr lang="en-GB" smtClean="0"/>
              <a:t>‹#›</a:t>
            </a:fld>
            <a:endParaRPr lang="en-GB"/>
          </a:p>
        </p:txBody>
      </p:sp>
    </p:spTree>
    <p:extLst>
      <p:ext uri="{BB962C8B-B14F-4D97-AF65-F5344CB8AC3E}">
        <p14:creationId xmlns:p14="http://schemas.microsoft.com/office/powerpoint/2010/main" val="5264373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18.emf"/></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7504" y="2774138"/>
            <a:ext cx="8959688" cy="2743093"/>
          </a:xfrm>
        </p:spPr>
        <p:txBody>
          <a:bodyPr>
            <a:noAutofit/>
          </a:bodyPr>
          <a:lstStyle/>
          <a:p>
            <a:pPr>
              <a:spcBef>
                <a:spcPts val="1200"/>
              </a:spcBef>
            </a:pPr>
            <a:r>
              <a:rPr lang="en-GB" sz="1400" dirty="0" smtClean="0">
                <a:solidFill>
                  <a:srgbClr val="CFAB7A"/>
                </a:solidFill>
                <a:latin typeface="Times New Roman" panose="02020603050405020304" pitchFamily="18" charset="0"/>
                <a:cs typeface="Times New Roman" panose="02020603050405020304" pitchFamily="18" charset="0"/>
              </a:rPr>
              <a:t>10 December 2015 –Parallel Session </a:t>
            </a:r>
            <a:br>
              <a:rPr lang="en-GB" sz="1400" dirty="0" smtClean="0">
                <a:solidFill>
                  <a:srgbClr val="CFAB7A"/>
                </a:solidFill>
                <a:latin typeface="Times New Roman" panose="02020603050405020304" pitchFamily="18" charset="0"/>
                <a:cs typeface="Times New Roman" panose="02020603050405020304" pitchFamily="18" charset="0"/>
              </a:rPr>
            </a:br>
            <a:r>
              <a:rPr lang="en-GB" sz="3200" dirty="0" smtClean="0">
                <a:solidFill>
                  <a:srgbClr val="CFAB7A"/>
                </a:solidFill>
                <a:latin typeface="Times New Roman" panose="02020603050405020304" pitchFamily="18" charset="0"/>
                <a:cs typeface="Times New Roman" panose="02020603050405020304" pitchFamily="18" charset="0"/>
              </a:rPr>
              <a:t>Inter-</a:t>
            </a:r>
            <a:r>
              <a:rPr lang="en-GB" sz="3200" dirty="0" err="1" smtClean="0">
                <a:solidFill>
                  <a:srgbClr val="CFAB7A"/>
                </a:solidFill>
                <a:latin typeface="Times New Roman" panose="02020603050405020304" pitchFamily="18" charset="0"/>
                <a:cs typeface="Times New Roman" panose="02020603050405020304" pitchFamily="18" charset="0"/>
              </a:rPr>
              <a:t>sectoral</a:t>
            </a:r>
            <a:r>
              <a:rPr lang="en-GB" sz="3200" dirty="0" smtClean="0">
                <a:solidFill>
                  <a:srgbClr val="CFAB7A"/>
                </a:solidFill>
                <a:latin typeface="Times New Roman" panose="02020603050405020304" pitchFamily="18" charset="0"/>
                <a:cs typeface="Times New Roman" panose="02020603050405020304" pitchFamily="18" charset="0"/>
              </a:rPr>
              <a:t> mobility &amp; employability</a:t>
            </a:r>
            <a:br>
              <a:rPr lang="en-GB" sz="3200" dirty="0" smtClean="0">
                <a:solidFill>
                  <a:srgbClr val="CFAB7A"/>
                </a:solidFill>
                <a:latin typeface="Times New Roman" panose="02020603050405020304" pitchFamily="18" charset="0"/>
                <a:cs typeface="Times New Roman" panose="02020603050405020304" pitchFamily="18" charset="0"/>
              </a:rPr>
            </a:br>
            <a:r>
              <a:rPr lang="en-GB" sz="3200" dirty="0" smtClean="0">
                <a:solidFill>
                  <a:srgbClr val="CFAB7A"/>
                </a:solidFill>
                <a:latin typeface="Times New Roman" panose="02020603050405020304" pitchFamily="18" charset="0"/>
                <a:cs typeface="Times New Roman" panose="02020603050405020304" pitchFamily="18" charset="0"/>
              </a:rPr>
              <a:t/>
            </a:r>
            <a:br>
              <a:rPr lang="en-GB" sz="3200" dirty="0" smtClean="0">
                <a:solidFill>
                  <a:srgbClr val="CFAB7A"/>
                </a:solidFill>
                <a:latin typeface="Times New Roman" panose="02020603050405020304" pitchFamily="18" charset="0"/>
                <a:cs typeface="Times New Roman" panose="02020603050405020304" pitchFamily="18" charset="0"/>
              </a:rPr>
            </a:br>
            <a:r>
              <a:rPr lang="en-GB" sz="3000" dirty="0" smtClean="0">
                <a:solidFill>
                  <a:srgbClr val="CFAB7A"/>
                </a:solidFill>
                <a:latin typeface="Times New Roman" panose="02020603050405020304" pitchFamily="18" charset="0"/>
                <a:cs typeface="Times New Roman" panose="02020603050405020304" pitchFamily="18" charset="0"/>
              </a:rPr>
              <a:t>Dr Lidia </a:t>
            </a:r>
            <a:r>
              <a:rPr lang="en-GB" sz="3000" dirty="0" err="1" smtClean="0">
                <a:solidFill>
                  <a:srgbClr val="CFAB7A"/>
                </a:solidFill>
                <a:latin typeface="Times New Roman" panose="02020603050405020304" pitchFamily="18" charset="0"/>
                <a:cs typeface="Times New Roman" panose="02020603050405020304" pitchFamily="18" charset="0"/>
              </a:rPr>
              <a:t>Borrell-Dami</a:t>
            </a:r>
            <a:r>
              <a:rPr lang="pt-PT" sz="3000" dirty="0" err="1" smtClean="0">
                <a:solidFill>
                  <a:srgbClr val="CFAB7A"/>
                </a:solidFill>
                <a:latin typeface="Times New Roman" panose="02020603050405020304" pitchFamily="18" charset="0"/>
                <a:cs typeface="Times New Roman" panose="02020603050405020304" pitchFamily="18" charset="0"/>
              </a:rPr>
              <a:t>á</a:t>
            </a:r>
            <a:r>
              <a:rPr lang="en-GB" sz="3000" dirty="0" smtClean="0">
                <a:solidFill>
                  <a:srgbClr val="CFAB7A"/>
                </a:solidFill>
                <a:latin typeface="Times New Roman" panose="02020603050405020304" pitchFamily="18" charset="0"/>
                <a:cs typeface="Times New Roman" panose="02020603050405020304" pitchFamily="18" charset="0"/>
              </a:rPr>
              <a:t>n</a:t>
            </a:r>
            <a:br>
              <a:rPr lang="en-GB" sz="3000" dirty="0" smtClean="0">
                <a:solidFill>
                  <a:srgbClr val="CFAB7A"/>
                </a:solidFill>
                <a:latin typeface="Times New Roman" panose="02020603050405020304" pitchFamily="18" charset="0"/>
                <a:cs typeface="Times New Roman" panose="02020603050405020304" pitchFamily="18" charset="0"/>
              </a:rPr>
            </a:br>
            <a:r>
              <a:rPr lang="en-GB" sz="2400" dirty="0" smtClean="0">
                <a:solidFill>
                  <a:srgbClr val="CFAB7A"/>
                </a:solidFill>
                <a:latin typeface="Times New Roman" panose="02020603050405020304" pitchFamily="18" charset="0"/>
                <a:cs typeface="Times New Roman" panose="02020603050405020304" pitchFamily="18" charset="0"/>
              </a:rPr>
              <a:t>Director for Research &amp; Innovation, European University Association</a:t>
            </a:r>
            <a:endParaRPr lang="en-GB" sz="2400" dirty="0">
              <a:solidFill>
                <a:srgbClr val="CFAB7A"/>
              </a:solidFill>
              <a:latin typeface="Times New Roman" panose="02020603050405020304" pitchFamily="18" charset="0"/>
              <a:cs typeface="Times New Roman" panose="02020603050405020304" pitchFamily="18" charset="0"/>
            </a:endParaRPr>
          </a:p>
        </p:txBody>
      </p:sp>
      <p:pic>
        <p:nvPicPr>
          <p:cNvPr id="7"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84144" y="309206"/>
            <a:ext cx="3569728" cy="124758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194282" y="1556792"/>
            <a:ext cx="3960440" cy="1261884"/>
          </a:xfrm>
          <a:prstGeom prst="rect">
            <a:avLst/>
          </a:prstGeom>
          <a:noFill/>
        </p:spPr>
        <p:txBody>
          <a:bodyPr wrap="square" rtlCol="0">
            <a:spAutoFit/>
          </a:bodyPr>
          <a:lstStyle/>
          <a:p>
            <a:pPr algn="ctr"/>
            <a:r>
              <a:rPr lang="en-GB" sz="1600" b="1" i="1" dirty="0" smtClean="0">
                <a:solidFill>
                  <a:schemeClr val="tx1">
                    <a:lumMod val="50000"/>
                    <a:lumOff val="50000"/>
                  </a:schemeClr>
                </a:solidFill>
              </a:rPr>
              <a:t>Synergies to fuel Researchers’ Careers</a:t>
            </a:r>
          </a:p>
          <a:p>
            <a:pPr algn="ctr"/>
            <a:r>
              <a:rPr lang="en-GB" sz="1600" dirty="0" smtClean="0">
                <a:solidFill>
                  <a:schemeClr val="tx1">
                    <a:lumMod val="50000"/>
                    <a:lumOff val="50000"/>
                  </a:schemeClr>
                </a:solidFill>
              </a:rPr>
              <a:t>Luxembourg, 10 – 11 December 2015</a:t>
            </a:r>
          </a:p>
          <a:p>
            <a:pPr algn="ctr">
              <a:spcBef>
                <a:spcPts val="1200"/>
              </a:spcBef>
            </a:pPr>
            <a:r>
              <a:rPr lang="en-GB" sz="1600" dirty="0" smtClean="0">
                <a:solidFill>
                  <a:schemeClr val="tx1">
                    <a:lumMod val="50000"/>
                    <a:lumOff val="50000"/>
                  </a:schemeClr>
                </a:solidFill>
              </a:rPr>
              <a:t>  organised by 			</a:t>
            </a:r>
          </a:p>
          <a:p>
            <a:endParaRPr lang="en-GB" dirty="0"/>
          </a:p>
        </p:txBody>
      </p:sp>
      <p:pic>
        <p:nvPicPr>
          <p:cNvPr id="1026" name="Picture 2" descr="W:\# Commun #\4. PSCommunication\1. Corporate Communication\13. Logos &amp; Office Templates\2. Logo FNR\1. Logo quadri texte gris\Logo Small Signature Outloo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8101" y="2172592"/>
            <a:ext cx="2543587" cy="55950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1125787"/>
            <a:ext cx="1905000" cy="1323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46574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10</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3841304" y="324568"/>
            <a:ext cx="4752528" cy="72008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GB" altLang="en-US" sz="2800" b="1" dirty="0" smtClean="0">
                <a:solidFill>
                  <a:schemeClr val="tx1"/>
                </a:solidFill>
                <a:latin typeface="Times New Roman" charset="0"/>
                <a:ea typeface="Times New Roman" charset="0"/>
                <a:cs typeface="Times New Roman" charset="0"/>
              </a:rPr>
              <a:t>Summary of Benefits </a:t>
            </a:r>
            <a:r>
              <a:rPr lang="en-GB" altLang="en-US" sz="2800" b="1" dirty="0">
                <a:solidFill>
                  <a:schemeClr val="tx1"/>
                </a:solidFill>
                <a:latin typeface="Times New Roman" charset="0"/>
                <a:ea typeface="Times New Roman" charset="0"/>
                <a:cs typeface="Times New Roman" charset="0"/>
              </a:rPr>
              <a:t>of collaborative doctoral education</a:t>
            </a:r>
            <a:endParaRPr lang="en-GB" sz="1600" b="1" dirty="0" smtClean="0">
              <a:solidFill>
                <a:schemeClr val="tx1"/>
              </a:solidFill>
              <a:latin typeface="Times New Roman" charset="0"/>
              <a:ea typeface="Times New Roman" charset="0"/>
              <a:cs typeface="Times New Roman" charset="0"/>
            </a:endParaRPr>
          </a:p>
        </p:txBody>
      </p:sp>
      <p:sp>
        <p:nvSpPr>
          <p:cNvPr id="11" name="Title 1"/>
          <p:cNvSpPr txBox="1">
            <a:spLocks/>
          </p:cNvSpPr>
          <p:nvPr/>
        </p:nvSpPr>
        <p:spPr>
          <a:xfrm>
            <a:off x="0" y="1200563"/>
            <a:ext cx="8964487" cy="85786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2400" b="1" smtClean="0">
                <a:solidFill>
                  <a:srgbClr val="00B0F0"/>
                </a:solidFill>
                <a:latin typeface="Times New Roman" charset="0"/>
                <a:ea typeface="Times New Roman" charset="0"/>
                <a:cs typeface="Times New Roman" charset="0"/>
              </a:rPr>
              <a:t/>
            </a:r>
            <a:br>
              <a:rPr lang="en-GB" altLang="en-US" sz="2400" b="1" smtClean="0">
                <a:solidFill>
                  <a:srgbClr val="00B0F0"/>
                </a:solidFill>
                <a:latin typeface="Times New Roman" charset="0"/>
                <a:ea typeface="Times New Roman" charset="0"/>
                <a:cs typeface="Times New Roman" charset="0"/>
              </a:rPr>
            </a:br>
            <a:r>
              <a:rPr lang="en-GB" altLang="en-US" sz="2400" b="1">
                <a:solidFill>
                  <a:srgbClr val="00B0F0"/>
                </a:solidFill>
                <a:latin typeface="Times New Roman" charset="0"/>
                <a:ea typeface="Times New Roman" charset="0"/>
                <a:cs typeface="Times New Roman" charset="0"/>
              </a:rPr>
              <a:t> The perspective of universities, companies and doctoral candidates</a:t>
            </a:r>
            <a:endParaRPr lang="en-GB" altLang="en-US" sz="2400" b="1" dirty="0" smtClean="0">
              <a:solidFill>
                <a:srgbClr val="00B0F0"/>
              </a:solidFill>
              <a:latin typeface="Times New Roman" charset="0"/>
              <a:ea typeface="Times New Roman" charset="0"/>
              <a:cs typeface="Times New Roman" charset="0"/>
            </a:endParaRPr>
          </a:p>
        </p:txBody>
      </p:sp>
      <p:sp>
        <p:nvSpPr>
          <p:cNvPr id="12" name="TextBox 11"/>
          <p:cNvSpPr txBox="1"/>
          <p:nvPr/>
        </p:nvSpPr>
        <p:spPr>
          <a:xfrm>
            <a:off x="326776" y="1844824"/>
            <a:ext cx="8421688" cy="4921860"/>
          </a:xfrm>
          <a:prstGeom prst="rect">
            <a:avLst/>
          </a:prstGeom>
          <a:noFill/>
        </p:spPr>
        <p:txBody>
          <a:bodyPr>
            <a:spAutoFit/>
          </a:bodyPr>
          <a:lstStyle/>
          <a:p>
            <a:pPr algn="just">
              <a:spcAft>
                <a:spcPts val="800"/>
              </a:spcAft>
              <a:defRPr/>
            </a:pPr>
            <a:endParaRPr lang="en-GB" sz="1600" dirty="0">
              <a:solidFill>
                <a:srgbClr val="3333CC"/>
              </a:solidFill>
              <a:latin typeface="Times New Roman" charset="0"/>
              <a:ea typeface="Times New Roman" charset="0"/>
              <a:cs typeface="Times New Roman" charset="0"/>
            </a:endParaRPr>
          </a:p>
          <a:p>
            <a:pPr marL="285750" indent="-285750" algn="just">
              <a:spcAft>
                <a:spcPts val="800"/>
              </a:spcAft>
              <a:buFont typeface="Arial" panose="020B0604020202020204" pitchFamily="34" charset="0"/>
              <a:buChar char="•"/>
              <a:defRPr/>
            </a:pPr>
            <a:r>
              <a:rPr lang="en-GB" dirty="0">
                <a:solidFill>
                  <a:srgbClr val="3333CC"/>
                </a:solidFill>
                <a:latin typeface="Times New Roman" charset="0"/>
                <a:ea typeface="Times New Roman" charset="0"/>
                <a:cs typeface="Times New Roman" charset="0"/>
              </a:rPr>
              <a:t>The capacity to </a:t>
            </a:r>
            <a:r>
              <a:rPr lang="en-GB" b="1" dirty="0">
                <a:solidFill>
                  <a:srgbClr val="00B0F0"/>
                </a:solidFill>
                <a:latin typeface="Times New Roman" charset="0"/>
                <a:ea typeface="Times New Roman" charset="0"/>
                <a:cs typeface="Times New Roman" charset="0"/>
              </a:rPr>
              <a:t>bridge and integrate </a:t>
            </a:r>
            <a:r>
              <a:rPr lang="en-GB" dirty="0">
                <a:solidFill>
                  <a:srgbClr val="3333CC"/>
                </a:solidFill>
                <a:latin typeface="Times New Roman" charset="0"/>
                <a:ea typeface="Times New Roman" charset="0"/>
                <a:cs typeface="Times New Roman" charset="0"/>
              </a:rPr>
              <a:t>both the </a:t>
            </a:r>
            <a:r>
              <a:rPr lang="en-GB" b="1" dirty="0">
                <a:solidFill>
                  <a:srgbClr val="00B0F0"/>
                </a:solidFill>
                <a:latin typeface="Times New Roman" charset="0"/>
                <a:ea typeface="Times New Roman" charset="0"/>
                <a:cs typeface="Times New Roman" charset="0"/>
              </a:rPr>
              <a:t>university</a:t>
            </a:r>
            <a:r>
              <a:rPr lang="en-GB" dirty="0">
                <a:solidFill>
                  <a:srgbClr val="00B0F0"/>
                </a:solidFill>
                <a:latin typeface="Times New Roman" charset="0"/>
                <a:ea typeface="Times New Roman" charset="0"/>
                <a:cs typeface="Times New Roman" charset="0"/>
              </a:rPr>
              <a:t> </a:t>
            </a:r>
            <a:r>
              <a:rPr lang="en-GB" dirty="0">
                <a:solidFill>
                  <a:srgbClr val="3333CC"/>
                </a:solidFill>
                <a:latin typeface="Times New Roman" charset="0"/>
                <a:ea typeface="Times New Roman" charset="0"/>
                <a:cs typeface="Times New Roman" charset="0"/>
              </a:rPr>
              <a:t>and the </a:t>
            </a:r>
            <a:r>
              <a:rPr lang="en-GB" b="1" dirty="0">
                <a:solidFill>
                  <a:srgbClr val="00B0F0"/>
                </a:solidFill>
                <a:latin typeface="Times New Roman" charset="0"/>
                <a:ea typeface="Times New Roman" charset="0"/>
                <a:cs typeface="Times New Roman" charset="0"/>
              </a:rPr>
              <a:t>business sector </a:t>
            </a:r>
            <a:r>
              <a:rPr lang="en-GB" dirty="0" err="1">
                <a:solidFill>
                  <a:srgbClr val="3333CC"/>
                </a:solidFill>
                <a:latin typeface="Times New Roman" charset="0"/>
                <a:ea typeface="Times New Roman" charset="0"/>
                <a:cs typeface="Times New Roman" charset="0"/>
              </a:rPr>
              <a:t>mindset</a:t>
            </a:r>
            <a:r>
              <a:rPr lang="en-GB" dirty="0">
                <a:solidFill>
                  <a:srgbClr val="3333CC"/>
                </a:solidFill>
                <a:latin typeface="Times New Roman" charset="0"/>
                <a:ea typeface="Times New Roman" charset="0"/>
                <a:cs typeface="Times New Roman" charset="0"/>
              </a:rPr>
              <a:t>: being </a:t>
            </a:r>
            <a:r>
              <a:rPr lang="en-GB" b="1" dirty="0">
                <a:solidFill>
                  <a:srgbClr val="00B0F0"/>
                </a:solidFill>
                <a:latin typeface="Times New Roman" charset="0"/>
                <a:ea typeface="Times New Roman" charset="0"/>
                <a:cs typeface="Times New Roman" charset="0"/>
              </a:rPr>
              <a:t>“bilingual”</a:t>
            </a:r>
            <a:r>
              <a:rPr lang="en-GB" dirty="0">
                <a:solidFill>
                  <a:srgbClr val="3333CC"/>
                </a:solidFill>
                <a:latin typeface="Times New Roman" charset="0"/>
                <a:ea typeface="Times New Roman" charset="0"/>
                <a:cs typeface="Times New Roman" charset="0"/>
              </a:rPr>
              <a:t> in both sectors, i.e., to understand and efficiently manage the requirements of the university and the business partner.</a:t>
            </a:r>
          </a:p>
          <a:p>
            <a:pPr marL="285750" indent="-285750" algn="just">
              <a:spcAft>
                <a:spcPts val="800"/>
              </a:spcAft>
              <a:buFont typeface="Arial" panose="020B0604020202020204" pitchFamily="34" charset="0"/>
              <a:buChar char="•"/>
              <a:defRPr/>
            </a:pPr>
            <a:r>
              <a:rPr lang="en-GB" dirty="0">
                <a:solidFill>
                  <a:srgbClr val="3333CC"/>
                </a:solidFill>
                <a:latin typeface="Times New Roman" charset="0"/>
                <a:ea typeface="Times New Roman" charset="0"/>
                <a:cs typeface="Times New Roman" charset="0"/>
              </a:rPr>
              <a:t>Enhanced </a:t>
            </a:r>
            <a:r>
              <a:rPr lang="en-GB" b="1" dirty="0">
                <a:solidFill>
                  <a:srgbClr val="00B0F0"/>
                </a:solidFill>
                <a:latin typeface="Times New Roman" charset="0"/>
                <a:ea typeface="Times New Roman" charset="0"/>
                <a:cs typeface="Times New Roman" charset="0"/>
              </a:rPr>
              <a:t>employment opportunities </a:t>
            </a:r>
            <a:r>
              <a:rPr lang="en-GB" dirty="0">
                <a:solidFill>
                  <a:srgbClr val="3333CC"/>
                </a:solidFill>
                <a:latin typeface="Times New Roman" charset="0"/>
                <a:ea typeface="Times New Roman" charset="0"/>
                <a:cs typeface="Times New Roman" charset="0"/>
              </a:rPr>
              <a:t>in the non-academic sector </a:t>
            </a:r>
          </a:p>
          <a:p>
            <a:pPr marL="285750" indent="-285750" algn="just">
              <a:spcAft>
                <a:spcPts val="800"/>
              </a:spcAft>
              <a:buFont typeface="Arial" panose="020B0604020202020204" pitchFamily="34" charset="0"/>
              <a:buChar char="•"/>
              <a:defRPr/>
            </a:pPr>
            <a:r>
              <a:rPr lang="en-GB" dirty="0">
                <a:solidFill>
                  <a:srgbClr val="3333CC"/>
                </a:solidFill>
                <a:latin typeface="Times New Roman" charset="0"/>
                <a:ea typeface="Times New Roman" charset="0"/>
                <a:cs typeface="Times New Roman" charset="0"/>
              </a:rPr>
              <a:t>The possibility to work in </a:t>
            </a:r>
            <a:r>
              <a:rPr lang="en-GB" b="1" dirty="0">
                <a:solidFill>
                  <a:srgbClr val="00B0F0"/>
                </a:solidFill>
                <a:latin typeface="Times New Roman" charset="0"/>
                <a:ea typeface="Times New Roman" charset="0"/>
                <a:cs typeface="Times New Roman" charset="0"/>
              </a:rPr>
              <a:t>interdisciplinary</a:t>
            </a:r>
            <a:r>
              <a:rPr lang="en-GB" dirty="0">
                <a:solidFill>
                  <a:srgbClr val="3333CC"/>
                </a:solidFill>
                <a:latin typeface="Times New Roman" charset="0"/>
                <a:ea typeface="Times New Roman" charset="0"/>
                <a:cs typeface="Times New Roman" charset="0"/>
              </a:rPr>
              <a:t> areas</a:t>
            </a:r>
          </a:p>
          <a:p>
            <a:pPr marL="285750" indent="-285750" algn="just">
              <a:spcAft>
                <a:spcPts val="800"/>
              </a:spcAft>
              <a:buFont typeface="Arial" panose="020B0604020202020204" pitchFamily="34" charset="0"/>
              <a:buChar char="•"/>
              <a:defRPr/>
            </a:pPr>
            <a:r>
              <a:rPr lang="en-GB" dirty="0">
                <a:solidFill>
                  <a:srgbClr val="3333CC"/>
                </a:solidFill>
                <a:latin typeface="Times New Roman" charset="0"/>
                <a:ea typeface="Times New Roman" charset="0"/>
                <a:cs typeface="Times New Roman" charset="0"/>
              </a:rPr>
              <a:t>Developing </a:t>
            </a:r>
            <a:r>
              <a:rPr lang="en-GB" b="1" dirty="0">
                <a:solidFill>
                  <a:srgbClr val="00B0F0"/>
                </a:solidFill>
                <a:latin typeface="Times New Roman" charset="0"/>
                <a:ea typeface="Times New Roman" charset="0"/>
                <a:cs typeface="Times New Roman" charset="0"/>
              </a:rPr>
              <a:t>transferable skills </a:t>
            </a:r>
            <a:r>
              <a:rPr lang="en-GB" dirty="0">
                <a:solidFill>
                  <a:srgbClr val="3333CC"/>
                </a:solidFill>
                <a:latin typeface="Times New Roman" charset="0"/>
                <a:ea typeface="Times New Roman" charset="0"/>
                <a:cs typeface="Times New Roman" charset="0"/>
              </a:rPr>
              <a:t>(e.g. organisational and management skills, entrepreneurship, leadership and business skills, and communication skills)</a:t>
            </a:r>
          </a:p>
          <a:p>
            <a:pPr algn="just">
              <a:defRPr/>
            </a:pPr>
            <a:endParaRPr lang="en-GB" sz="1600" dirty="0">
              <a:solidFill>
                <a:srgbClr val="3333CC"/>
              </a:solidFill>
              <a:latin typeface="Times New Roman" charset="0"/>
              <a:ea typeface="Times New Roman" charset="0"/>
              <a:cs typeface="Times New Roman" charset="0"/>
            </a:endParaRPr>
          </a:p>
          <a:p>
            <a:pPr algn="just">
              <a:spcAft>
                <a:spcPts val="500"/>
              </a:spcAft>
            </a:pPr>
            <a:r>
              <a:rPr lang="en-GB" sz="1600" i="1" dirty="0" smtClean="0">
                <a:solidFill>
                  <a:srgbClr val="000090"/>
                </a:solidFill>
                <a:latin typeface="Times New Roman" charset="0"/>
                <a:ea typeface="Times New Roman" charset="0"/>
                <a:cs typeface="Times New Roman" charset="0"/>
              </a:rPr>
              <a:t>“</a:t>
            </a:r>
            <a:r>
              <a:rPr lang="en-GB" sz="1600" i="1" dirty="0">
                <a:solidFill>
                  <a:srgbClr val="000090"/>
                </a:solidFill>
                <a:latin typeface="Times New Roman" charset="0"/>
                <a:ea typeface="Times New Roman" charset="0"/>
                <a:cs typeface="Times New Roman" charset="0"/>
              </a:rPr>
              <a:t>This doctoral scheme allows [doctoral candidates] to work with colleagues and engineers, resulting in more interdisciplinary [knowledge].” </a:t>
            </a:r>
            <a:r>
              <a:rPr lang="en-GB" sz="1600" i="1" dirty="0" smtClean="0">
                <a:solidFill>
                  <a:srgbClr val="000090"/>
                </a:solidFill>
                <a:latin typeface="Times New Roman" charset="0"/>
                <a:ea typeface="Times New Roman" charset="0"/>
                <a:cs typeface="Times New Roman" charset="0"/>
              </a:rPr>
              <a:t> </a:t>
            </a:r>
            <a:r>
              <a:rPr lang="en-GB" sz="1600" dirty="0" smtClean="0">
                <a:solidFill>
                  <a:srgbClr val="000090"/>
                </a:solidFill>
                <a:latin typeface="Times New Roman" charset="0"/>
                <a:ea typeface="Times New Roman" charset="0"/>
                <a:cs typeface="Times New Roman" charset="0"/>
              </a:rPr>
              <a:t>(University)</a:t>
            </a:r>
          </a:p>
          <a:p>
            <a:pPr algn="just">
              <a:spcAft>
                <a:spcPts val="500"/>
              </a:spcAft>
            </a:pPr>
            <a:r>
              <a:rPr lang="en-GB" sz="1600" i="1" dirty="0">
                <a:solidFill>
                  <a:srgbClr val="000090"/>
                </a:solidFill>
                <a:latin typeface="Times New Roman" charset="0"/>
                <a:ea typeface="Times New Roman" charset="0"/>
                <a:cs typeface="Times New Roman" charset="0"/>
              </a:rPr>
              <a:t>“It is easier to come to work in the industrial field later. They get company experiences, practical experiences and they get to know industrial solutions</a:t>
            </a:r>
            <a:r>
              <a:rPr lang="en-GB" sz="1600" dirty="0">
                <a:solidFill>
                  <a:srgbClr val="000090"/>
                </a:solidFill>
                <a:latin typeface="Times New Roman" charset="0"/>
                <a:ea typeface="Times New Roman" charset="0"/>
                <a:cs typeface="Times New Roman" charset="0"/>
              </a:rPr>
              <a:t>.” </a:t>
            </a:r>
            <a:r>
              <a:rPr lang="en-GB" sz="1600" dirty="0" smtClean="0">
                <a:solidFill>
                  <a:srgbClr val="000090"/>
                </a:solidFill>
                <a:latin typeface="Times New Roman" charset="0"/>
                <a:ea typeface="Times New Roman" charset="0"/>
                <a:cs typeface="Times New Roman" charset="0"/>
              </a:rPr>
              <a:t>(Company)</a:t>
            </a:r>
          </a:p>
          <a:p>
            <a:pPr algn="just">
              <a:spcAft>
                <a:spcPts val="500"/>
              </a:spcAft>
            </a:pPr>
            <a:r>
              <a:rPr lang="en-GB" sz="1600" dirty="0">
                <a:solidFill>
                  <a:srgbClr val="000090"/>
                </a:solidFill>
                <a:latin typeface="Times New Roman" charset="0"/>
                <a:ea typeface="Times New Roman" charset="0"/>
                <a:cs typeface="Times New Roman" charset="0"/>
              </a:rPr>
              <a:t>“</a:t>
            </a:r>
            <a:r>
              <a:rPr lang="en-GB" sz="1600" i="1" dirty="0">
                <a:solidFill>
                  <a:srgbClr val="000090"/>
                </a:solidFill>
                <a:latin typeface="Times New Roman" charset="0"/>
                <a:ea typeface="Times New Roman" charset="0"/>
                <a:cs typeface="Times New Roman" charset="0"/>
              </a:rPr>
              <a:t>I have also learned to handle both academic and industrial issues and people.</a:t>
            </a:r>
            <a:r>
              <a:rPr lang="en-GB" sz="1600" dirty="0">
                <a:solidFill>
                  <a:srgbClr val="000090"/>
                </a:solidFill>
                <a:latin typeface="Times New Roman" charset="0"/>
                <a:ea typeface="Times New Roman" charset="0"/>
                <a:cs typeface="Times New Roman" charset="0"/>
              </a:rPr>
              <a:t>” (Doctoral candidate</a:t>
            </a:r>
            <a:r>
              <a:rPr lang="en-GB" sz="1600" dirty="0" smtClean="0">
                <a:solidFill>
                  <a:srgbClr val="000090"/>
                </a:solidFill>
                <a:latin typeface="Times New Roman" charset="0"/>
                <a:ea typeface="Times New Roman" charset="0"/>
                <a:cs typeface="Times New Roman" charset="0"/>
              </a:rPr>
              <a:t>)</a:t>
            </a:r>
            <a:endParaRPr lang="en-GB" sz="1600" dirty="0">
              <a:solidFill>
                <a:srgbClr val="000090"/>
              </a:solidFill>
              <a:latin typeface="Times New Roman" charset="0"/>
              <a:ea typeface="Times New Roman" charset="0"/>
              <a:cs typeface="Times New Roman" charset="0"/>
            </a:endParaRPr>
          </a:p>
          <a:p>
            <a:endParaRPr lang="en-GB" sz="1400" dirty="0">
              <a:solidFill>
                <a:srgbClr val="3333CC"/>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1486202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11</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3995936" y="332656"/>
            <a:ext cx="4911824" cy="72008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GB" altLang="en-US" sz="2800" b="1">
                <a:solidFill>
                  <a:schemeClr val="tx1"/>
                </a:solidFill>
                <a:latin typeface="Times New Roman" charset="0"/>
                <a:ea typeface="Times New Roman" charset="0"/>
                <a:cs typeface="Times New Roman" charset="0"/>
              </a:rPr>
              <a:t>Challenges in taking forward a collaborative doctoral degree </a:t>
            </a:r>
          </a:p>
          <a:p>
            <a:endParaRPr lang="en-GB" sz="1600" b="1" dirty="0" smtClean="0">
              <a:solidFill>
                <a:schemeClr val="tx1"/>
              </a:solidFill>
              <a:latin typeface="Times New Roman" charset="0"/>
              <a:ea typeface="Times New Roman" charset="0"/>
              <a:cs typeface="Times New Roman" charset="0"/>
            </a:endParaRPr>
          </a:p>
        </p:txBody>
      </p:sp>
      <p:sp>
        <p:nvSpPr>
          <p:cNvPr id="8" name="Title 1"/>
          <p:cNvSpPr txBox="1">
            <a:spLocks/>
          </p:cNvSpPr>
          <p:nvPr/>
        </p:nvSpPr>
        <p:spPr>
          <a:xfrm>
            <a:off x="0" y="1089531"/>
            <a:ext cx="8964487" cy="85786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2400" b="1" dirty="0" smtClean="0">
                <a:solidFill>
                  <a:srgbClr val="00B0F0"/>
                </a:solidFill>
                <a:latin typeface="Times New Roman" charset="0"/>
                <a:ea typeface="Times New Roman" charset="0"/>
                <a:cs typeface="Times New Roman" charset="0"/>
              </a:rPr>
              <a:t/>
            </a:r>
            <a:br>
              <a:rPr lang="en-GB" altLang="en-US" sz="2400" b="1" dirty="0" smtClean="0">
                <a:solidFill>
                  <a:srgbClr val="00B0F0"/>
                </a:solidFill>
                <a:latin typeface="Times New Roman" charset="0"/>
                <a:ea typeface="Times New Roman" charset="0"/>
                <a:cs typeface="Times New Roman" charset="0"/>
              </a:rPr>
            </a:br>
            <a:r>
              <a:rPr lang="en-GB" altLang="en-US" sz="2400" b="1" dirty="0">
                <a:solidFill>
                  <a:srgbClr val="00B0F0"/>
                </a:solidFill>
                <a:latin typeface="Times New Roman" charset="0"/>
                <a:ea typeface="Times New Roman" charset="0"/>
                <a:cs typeface="Times New Roman" charset="0"/>
              </a:rPr>
              <a:t> The perspective of </a:t>
            </a:r>
            <a:r>
              <a:rPr lang="en-GB" altLang="en-US" sz="2400" b="1" dirty="0" smtClean="0">
                <a:solidFill>
                  <a:srgbClr val="00B0F0"/>
                </a:solidFill>
                <a:latin typeface="Times New Roman" charset="0"/>
                <a:ea typeface="Times New Roman" charset="0"/>
                <a:cs typeface="Times New Roman" charset="0"/>
              </a:rPr>
              <a:t>universities</a:t>
            </a:r>
          </a:p>
        </p:txBody>
      </p:sp>
      <p:sp>
        <p:nvSpPr>
          <p:cNvPr id="11" name="TextBox 10"/>
          <p:cNvSpPr txBox="1"/>
          <p:nvPr/>
        </p:nvSpPr>
        <p:spPr>
          <a:xfrm>
            <a:off x="233771" y="5486672"/>
            <a:ext cx="8496944" cy="1077218"/>
          </a:xfrm>
          <a:prstGeom prst="rect">
            <a:avLst/>
          </a:prstGeom>
          <a:noFill/>
        </p:spPr>
        <p:txBody>
          <a:bodyPr wrap="square">
            <a:spAutoFit/>
          </a:bodyPr>
          <a:lstStyle/>
          <a:p>
            <a:pPr algn="just"/>
            <a:r>
              <a:rPr lang="en-US" sz="1600" i="1" dirty="0" smtClean="0">
                <a:solidFill>
                  <a:srgbClr val="332586"/>
                </a:solidFill>
                <a:latin typeface="Times New Roman" charset="0"/>
                <a:ea typeface="Times New Roman" charset="0"/>
                <a:cs typeface="Times New Roman" charset="0"/>
              </a:rPr>
              <a:t>“Different </a:t>
            </a:r>
            <a:r>
              <a:rPr lang="en-US" sz="1600" i="1" dirty="0">
                <a:solidFill>
                  <a:srgbClr val="332586"/>
                </a:solidFill>
                <a:latin typeface="Times New Roman" charset="0"/>
                <a:ea typeface="Times New Roman" charset="0"/>
                <a:cs typeface="Times New Roman" charset="0"/>
              </a:rPr>
              <a:t>objectives, and different needs, which translate in different approaches and different timeframes. In these lies a risk of misunderstanding between the partners. There is therefore a need for an equilibrium that both partners need to find in the preparation of the collaboration: adapting the subject, identifying key people, keeping the long-term view of the project.” </a:t>
            </a:r>
            <a:r>
              <a:rPr lang="en-US" sz="1600" i="1" dirty="0" smtClean="0">
                <a:solidFill>
                  <a:srgbClr val="332586"/>
                </a:solidFill>
                <a:latin typeface="Times New Roman" charset="0"/>
                <a:ea typeface="Times New Roman" charset="0"/>
                <a:cs typeface="Times New Roman" charset="0"/>
              </a:rPr>
              <a:t> </a:t>
            </a:r>
            <a:r>
              <a:rPr lang="en-US" sz="1600" dirty="0" smtClean="0">
                <a:solidFill>
                  <a:srgbClr val="332586"/>
                </a:solidFill>
                <a:latin typeface="Times New Roman" charset="0"/>
                <a:ea typeface="Times New Roman" charset="0"/>
                <a:cs typeface="Times New Roman" charset="0"/>
              </a:rPr>
              <a:t>(University)</a:t>
            </a:r>
            <a:endParaRPr lang="en-US" sz="1600" dirty="0">
              <a:solidFill>
                <a:srgbClr val="332586"/>
              </a:solidFill>
              <a:effectLst/>
              <a:latin typeface="Times New Roman" charset="0"/>
              <a:ea typeface="Times New Roman" charset="0"/>
              <a:cs typeface="Times New Roman" charset="0"/>
            </a:endParaRPr>
          </a:p>
        </p:txBody>
      </p:sp>
      <p:pic>
        <p:nvPicPr>
          <p:cNvPr id="12" name="Picture 11"/>
          <p:cNvPicPr>
            <a:picLocks noChangeAspect="1"/>
          </p:cNvPicPr>
          <p:nvPr/>
        </p:nvPicPr>
        <p:blipFill>
          <a:blip r:embed="rId3"/>
          <a:stretch>
            <a:fillRect/>
          </a:stretch>
        </p:blipFill>
        <p:spPr>
          <a:xfrm>
            <a:off x="971600" y="1984187"/>
            <a:ext cx="7492114" cy="3428248"/>
          </a:xfrm>
          <a:prstGeom prst="rect">
            <a:avLst/>
          </a:prstGeom>
        </p:spPr>
      </p:pic>
    </p:spTree>
    <p:extLst>
      <p:ext uri="{BB962C8B-B14F-4D97-AF65-F5344CB8AC3E}">
        <p14:creationId xmlns:p14="http://schemas.microsoft.com/office/powerpoint/2010/main" val="88606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12</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3995936" y="310243"/>
            <a:ext cx="4911824" cy="1102533"/>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GB" altLang="en-US" sz="2800" b="1">
                <a:solidFill>
                  <a:schemeClr val="tx1"/>
                </a:solidFill>
                <a:latin typeface="Times New Roman" charset="0"/>
                <a:ea typeface="Times New Roman" charset="0"/>
                <a:cs typeface="Times New Roman" charset="0"/>
              </a:rPr>
              <a:t>Challenges in taking forward a collaborative doctoral degree</a:t>
            </a:r>
            <a:endParaRPr lang="en-GB" sz="1600" b="1" dirty="0" smtClean="0">
              <a:solidFill>
                <a:schemeClr val="tx1"/>
              </a:solidFill>
              <a:latin typeface="Times New Roman" charset="0"/>
              <a:ea typeface="Times New Roman" charset="0"/>
              <a:cs typeface="Times New Roman" charset="0"/>
            </a:endParaRPr>
          </a:p>
        </p:txBody>
      </p:sp>
      <p:sp>
        <p:nvSpPr>
          <p:cNvPr id="8" name="Title 1"/>
          <p:cNvSpPr txBox="1">
            <a:spLocks/>
          </p:cNvSpPr>
          <p:nvPr/>
        </p:nvSpPr>
        <p:spPr>
          <a:xfrm>
            <a:off x="0" y="1299571"/>
            <a:ext cx="8964487" cy="85786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2400" b="1" dirty="0" smtClean="0">
                <a:solidFill>
                  <a:srgbClr val="00B0F0"/>
                </a:solidFill>
                <a:latin typeface="Times New Roman" charset="0"/>
                <a:ea typeface="Times New Roman" charset="0"/>
                <a:cs typeface="Times New Roman" charset="0"/>
              </a:rPr>
              <a:t/>
            </a:r>
            <a:br>
              <a:rPr lang="en-GB" altLang="en-US" sz="2400" b="1" dirty="0" smtClean="0">
                <a:solidFill>
                  <a:srgbClr val="00B0F0"/>
                </a:solidFill>
                <a:latin typeface="Times New Roman" charset="0"/>
                <a:ea typeface="Times New Roman" charset="0"/>
                <a:cs typeface="Times New Roman" charset="0"/>
              </a:rPr>
            </a:br>
            <a:r>
              <a:rPr lang="en-GB" altLang="en-US" sz="2400" b="1" dirty="0">
                <a:solidFill>
                  <a:srgbClr val="00B0F0"/>
                </a:solidFill>
                <a:latin typeface="Times New Roman" charset="0"/>
                <a:ea typeface="Times New Roman" charset="0"/>
                <a:cs typeface="Times New Roman" charset="0"/>
              </a:rPr>
              <a:t> The perspective of </a:t>
            </a:r>
            <a:r>
              <a:rPr lang="en-GB" altLang="en-US" sz="2400" b="1" dirty="0" smtClean="0">
                <a:solidFill>
                  <a:srgbClr val="00B0F0"/>
                </a:solidFill>
                <a:latin typeface="Times New Roman" charset="0"/>
                <a:ea typeface="Times New Roman" charset="0"/>
                <a:cs typeface="Times New Roman" charset="0"/>
              </a:rPr>
              <a:t>companies</a:t>
            </a:r>
          </a:p>
        </p:txBody>
      </p:sp>
      <p:sp>
        <p:nvSpPr>
          <p:cNvPr id="9" name="TextBox 8"/>
          <p:cNvSpPr txBox="1"/>
          <p:nvPr/>
        </p:nvSpPr>
        <p:spPr>
          <a:xfrm>
            <a:off x="323528" y="5085184"/>
            <a:ext cx="8496944" cy="1451679"/>
          </a:xfrm>
          <a:prstGeom prst="rect">
            <a:avLst/>
          </a:prstGeom>
          <a:noFill/>
        </p:spPr>
        <p:txBody>
          <a:bodyPr wrap="square">
            <a:spAutoFit/>
          </a:bodyPr>
          <a:lstStyle/>
          <a:p>
            <a:pPr algn="just">
              <a:spcAft>
                <a:spcPts val="500"/>
              </a:spcAft>
            </a:pPr>
            <a:r>
              <a:rPr lang="en-US" sz="1600" i="1" dirty="0" smtClean="0">
                <a:solidFill>
                  <a:srgbClr val="332586"/>
                </a:solidFill>
                <a:latin typeface="Times New Roman" charset="0"/>
                <a:ea typeface="Times New Roman" charset="0"/>
                <a:cs typeface="Times New Roman" charset="0"/>
              </a:rPr>
              <a:t>“</a:t>
            </a:r>
            <a:r>
              <a:rPr lang="en-US" sz="1600" i="1" dirty="0">
                <a:solidFill>
                  <a:srgbClr val="332586"/>
                </a:solidFill>
                <a:latin typeface="Times New Roman" charset="0"/>
                <a:ea typeface="Times New Roman" charset="0"/>
                <a:cs typeface="Times New Roman" charset="0"/>
              </a:rPr>
              <a:t>To companies: good collaborative academic lab and the company – you have to meet informally lots of times to build trust and not to leave the student alone.” </a:t>
            </a:r>
            <a:r>
              <a:rPr lang="en-US" sz="1600" i="1" dirty="0" smtClean="0">
                <a:solidFill>
                  <a:srgbClr val="332586"/>
                </a:solidFill>
                <a:latin typeface="Times New Roman" charset="0"/>
                <a:ea typeface="Times New Roman" charset="0"/>
                <a:cs typeface="Times New Roman" charset="0"/>
              </a:rPr>
              <a:t>(Company)</a:t>
            </a:r>
            <a:endParaRPr lang="en-US" sz="1600" dirty="0">
              <a:solidFill>
                <a:srgbClr val="332586"/>
              </a:solidFill>
              <a:latin typeface="Times New Roman" charset="0"/>
              <a:ea typeface="Times New Roman" charset="0"/>
              <a:cs typeface="Times New Roman" charset="0"/>
            </a:endParaRPr>
          </a:p>
          <a:p>
            <a:pPr algn="just">
              <a:spcAft>
                <a:spcPts val="500"/>
              </a:spcAft>
            </a:pPr>
            <a:r>
              <a:rPr lang="en-US" sz="1600" i="1" dirty="0" smtClean="0">
                <a:solidFill>
                  <a:srgbClr val="332586"/>
                </a:solidFill>
                <a:latin typeface="Times New Roman" charset="0"/>
                <a:ea typeface="Times New Roman" charset="0"/>
                <a:cs typeface="Times New Roman" charset="0"/>
              </a:rPr>
              <a:t>“</a:t>
            </a:r>
            <a:r>
              <a:rPr lang="en-US" sz="1600" i="1" dirty="0">
                <a:solidFill>
                  <a:srgbClr val="332586"/>
                </a:solidFill>
                <a:latin typeface="Times New Roman" charset="0"/>
                <a:ea typeface="Times New Roman" charset="0"/>
                <a:cs typeface="Times New Roman" charset="0"/>
              </a:rPr>
              <a:t>Some universities are used to having industrial PhD, some not. Sense of urgency is lacking in university.</a:t>
            </a:r>
            <a:r>
              <a:rPr lang="en-US" sz="1600" i="1" dirty="0" smtClean="0">
                <a:solidFill>
                  <a:srgbClr val="332586"/>
                </a:solidFill>
                <a:latin typeface="Times New Roman" charset="0"/>
                <a:ea typeface="Times New Roman" charset="0"/>
                <a:cs typeface="Times New Roman" charset="0"/>
              </a:rPr>
              <a:t>” </a:t>
            </a:r>
            <a:r>
              <a:rPr lang="en-US" sz="1600" i="1" dirty="0">
                <a:solidFill>
                  <a:srgbClr val="332586"/>
                </a:solidFill>
                <a:latin typeface="Times New Roman" charset="0"/>
                <a:ea typeface="Times New Roman" charset="0"/>
                <a:cs typeface="Times New Roman" charset="0"/>
              </a:rPr>
              <a:t>(Company)</a:t>
            </a:r>
            <a:r>
              <a:rPr lang="en-US" sz="1600" i="1" dirty="0" smtClean="0">
                <a:solidFill>
                  <a:srgbClr val="332586"/>
                </a:solidFill>
                <a:latin typeface="Times New Roman" charset="0"/>
                <a:ea typeface="Times New Roman" charset="0"/>
                <a:cs typeface="Times New Roman" charset="0"/>
              </a:rPr>
              <a:t> </a:t>
            </a:r>
            <a:endParaRPr lang="en-US" sz="1600" dirty="0">
              <a:solidFill>
                <a:srgbClr val="332586"/>
              </a:solidFill>
              <a:latin typeface="Times New Roman" charset="0"/>
              <a:ea typeface="Times New Roman" charset="0"/>
              <a:cs typeface="Times New Roman" charset="0"/>
            </a:endParaRPr>
          </a:p>
          <a:p>
            <a:pPr algn="just">
              <a:spcAft>
                <a:spcPts val="500"/>
              </a:spcAft>
            </a:pPr>
            <a:r>
              <a:rPr lang="en-US" sz="1600" i="1" dirty="0" smtClean="0">
                <a:solidFill>
                  <a:srgbClr val="332586"/>
                </a:solidFill>
                <a:latin typeface="Times New Roman" charset="0"/>
                <a:ea typeface="Times New Roman" charset="0"/>
                <a:cs typeface="Times New Roman" charset="0"/>
              </a:rPr>
              <a:t>“</a:t>
            </a:r>
            <a:r>
              <a:rPr lang="en-US" sz="1600" i="1" dirty="0">
                <a:solidFill>
                  <a:srgbClr val="332586"/>
                </a:solidFill>
                <a:latin typeface="Times New Roman" charset="0"/>
                <a:ea typeface="Times New Roman" charset="0"/>
                <a:cs typeface="Times New Roman" charset="0"/>
              </a:rPr>
              <a:t>Long-term meaning-commitment/people.” (Company)</a:t>
            </a:r>
            <a:endParaRPr lang="en-US" sz="1600" dirty="0">
              <a:solidFill>
                <a:srgbClr val="332586"/>
              </a:solidFill>
              <a:effectLst/>
              <a:latin typeface="Times New Roman" charset="0"/>
              <a:ea typeface="Times New Roman" charset="0"/>
              <a:cs typeface="Times New Roman" charset="0"/>
            </a:endParaRPr>
          </a:p>
        </p:txBody>
      </p:sp>
      <p:pic>
        <p:nvPicPr>
          <p:cNvPr id="10" name="Picture 9"/>
          <p:cNvPicPr>
            <a:picLocks noChangeAspect="1"/>
          </p:cNvPicPr>
          <p:nvPr/>
        </p:nvPicPr>
        <p:blipFill>
          <a:blip r:embed="rId3"/>
          <a:stretch>
            <a:fillRect/>
          </a:stretch>
        </p:blipFill>
        <p:spPr>
          <a:xfrm>
            <a:off x="467544" y="2420888"/>
            <a:ext cx="8136904" cy="2088232"/>
          </a:xfrm>
          <a:prstGeom prst="rect">
            <a:avLst/>
          </a:prstGeom>
        </p:spPr>
      </p:pic>
      <p:sp>
        <p:nvSpPr>
          <p:cNvPr id="11" name="Rectangle 46"/>
          <p:cNvSpPr>
            <a:spLocks noChangeArrowheads="1"/>
          </p:cNvSpPr>
          <p:nvPr/>
        </p:nvSpPr>
        <p:spPr bwMode="auto">
          <a:xfrm>
            <a:off x="449288" y="4478923"/>
            <a:ext cx="232251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a:spcBef>
                <a:spcPct val="0"/>
              </a:spcBef>
              <a:buClr>
                <a:srgbClr val="332586"/>
              </a:buClr>
              <a:buSzPct val="100000"/>
              <a:buFontTx/>
              <a:buNone/>
            </a:pPr>
            <a:r>
              <a:rPr lang="en-GB" altLang="en-US" sz="1000" i="1" dirty="0" smtClean="0">
                <a:solidFill>
                  <a:schemeClr val="tx1"/>
                </a:solidFill>
                <a:latin typeface="Calibri" panose="020F0502020204030204" pitchFamily="34" charset="0"/>
                <a:ea typeface="Arial Unicode MS" panose="020B0604020202020204" pitchFamily="34" charset="-128"/>
              </a:rPr>
              <a:t>Source</a:t>
            </a:r>
            <a:r>
              <a:rPr lang="en-GB" altLang="en-US" sz="1000" i="1" dirty="0">
                <a:solidFill>
                  <a:schemeClr val="tx1"/>
                </a:solidFill>
                <a:latin typeface="Calibri" panose="020F0502020204030204" pitchFamily="34" charset="0"/>
                <a:ea typeface="Arial Unicode MS" panose="020B0604020202020204" pitchFamily="34" charset="-128"/>
              </a:rPr>
              <a:t>: EUA DOC-CAREERS II Project</a:t>
            </a:r>
            <a:r>
              <a:rPr lang="en-US" altLang="en-US" sz="1000" dirty="0">
                <a:solidFill>
                  <a:schemeClr val="tx1"/>
                </a:solidFill>
                <a:latin typeface="Calibri" panose="020F0502020204030204" pitchFamily="34" charset="0"/>
                <a:ea typeface="Arial Unicode MS" panose="020B0604020202020204" pitchFamily="34" charset="-128"/>
              </a:rPr>
              <a:t> </a:t>
            </a:r>
          </a:p>
        </p:txBody>
      </p:sp>
    </p:spTree>
    <p:extLst>
      <p:ext uri="{BB962C8B-B14F-4D97-AF65-F5344CB8AC3E}">
        <p14:creationId xmlns:p14="http://schemas.microsoft.com/office/powerpoint/2010/main" val="20649122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13</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3995936" y="310243"/>
            <a:ext cx="4911824" cy="1102533"/>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GB" altLang="en-US" sz="2800" b="1">
                <a:solidFill>
                  <a:schemeClr val="tx1"/>
                </a:solidFill>
                <a:latin typeface="Times New Roman" charset="0"/>
                <a:ea typeface="Times New Roman" charset="0"/>
                <a:cs typeface="Times New Roman" charset="0"/>
              </a:rPr>
              <a:t>Challenges in taking forward a collaborative doctoral degree</a:t>
            </a:r>
            <a:endParaRPr lang="en-GB" sz="1600" b="1" dirty="0" smtClean="0">
              <a:solidFill>
                <a:schemeClr val="tx1"/>
              </a:solidFill>
              <a:latin typeface="Times New Roman" charset="0"/>
              <a:ea typeface="Times New Roman" charset="0"/>
              <a:cs typeface="Times New Roman" charset="0"/>
            </a:endParaRPr>
          </a:p>
        </p:txBody>
      </p:sp>
      <p:sp>
        <p:nvSpPr>
          <p:cNvPr id="8" name="Title 1"/>
          <p:cNvSpPr txBox="1">
            <a:spLocks/>
          </p:cNvSpPr>
          <p:nvPr/>
        </p:nvSpPr>
        <p:spPr>
          <a:xfrm>
            <a:off x="-21160" y="1154801"/>
            <a:ext cx="8964487" cy="85786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2400" b="1" dirty="0" smtClean="0">
                <a:solidFill>
                  <a:srgbClr val="00B0F0"/>
                </a:solidFill>
                <a:latin typeface="Times New Roman" charset="0"/>
                <a:ea typeface="Times New Roman" charset="0"/>
                <a:cs typeface="Times New Roman" charset="0"/>
              </a:rPr>
              <a:t/>
            </a:r>
            <a:br>
              <a:rPr lang="en-GB" altLang="en-US" sz="2400" b="1" dirty="0" smtClean="0">
                <a:solidFill>
                  <a:srgbClr val="00B0F0"/>
                </a:solidFill>
                <a:latin typeface="Times New Roman" charset="0"/>
                <a:ea typeface="Times New Roman" charset="0"/>
                <a:cs typeface="Times New Roman" charset="0"/>
              </a:rPr>
            </a:br>
            <a:r>
              <a:rPr lang="en-GB" altLang="en-US" sz="2400" b="1" dirty="0">
                <a:solidFill>
                  <a:srgbClr val="00B0F0"/>
                </a:solidFill>
                <a:latin typeface="Times New Roman" charset="0"/>
                <a:ea typeface="Times New Roman" charset="0"/>
                <a:cs typeface="Times New Roman" charset="0"/>
              </a:rPr>
              <a:t> The perspective of </a:t>
            </a:r>
            <a:r>
              <a:rPr lang="en-GB" altLang="en-US" sz="2400" b="1" dirty="0" smtClean="0">
                <a:solidFill>
                  <a:srgbClr val="00B0F0"/>
                </a:solidFill>
                <a:latin typeface="Times New Roman" charset="0"/>
                <a:ea typeface="Times New Roman" charset="0"/>
                <a:cs typeface="Times New Roman" charset="0"/>
              </a:rPr>
              <a:t>doctoral candidates</a:t>
            </a:r>
          </a:p>
        </p:txBody>
      </p:sp>
      <p:pic>
        <p:nvPicPr>
          <p:cNvPr id="12" name="Picture 11"/>
          <p:cNvPicPr>
            <a:picLocks noChangeAspect="1"/>
          </p:cNvPicPr>
          <p:nvPr/>
        </p:nvPicPr>
        <p:blipFill>
          <a:blip r:embed="rId3"/>
          <a:stretch>
            <a:fillRect/>
          </a:stretch>
        </p:blipFill>
        <p:spPr>
          <a:xfrm>
            <a:off x="1115616" y="2042980"/>
            <a:ext cx="7128792" cy="3314506"/>
          </a:xfrm>
          <a:prstGeom prst="rect">
            <a:avLst/>
          </a:prstGeom>
        </p:spPr>
      </p:pic>
      <p:sp>
        <p:nvSpPr>
          <p:cNvPr id="13" name="TextBox 12"/>
          <p:cNvSpPr txBox="1"/>
          <p:nvPr/>
        </p:nvSpPr>
        <p:spPr>
          <a:xfrm>
            <a:off x="342043" y="5390966"/>
            <a:ext cx="8280400" cy="1323439"/>
          </a:xfrm>
          <a:prstGeom prst="rect">
            <a:avLst/>
          </a:prstGeom>
          <a:noFill/>
        </p:spPr>
        <p:txBody>
          <a:bodyPr>
            <a:spAutoFit/>
          </a:bodyPr>
          <a:lstStyle/>
          <a:p>
            <a:pPr algn="just">
              <a:defRPr/>
            </a:pPr>
            <a:r>
              <a:rPr lang="en-GB" sz="1600" dirty="0">
                <a:solidFill>
                  <a:srgbClr val="332586"/>
                </a:solidFill>
                <a:latin typeface="Times New Roman" charset="0"/>
                <a:ea typeface="Times New Roman" charset="0"/>
                <a:cs typeface="Times New Roman" charset="0"/>
              </a:rPr>
              <a:t>“</a:t>
            </a:r>
            <a:r>
              <a:rPr lang="en-GB" sz="1600" i="1" dirty="0">
                <a:solidFill>
                  <a:srgbClr val="332586"/>
                </a:solidFill>
                <a:latin typeface="Times New Roman" charset="0"/>
                <a:ea typeface="Times New Roman" charset="0"/>
                <a:cs typeface="Times New Roman" charset="0"/>
              </a:rPr>
              <a:t>I believe it’s one of the most frustrating task of a Ph.D. student located in industry and working with industrial tasks to combine and balance the interests and needs of industry and academia</a:t>
            </a:r>
            <a:r>
              <a:rPr lang="en-GB" sz="1600" dirty="0">
                <a:solidFill>
                  <a:srgbClr val="332586"/>
                </a:solidFill>
                <a:latin typeface="Times New Roman" charset="0"/>
                <a:ea typeface="Times New Roman" charset="0"/>
                <a:cs typeface="Times New Roman" charset="0"/>
              </a:rPr>
              <a:t>” (Doctoral candidate</a:t>
            </a:r>
            <a:r>
              <a:rPr lang="en-GB" sz="1600" dirty="0" smtClean="0">
                <a:solidFill>
                  <a:srgbClr val="332586"/>
                </a:solidFill>
                <a:latin typeface="Times New Roman" charset="0"/>
                <a:ea typeface="Times New Roman" charset="0"/>
                <a:cs typeface="Times New Roman" charset="0"/>
              </a:rPr>
              <a:t>)</a:t>
            </a:r>
            <a:endParaRPr lang="en-GB" sz="1600" dirty="0">
              <a:solidFill>
                <a:schemeClr val="tx2"/>
              </a:solidFill>
              <a:latin typeface="Times New Roman" charset="0"/>
              <a:ea typeface="Times New Roman" charset="0"/>
              <a:cs typeface="Times New Roman" charset="0"/>
            </a:endParaRPr>
          </a:p>
          <a:p>
            <a:pPr algn="just">
              <a:defRPr/>
            </a:pPr>
            <a:r>
              <a:rPr lang="en-GB" sz="1600" dirty="0">
                <a:solidFill>
                  <a:srgbClr val="332586"/>
                </a:solidFill>
                <a:latin typeface="Times New Roman" charset="0"/>
                <a:ea typeface="Times New Roman" charset="0"/>
                <a:cs typeface="Times New Roman" charset="0"/>
              </a:rPr>
              <a:t>“</a:t>
            </a:r>
            <a:r>
              <a:rPr lang="en-GB" sz="1600" i="1" dirty="0">
                <a:solidFill>
                  <a:srgbClr val="332586"/>
                </a:solidFill>
                <a:latin typeface="Times New Roman" charset="0"/>
                <a:ea typeface="Times New Roman" charset="0"/>
                <a:cs typeface="Times New Roman" charset="0"/>
              </a:rPr>
              <a:t>Early feedback about this balance from both sides makes this challenge manageable and improves the usefulness and quality of the research results</a:t>
            </a:r>
            <a:r>
              <a:rPr lang="en-GB" sz="1600" dirty="0">
                <a:solidFill>
                  <a:srgbClr val="332586"/>
                </a:solidFill>
                <a:latin typeface="Times New Roman" charset="0"/>
                <a:ea typeface="Times New Roman" charset="0"/>
                <a:cs typeface="Times New Roman" charset="0"/>
              </a:rPr>
              <a:t>”</a:t>
            </a:r>
            <a:r>
              <a:rPr lang="en-GB" sz="1600" i="1" dirty="0">
                <a:solidFill>
                  <a:srgbClr val="332586"/>
                </a:solidFill>
                <a:latin typeface="Times New Roman" charset="0"/>
                <a:ea typeface="Times New Roman" charset="0"/>
                <a:cs typeface="Times New Roman" charset="0"/>
              </a:rPr>
              <a:t> </a:t>
            </a:r>
            <a:r>
              <a:rPr lang="en-GB" sz="1600" dirty="0">
                <a:solidFill>
                  <a:srgbClr val="332586"/>
                </a:solidFill>
                <a:latin typeface="Times New Roman" charset="0"/>
                <a:ea typeface="Times New Roman" charset="0"/>
                <a:cs typeface="Times New Roman" charset="0"/>
              </a:rPr>
              <a:t>(Doctoral candidate)</a:t>
            </a:r>
          </a:p>
        </p:txBody>
      </p:sp>
    </p:spTree>
    <p:extLst>
      <p:ext uri="{BB962C8B-B14F-4D97-AF65-F5344CB8AC3E}">
        <p14:creationId xmlns:p14="http://schemas.microsoft.com/office/powerpoint/2010/main" val="5960632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14</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3995936" y="310243"/>
            <a:ext cx="4911824" cy="1102533"/>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spcBef>
                <a:spcPct val="0"/>
              </a:spcBef>
            </a:pPr>
            <a:r>
              <a:rPr lang="en-GB" altLang="en-US" sz="2800" b="1" dirty="0">
                <a:solidFill>
                  <a:schemeClr val="tx1"/>
                </a:solidFill>
                <a:latin typeface="Times New Roman" charset="0"/>
                <a:ea typeface="Times New Roman" charset="0"/>
                <a:cs typeface="Times New Roman" charset="0"/>
              </a:rPr>
              <a:t>Synoptic view of career options for doctorate holders </a:t>
            </a:r>
          </a:p>
        </p:txBody>
      </p:sp>
      <p:sp>
        <p:nvSpPr>
          <p:cNvPr id="9" name="Rectangle 6"/>
          <p:cNvSpPr>
            <a:spLocks noChangeArrowheads="1"/>
          </p:cNvSpPr>
          <p:nvPr/>
        </p:nvSpPr>
        <p:spPr bwMode="auto">
          <a:xfrm>
            <a:off x="322242" y="5879192"/>
            <a:ext cx="278923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a:spcBef>
                <a:spcPct val="0"/>
              </a:spcBef>
              <a:buClrTx/>
              <a:buSzTx/>
              <a:buFontTx/>
              <a:buNone/>
            </a:pPr>
            <a:r>
              <a:rPr lang="en-GB" altLang="en-US" sz="1200" i="1">
                <a:solidFill>
                  <a:schemeClr val="tx1"/>
                </a:solidFill>
                <a:latin typeface="Arial" panose="020B0604020202020204" pitchFamily="34" charset="0"/>
                <a:cs typeface="Arial" panose="020B0604020202020204" pitchFamily="34" charset="0"/>
              </a:rPr>
              <a:t>Source: EUA DOC-CAREERS Project</a:t>
            </a:r>
            <a:r>
              <a:rPr lang="en-US" altLang="en-US" sz="1200" dirty="0">
                <a:solidFill>
                  <a:schemeClr val="tx1"/>
                </a:solidFill>
                <a:latin typeface="Arial" panose="020B0604020202020204" pitchFamily="34" charset="0"/>
                <a:cs typeface="Arial" panose="020B0604020202020204" pitchFamily="34" charset="0"/>
              </a:rPr>
              <a:t> </a:t>
            </a:r>
          </a:p>
        </p:txBody>
      </p:sp>
      <p:grpSp>
        <p:nvGrpSpPr>
          <p:cNvPr id="10" name="Group 8"/>
          <p:cNvGrpSpPr>
            <a:grpSpLocks noChangeAspect="1"/>
          </p:cNvGrpSpPr>
          <p:nvPr/>
        </p:nvGrpSpPr>
        <p:grpSpPr bwMode="auto">
          <a:xfrm>
            <a:off x="351611" y="2032679"/>
            <a:ext cx="8532812" cy="3662363"/>
            <a:chOff x="227" y="1486"/>
            <a:chExt cx="5375" cy="2307"/>
          </a:xfrm>
        </p:grpSpPr>
        <p:sp>
          <p:nvSpPr>
            <p:cNvPr id="11" name="AutoShape 7"/>
            <p:cNvSpPr>
              <a:spLocks noChangeAspect="1" noChangeArrowheads="1" noTextEdit="1"/>
            </p:cNvSpPr>
            <p:nvPr/>
          </p:nvSpPr>
          <p:spPr bwMode="auto">
            <a:xfrm>
              <a:off x="227" y="1486"/>
              <a:ext cx="5375" cy="2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 name="Rectangle 9"/>
            <p:cNvSpPr>
              <a:spLocks noChangeArrowheads="1"/>
            </p:cNvSpPr>
            <p:nvPr/>
          </p:nvSpPr>
          <p:spPr bwMode="auto">
            <a:xfrm>
              <a:off x="231" y="1489"/>
              <a:ext cx="5355" cy="2286"/>
            </a:xfrm>
            <a:prstGeom prst="rect">
              <a:avLst/>
            </a:prstGeom>
            <a:noFill/>
            <a:ln w="14288"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endParaRPr lang="nl-BE" altLang="en-US" sz="1400">
                <a:solidFill>
                  <a:schemeClr val="tx1"/>
                </a:solidFill>
                <a:latin typeface="Arial" panose="020B0604020202020204" pitchFamily="34" charset="0"/>
                <a:cs typeface="Arial" panose="020B0604020202020204" pitchFamily="34" charset="0"/>
              </a:endParaRPr>
            </a:p>
          </p:txBody>
        </p:sp>
        <p:grpSp>
          <p:nvGrpSpPr>
            <p:cNvPr id="15" name="Group 12"/>
            <p:cNvGrpSpPr>
              <a:grpSpLocks/>
            </p:cNvGrpSpPr>
            <p:nvPr/>
          </p:nvGrpSpPr>
          <p:grpSpPr bwMode="auto">
            <a:xfrm>
              <a:off x="297" y="2459"/>
              <a:ext cx="859" cy="391"/>
              <a:chOff x="297" y="2459"/>
              <a:chExt cx="859" cy="391"/>
            </a:xfrm>
          </p:grpSpPr>
          <p:sp>
            <p:nvSpPr>
              <p:cNvPr id="76" name="Rectangle 10"/>
              <p:cNvSpPr>
                <a:spLocks noChangeArrowheads="1"/>
              </p:cNvSpPr>
              <p:nvPr/>
            </p:nvSpPr>
            <p:spPr bwMode="auto">
              <a:xfrm>
                <a:off x="297" y="2459"/>
                <a:ext cx="859" cy="391"/>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endParaRPr lang="nl-BE" altLang="en-US" sz="1400">
                  <a:solidFill>
                    <a:schemeClr val="tx1"/>
                  </a:solidFill>
                  <a:latin typeface="Arial" panose="020B0604020202020204" pitchFamily="34" charset="0"/>
                  <a:cs typeface="Arial" panose="020B0604020202020204" pitchFamily="34" charset="0"/>
                </a:endParaRPr>
              </a:p>
            </p:txBody>
          </p:sp>
          <p:sp>
            <p:nvSpPr>
              <p:cNvPr id="77" name="Rectangle 11"/>
              <p:cNvSpPr>
                <a:spLocks noChangeArrowheads="1"/>
              </p:cNvSpPr>
              <p:nvPr/>
            </p:nvSpPr>
            <p:spPr bwMode="auto">
              <a:xfrm>
                <a:off x="297" y="2459"/>
                <a:ext cx="859" cy="391"/>
              </a:xfrm>
              <a:prstGeom prst="rect">
                <a:avLst/>
              </a:prstGeom>
              <a:noFill/>
              <a:ln w="14288"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endParaRPr lang="nl-BE" altLang="en-US" sz="1400">
                  <a:solidFill>
                    <a:schemeClr val="tx1"/>
                  </a:solidFill>
                  <a:latin typeface="Arial" panose="020B0604020202020204" pitchFamily="34" charset="0"/>
                  <a:cs typeface="Arial" panose="020B0604020202020204" pitchFamily="34" charset="0"/>
                </a:endParaRPr>
              </a:p>
            </p:txBody>
          </p:sp>
        </p:grpSp>
        <p:sp>
          <p:nvSpPr>
            <p:cNvPr id="16" name="Rectangle 13"/>
            <p:cNvSpPr>
              <a:spLocks noChangeArrowheads="1"/>
            </p:cNvSpPr>
            <p:nvPr/>
          </p:nvSpPr>
          <p:spPr bwMode="auto">
            <a:xfrm>
              <a:off x="493" y="2518"/>
              <a:ext cx="583"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Doctoral </a:t>
              </a:r>
              <a:endParaRPr lang="en-US" altLang="en-US" sz="1400">
                <a:solidFill>
                  <a:schemeClr val="tx1"/>
                </a:solidFill>
                <a:latin typeface="Arial" panose="020B0604020202020204" pitchFamily="34" charset="0"/>
                <a:cs typeface="Arial" panose="020B0604020202020204" pitchFamily="34" charset="0"/>
              </a:endParaRPr>
            </a:p>
          </p:txBody>
        </p:sp>
        <p:sp>
          <p:nvSpPr>
            <p:cNvPr id="17" name="Rectangle 14"/>
            <p:cNvSpPr>
              <a:spLocks noChangeArrowheads="1"/>
            </p:cNvSpPr>
            <p:nvPr/>
          </p:nvSpPr>
          <p:spPr bwMode="auto">
            <a:xfrm>
              <a:off x="544" y="2664"/>
              <a:ext cx="443"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Holder</a:t>
              </a:r>
              <a:endParaRPr lang="en-US" altLang="en-US" sz="1400">
                <a:solidFill>
                  <a:schemeClr val="tx1"/>
                </a:solidFill>
                <a:latin typeface="Arial" panose="020B0604020202020204" pitchFamily="34" charset="0"/>
                <a:cs typeface="Arial" panose="020B0604020202020204" pitchFamily="34" charset="0"/>
              </a:endParaRPr>
            </a:p>
          </p:txBody>
        </p:sp>
        <p:sp>
          <p:nvSpPr>
            <p:cNvPr id="18" name="Rectangle 15"/>
            <p:cNvSpPr>
              <a:spLocks noChangeArrowheads="1"/>
            </p:cNvSpPr>
            <p:nvPr/>
          </p:nvSpPr>
          <p:spPr bwMode="auto">
            <a:xfrm>
              <a:off x="3404" y="1835"/>
              <a:ext cx="2049" cy="1638"/>
            </a:xfrm>
            <a:prstGeom prst="rect">
              <a:avLst/>
            </a:prstGeom>
            <a:noFill/>
            <a:ln w="14288"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endParaRPr lang="nl-BE" altLang="en-US" sz="1400">
                <a:solidFill>
                  <a:schemeClr val="tx1"/>
                </a:solidFill>
                <a:latin typeface="Arial" panose="020B0604020202020204" pitchFamily="34" charset="0"/>
                <a:cs typeface="Arial" panose="020B0604020202020204" pitchFamily="34" charset="0"/>
              </a:endParaRPr>
            </a:p>
          </p:txBody>
        </p:sp>
        <p:sp>
          <p:nvSpPr>
            <p:cNvPr id="19" name="Rectangle 16"/>
            <p:cNvSpPr>
              <a:spLocks noChangeArrowheads="1"/>
            </p:cNvSpPr>
            <p:nvPr/>
          </p:nvSpPr>
          <p:spPr bwMode="auto">
            <a:xfrm>
              <a:off x="3494" y="1895"/>
              <a:ext cx="1215"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Business enterprise</a:t>
              </a:r>
              <a:endParaRPr lang="en-US" altLang="en-US" sz="1400">
                <a:solidFill>
                  <a:schemeClr val="tx1"/>
                </a:solidFill>
                <a:latin typeface="Arial" panose="020B0604020202020204" pitchFamily="34" charset="0"/>
                <a:cs typeface="Arial" panose="020B0604020202020204" pitchFamily="34" charset="0"/>
              </a:endParaRPr>
            </a:p>
          </p:txBody>
        </p:sp>
        <p:sp>
          <p:nvSpPr>
            <p:cNvPr id="20" name="Rectangle 17"/>
            <p:cNvSpPr>
              <a:spLocks noChangeArrowheads="1"/>
            </p:cNvSpPr>
            <p:nvPr/>
          </p:nvSpPr>
          <p:spPr bwMode="auto">
            <a:xfrm>
              <a:off x="3494" y="2114"/>
              <a:ext cx="769"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Government</a:t>
              </a:r>
              <a:endParaRPr lang="en-US" altLang="en-US" sz="1400">
                <a:solidFill>
                  <a:schemeClr val="tx1"/>
                </a:solidFill>
                <a:latin typeface="Arial" panose="020B0604020202020204" pitchFamily="34" charset="0"/>
                <a:cs typeface="Arial" panose="020B0604020202020204" pitchFamily="34" charset="0"/>
              </a:endParaRPr>
            </a:p>
          </p:txBody>
        </p:sp>
        <p:sp>
          <p:nvSpPr>
            <p:cNvPr id="21" name="Rectangle 18"/>
            <p:cNvSpPr>
              <a:spLocks noChangeArrowheads="1"/>
            </p:cNvSpPr>
            <p:nvPr/>
          </p:nvSpPr>
          <p:spPr bwMode="auto">
            <a:xfrm>
              <a:off x="3494" y="2334"/>
              <a:ext cx="718"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Private non</a:t>
              </a:r>
              <a:endParaRPr lang="en-US" altLang="en-US" sz="1400">
                <a:solidFill>
                  <a:schemeClr val="tx1"/>
                </a:solidFill>
                <a:latin typeface="Arial" panose="020B0604020202020204" pitchFamily="34" charset="0"/>
                <a:cs typeface="Arial" panose="020B0604020202020204" pitchFamily="34" charset="0"/>
              </a:endParaRPr>
            </a:p>
          </p:txBody>
        </p:sp>
        <p:sp>
          <p:nvSpPr>
            <p:cNvPr id="22" name="Rectangle 19"/>
            <p:cNvSpPr>
              <a:spLocks noChangeArrowheads="1"/>
            </p:cNvSpPr>
            <p:nvPr/>
          </p:nvSpPr>
          <p:spPr bwMode="auto">
            <a:xfrm>
              <a:off x="4126" y="2334"/>
              <a:ext cx="98"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a:t>
              </a:r>
              <a:endParaRPr lang="en-US" altLang="en-US" sz="1400">
                <a:solidFill>
                  <a:schemeClr val="tx1"/>
                </a:solidFill>
                <a:latin typeface="Arial" panose="020B0604020202020204" pitchFamily="34" charset="0"/>
                <a:cs typeface="Arial" panose="020B0604020202020204" pitchFamily="34" charset="0"/>
              </a:endParaRPr>
            </a:p>
          </p:txBody>
        </p:sp>
        <p:sp>
          <p:nvSpPr>
            <p:cNvPr id="23" name="Rectangle 20"/>
            <p:cNvSpPr>
              <a:spLocks noChangeArrowheads="1"/>
            </p:cNvSpPr>
            <p:nvPr/>
          </p:nvSpPr>
          <p:spPr bwMode="auto">
            <a:xfrm>
              <a:off x="4165" y="2334"/>
              <a:ext cx="368"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profit</a:t>
              </a:r>
              <a:endParaRPr lang="en-US" altLang="en-US" sz="1400">
                <a:solidFill>
                  <a:schemeClr val="tx1"/>
                </a:solidFill>
                <a:latin typeface="Arial" panose="020B0604020202020204" pitchFamily="34" charset="0"/>
                <a:cs typeface="Arial" panose="020B0604020202020204" pitchFamily="34" charset="0"/>
              </a:endParaRPr>
            </a:p>
          </p:txBody>
        </p:sp>
        <p:sp>
          <p:nvSpPr>
            <p:cNvPr id="24" name="Rectangle 21"/>
            <p:cNvSpPr>
              <a:spLocks noChangeArrowheads="1"/>
            </p:cNvSpPr>
            <p:nvPr/>
          </p:nvSpPr>
          <p:spPr bwMode="auto">
            <a:xfrm>
              <a:off x="3494" y="2554"/>
              <a:ext cx="1795"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Higher Education &amp; Research </a:t>
              </a:r>
              <a:endParaRPr lang="en-US" altLang="en-US" sz="1400">
                <a:solidFill>
                  <a:schemeClr val="tx1"/>
                </a:solidFill>
                <a:latin typeface="Arial" panose="020B0604020202020204" pitchFamily="34" charset="0"/>
                <a:cs typeface="Arial" panose="020B0604020202020204" pitchFamily="34" charset="0"/>
              </a:endParaRPr>
            </a:p>
          </p:txBody>
        </p:sp>
        <p:sp>
          <p:nvSpPr>
            <p:cNvPr id="25" name="Rectangle 22"/>
            <p:cNvSpPr>
              <a:spLocks noChangeArrowheads="1"/>
            </p:cNvSpPr>
            <p:nvPr/>
          </p:nvSpPr>
          <p:spPr bwMode="auto">
            <a:xfrm>
              <a:off x="3494" y="2701"/>
              <a:ext cx="98"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a:t>
              </a:r>
              <a:endParaRPr lang="en-US" altLang="en-US" sz="1400">
                <a:solidFill>
                  <a:schemeClr val="tx1"/>
                </a:solidFill>
                <a:latin typeface="Arial" panose="020B0604020202020204" pitchFamily="34" charset="0"/>
                <a:cs typeface="Arial" panose="020B0604020202020204" pitchFamily="34" charset="0"/>
              </a:endParaRPr>
            </a:p>
          </p:txBody>
        </p:sp>
        <p:sp>
          <p:nvSpPr>
            <p:cNvPr id="26" name="Rectangle 23"/>
            <p:cNvSpPr>
              <a:spLocks noChangeArrowheads="1"/>
            </p:cNvSpPr>
            <p:nvPr/>
          </p:nvSpPr>
          <p:spPr bwMode="auto">
            <a:xfrm>
              <a:off x="3534" y="2701"/>
              <a:ext cx="594"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postdocs</a:t>
              </a:r>
              <a:endParaRPr lang="en-US" altLang="en-US" sz="1400">
                <a:solidFill>
                  <a:schemeClr val="tx1"/>
                </a:solidFill>
                <a:latin typeface="Arial" panose="020B0604020202020204" pitchFamily="34" charset="0"/>
                <a:cs typeface="Arial" panose="020B0604020202020204" pitchFamily="34" charset="0"/>
              </a:endParaRPr>
            </a:p>
          </p:txBody>
        </p:sp>
        <p:sp>
          <p:nvSpPr>
            <p:cNvPr id="27" name="Rectangle 24"/>
            <p:cNvSpPr>
              <a:spLocks noChangeArrowheads="1"/>
            </p:cNvSpPr>
            <p:nvPr/>
          </p:nvSpPr>
          <p:spPr bwMode="auto">
            <a:xfrm>
              <a:off x="4054" y="2701"/>
              <a:ext cx="1355"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 professors, research </a:t>
              </a:r>
              <a:endParaRPr lang="en-US" altLang="en-US" sz="1400">
                <a:solidFill>
                  <a:schemeClr val="tx1"/>
                </a:solidFill>
                <a:latin typeface="Arial" panose="020B0604020202020204" pitchFamily="34" charset="0"/>
                <a:cs typeface="Arial" panose="020B0604020202020204" pitchFamily="34" charset="0"/>
              </a:endParaRPr>
            </a:p>
          </p:txBody>
        </p:sp>
        <p:sp>
          <p:nvSpPr>
            <p:cNvPr id="28" name="Rectangle 25"/>
            <p:cNvSpPr>
              <a:spLocks noChangeArrowheads="1"/>
            </p:cNvSpPr>
            <p:nvPr/>
          </p:nvSpPr>
          <p:spPr bwMode="auto">
            <a:xfrm>
              <a:off x="3494" y="2848"/>
              <a:ext cx="783"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fellows, etc.)</a:t>
              </a:r>
              <a:endParaRPr lang="en-US" altLang="en-US" sz="1400">
                <a:solidFill>
                  <a:schemeClr val="tx1"/>
                </a:solidFill>
                <a:latin typeface="Arial" panose="020B0604020202020204" pitchFamily="34" charset="0"/>
                <a:cs typeface="Arial" panose="020B0604020202020204" pitchFamily="34" charset="0"/>
              </a:endParaRPr>
            </a:p>
          </p:txBody>
        </p:sp>
        <p:sp>
          <p:nvSpPr>
            <p:cNvPr id="29" name="Rectangle 26"/>
            <p:cNvSpPr>
              <a:spLocks noChangeArrowheads="1"/>
            </p:cNvSpPr>
            <p:nvPr/>
          </p:nvSpPr>
          <p:spPr bwMode="auto">
            <a:xfrm>
              <a:off x="3494" y="3067"/>
              <a:ext cx="1380"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Other education sector</a:t>
              </a:r>
              <a:endParaRPr lang="en-US" altLang="en-US" sz="1400">
                <a:solidFill>
                  <a:schemeClr val="tx1"/>
                </a:solidFill>
                <a:latin typeface="Arial" panose="020B0604020202020204" pitchFamily="34" charset="0"/>
                <a:cs typeface="Arial" panose="020B0604020202020204" pitchFamily="34" charset="0"/>
              </a:endParaRPr>
            </a:p>
          </p:txBody>
        </p:sp>
        <p:sp>
          <p:nvSpPr>
            <p:cNvPr id="30" name="Rectangle 27"/>
            <p:cNvSpPr>
              <a:spLocks noChangeArrowheads="1"/>
            </p:cNvSpPr>
            <p:nvPr/>
          </p:nvSpPr>
          <p:spPr bwMode="auto">
            <a:xfrm>
              <a:off x="3494" y="3287"/>
              <a:ext cx="898"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Service Sector</a:t>
              </a:r>
              <a:endParaRPr lang="en-US" altLang="en-US" sz="1400">
                <a:solidFill>
                  <a:schemeClr val="tx1"/>
                </a:solidFill>
                <a:latin typeface="Arial" panose="020B0604020202020204" pitchFamily="34" charset="0"/>
                <a:cs typeface="Arial" panose="020B0604020202020204" pitchFamily="34" charset="0"/>
              </a:endParaRPr>
            </a:p>
          </p:txBody>
        </p:sp>
        <p:sp>
          <p:nvSpPr>
            <p:cNvPr id="31" name="Rectangle 28"/>
            <p:cNvSpPr>
              <a:spLocks noChangeArrowheads="1"/>
            </p:cNvSpPr>
            <p:nvPr/>
          </p:nvSpPr>
          <p:spPr bwMode="auto">
            <a:xfrm>
              <a:off x="1920" y="1921"/>
              <a:ext cx="636"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Research </a:t>
              </a:r>
              <a:endParaRPr lang="en-US" altLang="en-US" sz="1400">
                <a:solidFill>
                  <a:schemeClr val="tx1"/>
                </a:solidFill>
                <a:latin typeface="Arial" panose="020B0604020202020204" pitchFamily="34" charset="0"/>
                <a:cs typeface="Arial" panose="020B0604020202020204" pitchFamily="34" charset="0"/>
              </a:endParaRPr>
            </a:p>
          </p:txBody>
        </p:sp>
        <p:sp>
          <p:nvSpPr>
            <p:cNvPr id="32" name="Rectangle 29"/>
            <p:cNvSpPr>
              <a:spLocks noChangeArrowheads="1"/>
            </p:cNvSpPr>
            <p:nvPr/>
          </p:nvSpPr>
          <p:spPr bwMode="auto">
            <a:xfrm>
              <a:off x="1922" y="2068"/>
              <a:ext cx="597"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positions</a:t>
              </a:r>
              <a:endParaRPr lang="en-US" altLang="en-US" sz="1400">
                <a:solidFill>
                  <a:schemeClr val="tx1"/>
                </a:solidFill>
                <a:latin typeface="Arial" panose="020B0604020202020204" pitchFamily="34" charset="0"/>
                <a:cs typeface="Arial" panose="020B0604020202020204" pitchFamily="34" charset="0"/>
              </a:endParaRPr>
            </a:p>
          </p:txBody>
        </p:sp>
        <p:sp>
          <p:nvSpPr>
            <p:cNvPr id="33" name="Rectangle 30"/>
            <p:cNvSpPr>
              <a:spLocks noChangeArrowheads="1"/>
            </p:cNvSpPr>
            <p:nvPr/>
          </p:nvSpPr>
          <p:spPr bwMode="auto">
            <a:xfrm>
              <a:off x="1813" y="3229"/>
              <a:ext cx="294"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Non</a:t>
              </a:r>
              <a:endParaRPr lang="en-US" altLang="en-US" sz="1400">
                <a:solidFill>
                  <a:schemeClr val="tx1"/>
                </a:solidFill>
                <a:latin typeface="Arial" panose="020B0604020202020204" pitchFamily="34" charset="0"/>
                <a:cs typeface="Arial" panose="020B0604020202020204" pitchFamily="34" charset="0"/>
              </a:endParaRPr>
            </a:p>
          </p:txBody>
        </p:sp>
        <p:sp>
          <p:nvSpPr>
            <p:cNvPr id="34" name="Rectangle 31"/>
            <p:cNvSpPr>
              <a:spLocks noChangeArrowheads="1"/>
            </p:cNvSpPr>
            <p:nvPr/>
          </p:nvSpPr>
          <p:spPr bwMode="auto">
            <a:xfrm>
              <a:off x="2039" y="3229"/>
              <a:ext cx="98"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a:t>
              </a:r>
              <a:endParaRPr lang="en-US" altLang="en-US" sz="1400">
                <a:solidFill>
                  <a:schemeClr val="tx1"/>
                </a:solidFill>
                <a:latin typeface="Arial" panose="020B0604020202020204" pitchFamily="34" charset="0"/>
                <a:cs typeface="Arial" panose="020B0604020202020204" pitchFamily="34" charset="0"/>
              </a:endParaRPr>
            </a:p>
          </p:txBody>
        </p:sp>
        <p:sp>
          <p:nvSpPr>
            <p:cNvPr id="35" name="Rectangle 32"/>
            <p:cNvSpPr>
              <a:spLocks noChangeArrowheads="1"/>
            </p:cNvSpPr>
            <p:nvPr/>
          </p:nvSpPr>
          <p:spPr bwMode="auto">
            <a:xfrm>
              <a:off x="2078" y="3229"/>
              <a:ext cx="601"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Research</a:t>
              </a:r>
              <a:endParaRPr lang="en-US" altLang="en-US" sz="1400">
                <a:solidFill>
                  <a:schemeClr val="tx1"/>
                </a:solidFill>
                <a:latin typeface="Arial" panose="020B0604020202020204" pitchFamily="34" charset="0"/>
                <a:cs typeface="Arial" panose="020B0604020202020204" pitchFamily="34" charset="0"/>
              </a:endParaRPr>
            </a:p>
          </p:txBody>
        </p:sp>
        <p:sp>
          <p:nvSpPr>
            <p:cNvPr id="36" name="Rectangle 33"/>
            <p:cNvSpPr>
              <a:spLocks noChangeArrowheads="1"/>
            </p:cNvSpPr>
            <p:nvPr/>
          </p:nvSpPr>
          <p:spPr bwMode="auto">
            <a:xfrm>
              <a:off x="1948" y="3375"/>
              <a:ext cx="597"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positions</a:t>
              </a:r>
              <a:endParaRPr lang="en-US" altLang="en-US" sz="1400">
                <a:solidFill>
                  <a:schemeClr val="tx1"/>
                </a:solidFill>
                <a:latin typeface="Arial" panose="020B0604020202020204" pitchFamily="34" charset="0"/>
                <a:cs typeface="Arial" panose="020B0604020202020204" pitchFamily="34" charset="0"/>
              </a:endParaRPr>
            </a:p>
          </p:txBody>
        </p:sp>
        <p:sp>
          <p:nvSpPr>
            <p:cNvPr id="37" name="Freeform 34"/>
            <p:cNvSpPr>
              <a:spLocks noEditPoints="1"/>
            </p:cNvSpPr>
            <p:nvPr/>
          </p:nvSpPr>
          <p:spPr bwMode="auto">
            <a:xfrm>
              <a:off x="1083" y="2105"/>
              <a:ext cx="668" cy="292"/>
            </a:xfrm>
            <a:custGeom>
              <a:avLst/>
              <a:gdLst>
                <a:gd name="T0" fmla="*/ 0 w 4585"/>
                <a:gd name="T1" fmla="*/ 0 h 1910"/>
                <a:gd name="T2" fmla="*/ 0 w 4585"/>
                <a:gd name="T3" fmla="*/ 0 h 1910"/>
                <a:gd name="T4" fmla="*/ 0 w 4585"/>
                <a:gd name="T5" fmla="*/ 0 h 1910"/>
                <a:gd name="T6" fmla="*/ 0 w 4585"/>
                <a:gd name="T7" fmla="*/ 0 h 1910"/>
                <a:gd name="T8" fmla="*/ 0 w 4585"/>
                <a:gd name="T9" fmla="*/ 0 h 1910"/>
                <a:gd name="T10" fmla="*/ 0 w 4585"/>
                <a:gd name="T11" fmla="*/ 0 h 1910"/>
                <a:gd name="T12" fmla="*/ 0 w 4585"/>
                <a:gd name="T13" fmla="*/ 0 h 1910"/>
                <a:gd name="T14" fmla="*/ 0 w 4585"/>
                <a:gd name="T15" fmla="*/ 0 h 1910"/>
                <a:gd name="T16" fmla="*/ 0 w 4585"/>
                <a:gd name="T17" fmla="*/ 0 h 1910"/>
                <a:gd name="T18" fmla="*/ 0 w 4585"/>
                <a:gd name="T19" fmla="*/ 0 h 1910"/>
                <a:gd name="T20" fmla="*/ 0 w 4585"/>
                <a:gd name="T21" fmla="*/ 0 h 19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585"/>
                <a:gd name="T34" fmla="*/ 0 h 1910"/>
                <a:gd name="T35" fmla="*/ 4585 w 4585"/>
                <a:gd name="T36" fmla="*/ 1910 h 19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585" h="1910">
                  <a:moveTo>
                    <a:pt x="31" y="1827"/>
                  </a:moveTo>
                  <a:lnTo>
                    <a:pt x="4199" y="156"/>
                  </a:lnTo>
                  <a:cubicBezTo>
                    <a:pt x="4220" y="148"/>
                    <a:pt x="4243" y="158"/>
                    <a:pt x="4251" y="178"/>
                  </a:cubicBezTo>
                  <a:cubicBezTo>
                    <a:pt x="4260" y="199"/>
                    <a:pt x="4250" y="222"/>
                    <a:pt x="4229" y="230"/>
                  </a:cubicBezTo>
                  <a:lnTo>
                    <a:pt x="60" y="1902"/>
                  </a:lnTo>
                  <a:cubicBezTo>
                    <a:pt x="40" y="1910"/>
                    <a:pt x="17" y="1900"/>
                    <a:pt x="8" y="1879"/>
                  </a:cubicBezTo>
                  <a:cubicBezTo>
                    <a:pt x="0" y="1859"/>
                    <a:pt x="10" y="1836"/>
                    <a:pt x="31" y="1827"/>
                  </a:cubicBezTo>
                  <a:close/>
                  <a:moveTo>
                    <a:pt x="4051" y="0"/>
                  </a:moveTo>
                  <a:lnTo>
                    <a:pt x="4585" y="44"/>
                  </a:lnTo>
                  <a:lnTo>
                    <a:pt x="4229" y="446"/>
                  </a:lnTo>
                  <a:lnTo>
                    <a:pt x="4051" y="0"/>
                  </a:lnTo>
                  <a:close/>
                </a:path>
              </a:pathLst>
            </a:custGeom>
            <a:solidFill>
              <a:srgbClr val="000000"/>
            </a:solidFill>
            <a:ln w="3175" cap="flat">
              <a:solidFill>
                <a:srgbClr val="000000"/>
              </a:solidFill>
              <a:prstDash val="solid"/>
              <a:bevel/>
              <a:headEnd/>
              <a:tailEnd/>
            </a:ln>
          </p:spPr>
          <p:txBody>
            <a:bodyPr/>
            <a:lstStyle/>
            <a:p>
              <a:endParaRPr lang="en-GB"/>
            </a:p>
          </p:txBody>
        </p:sp>
        <p:sp>
          <p:nvSpPr>
            <p:cNvPr id="38" name="Freeform 35"/>
            <p:cNvSpPr>
              <a:spLocks noEditPoints="1"/>
            </p:cNvSpPr>
            <p:nvPr/>
          </p:nvSpPr>
          <p:spPr bwMode="auto">
            <a:xfrm>
              <a:off x="2670" y="2960"/>
              <a:ext cx="668" cy="292"/>
            </a:xfrm>
            <a:custGeom>
              <a:avLst/>
              <a:gdLst>
                <a:gd name="T0" fmla="*/ 0 w 4585"/>
                <a:gd name="T1" fmla="*/ 0 h 1910"/>
                <a:gd name="T2" fmla="*/ 0 w 4585"/>
                <a:gd name="T3" fmla="*/ 0 h 1910"/>
                <a:gd name="T4" fmla="*/ 0 w 4585"/>
                <a:gd name="T5" fmla="*/ 0 h 1910"/>
                <a:gd name="T6" fmla="*/ 0 w 4585"/>
                <a:gd name="T7" fmla="*/ 0 h 1910"/>
                <a:gd name="T8" fmla="*/ 0 w 4585"/>
                <a:gd name="T9" fmla="*/ 0 h 1910"/>
                <a:gd name="T10" fmla="*/ 0 w 4585"/>
                <a:gd name="T11" fmla="*/ 0 h 1910"/>
                <a:gd name="T12" fmla="*/ 0 w 4585"/>
                <a:gd name="T13" fmla="*/ 0 h 1910"/>
                <a:gd name="T14" fmla="*/ 0 w 4585"/>
                <a:gd name="T15" fmla="*/ 0 h 1910"/>
                <a:gd name="T16" fmla="*/ 0 w 4585"/>
                <a:gd name="T17" fmla="*/ 0 h 1910"/>
                <a:gd name="T18" fmla="*/ 0 w 4585"/>
                <a:gd name="T19" fmla="*/ 0 h 1910"/>
                <a:gd name="T20" fmla="*/ 0 w 4585"/>
                <a:gd name="T21" fmla="*/ 0 h 19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585"/>
                <a:gd name="T34" fmla="*/ 0 h 1910"/>
                <a:gd name="T35" fmla="*/ 4585 w 4585"/>
                <a:gd name="T36" fmla="*/ 1910 h 19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585" h="1910">
                  <a:moveTo>
                    <a:pt x="31" y="1827"/>
                  </a:moveTo>
                  <a:lnTo>
                    <a:pt x="4199" y="156"/>
                  </a:lnTo>
                  <a:cubicBezTo>
                    <a:pt x="4220" y="148"/>
                    <a:pt x="4243" y="158"/>
                    <a:pt x="4251" y="178"/>
                  </a:cubicBezTo>
                  <a:cubicBezTo>
                    <a:pt x="4260" y="199"/>
                    <a:pt x="4250" y="222"/>
                    <a:pt x="4229" y="230"/>
                  </a:cubicBezTo>
                  <a:lnTo>
                    <a:pt x="60" y="1902"/>
                  </a:lnTo>
                  <a:cubicBezTo>
                    <a:pt x="40" y="1910"/>
                    <a:pt x="17" y="1900"/>
                    <a:pt x="8" y="1879"/>
                  </a:cubicBezTo>
                  <a:cubicBezTo>
                    <a:pt x="0" y="1859"/>
                    <a:pt x="10" y="1836"/>
                    <a:pt x="31" y="1827"/>
                  </a:cubicBezTo>
                  <a:close/>
                  <a:moveTo>
                    <a:pt x="4051" y="0"/>
                  </a:moveTo>
                  <a:lnTo>
                    <a:pt x="4585" y="44"/>
                  </a:lnTo>
                  <a:lnTo>
                    <a:pt x="4229" y="446"/>
                  </a:lnTo>
                  <a:lnTo>
                    <a:pt x="4051" y="0"/>
                  </a:lnTo>
                  <a:close/>
                </a:path>
              </a:pathLst>
            </a:custGeom>
            <a:solidFill>
              <a:srgbClr val="000000"/>
            </a:solidFill>
            <a:ln w="3175" cap="flat">
              <a:solidFill>
                <a:srgbClr val="000000"/>
              </a:solidFill>
              <a:prstDash val="solid"/>
              <a:bevel/>
              <a:headEnd/>
              <a:tailEnd/>
            </a:ln>
          </p:spPr>
          <p:txBody>
            <a:bodyPr/>
            <a:lstStyle/>
            <a:p>
              <a:endParaRPr lang="en-GB"/>
            </a:p>
          </p:txBody>
        </p:sp>
        <p:sp>
          <p:nvSpPr>
            <p:cNvPr id="39" name="Freeform 36"/>
            <p:cNvSpPr>
              <a:spLocks noEditPoints="1"/>
            </p:cNvSpPr>
            <p:nvPr/>
          </p:nvSpPr>
          <p:spPr bwMode="auto">
            <a:xfrm>
              <a:off x="2670" y="2105"/>
              <a:ext cx="668" cy="292"/>
            </a:xfrm>
            <a:custGeom>
              <a:avLst/>
              <a:gdLst>
                <a:gd name="T0" fmla="*/ 0 w 4585"/>
                <a:gd name="T1" fmla="*/ 0 h 1910"/>
                <a:gd name="T2" fmla="*/ 0 w 4585"/>
                <a:gd name="T3" fmla="*/ 0 h 1910"/>
                <a:gd name="T4" fmla="*/ 0 w 4585"/>
                <a:gd name="T5" fmla="*/ 0 h 1910"/>
                <a:gd name="T6" fmla="*/ 0 w 4585"/>
                <a:gd name="T7" fmla="*/ 0 h 1910"/>
                <a:gd name="T8" fmla="*/ 0 w 4585"/>
                <a:gd name="T9" fmla="*/ 0 h 1910"/>
                <a:gd name="T10" fmla="*/ 0 w 4585"/>
                <a:gd name="T11" fmla="*/ 0 h 1910"/>
                <a:gd name="T12" fmla="*/ 0 w 4585"/>
                <a:gd name="T13" fmla="*/ 0 h 1910"/>
                <a:gd name="T14" fmla="*/ 0 w 4585"/>
                <a:gd name="T15" fmla="*/ 0 h 1910"/>
                <a:gd name="T16" fmla="*/ 0 w 4585"/>
                <a:gd name="T17" fmla="*/ 0 h 1910"/>
                <a:gd name="T18" fmla="*/ 0 w 4585"/>
                <a:gd name="T19" fmla="*/ 0 h 1910"/>
                <a:gd name="T20" fmla="*/ 0 w 4585"/>
                <a:gd name="T21" fmla="*/ 0 h 19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585"/>
                <a:gd name="T34" fmla="*/ 0 h 1910"/>
                <a:gd name="T35" fmla="*/ 4585 w 4585"/>
                <a:gd name="T36" fmla="*/ 1910 h 19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585" h="1910">
                  <a:moveTo>
                    <a:pt x="60" y="8"/>
                  </a:moveTo>
                  <a:lnTo>
                    <a:pt x="4229" y="1680"/>
                  </a:lnTo>
                  <a:cubicBezTo>
                    <a:pt x="4250" y="1688"/>
                    <a:pt x="4260" y="1711"/>
                    <a:pt x="4251" y="1732"/>
                  </a:cubicBezTo>
                  <a:cubicBezTo>
                    <a:pt x="4243" y="1752"/>
                    <a:pt x="4220" y="1762"/>
                    <a:pt x="4199" y="1754"/>
                  </a:cubicBezTo>
                  <a:lnTo>
                    <a:pt x="31" y="83"/>
                  </a:lnTo>
                  <a:cubicBezTo>
                    <a:pt x="10" y="74"/>
                    <a:pt x="0" y="51"/>
                    <a:pt x="8" y="31"/>
                  </a:cubicBezTo>
                  <a:cubicBezTo>
                    <a:pt x="17" y="10"/>
                    <a:pt x="40" y="0"/>
                    <a:pt x="60" y="8"/>
                  </a:cubicBezTo>
                  <a:close/>
                  <a:moveTo>
                    <a:pt x="4229" y="1464"/>
                  </a:moveTo>
                  <a:lnTo>
                    <a:pt x="4585" y="1865"/>
                  </a:lnTo>
                  <a:lnTo>
                    <a:pt x="4051" y="1910"/>
                  </a:lnTo>
                  <a:lnTo>
                    <a:pt x="4229" y="1464"/>
                  </a:lnTo>
                  <a:close/>
                </a:path>
              </a:pathLst>
            </a:custGeom>
            <a:solidFill>
              <a:srgbClr val="000000"/>
            </a:solidFill>
            <a:ln w="3175" cap="flat">
              <a:solidFill>
                <a:srgbClr val="000000"/>
              </a:solidFill>
              <a:prstDash val="solid"/>
              <a:bevel/>
              <a:headEnd/>
              <a:tailEnd/>
            </a:ln>
          </p:spPr>
          <p:txBody>
            <a:bodyPr/>
            <a:lstStyle/>
            <a:p>
              <a:endParaRPr lang="en-GB"/>
            </a:p>
          </p:txBody>
        </p:sp>
        <p:sp>
          <p:nvSpPr>
            <p:cNvPr id="40" name="Freeform 37"/>
            <p:cNvSpPr>
              <a:spLocks noEditPoints="1"/>
            </p:cNvSpPr>
            <p:nvPr/>
          </p:nvSpPr>
          <p:spPr bwMode="auto">
            <a:xfrm>
              <a:off x="1083" y="2892"/>
              <a:ext cx="668" cy="291"/>
            </a:xfrm>
            <a:custGeom>
              <a:avLst/>
              <a:gdLst>
                <a:gd name="T0" fmla="*/ 0 w 4585"/>
                <a:gd name="T1" fmla="*/ 0 h 1910"/>
                <a:gd name="T2" fmla="*/ 0 w 4585"/>
                <a:gd name="T3" fmla="*/ 0 h 1910"/>
                <a:gd name="T4" fmla="*/ 0 w 4585"/>
                <a:gd name="T5" fmla="*/ 0 h 1910"/>
                <a:gd name="T6" fmla="*/ 0 w 4585"/>
                <a:gd name="T7" fmla="*/ 0 h 1910"/>
                <a:gd name="T8" fmla="*/ 0 w 4585"/>
                <a:gd name="T9" fmla="*/ 0 h 1910"/>
                <a:gd name="T10" fmla="*/ 0 w 4585"/>
                <a:gd name="T11" fmla="*/ 0 h 1910"/>
                <a:gd name="T12" fmla="*/ 0 w 4585"/>
                <a:gd name="T13" fmla="*/ 0 h 1910"/>
                <a:gd name="T14" fmla="*/ 0 w 4585"/>
                <a:gd name="T15" fmla="*/ 0 h 1910"/>
                <a:gd name="T16" fmla="*/ 0 w 4585"/>
                <a:gd name="T17" fmla="*/ 0 h 1910"/>
                <a:gd name="T18" fmla="*/ 0 w 4585"/>
                <a:gd name="T19" fmla="*/ 0 h 1910"/>
                <a:gd name="T20" fmla="*/ 0 w 4585"/>
                <a:gd name="T21" fmla="*/ 0 h 19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585"/>
                <a:gd name="T34" fmla="*/ 0 h 1910"/>
                <a:gd name="T35" fmla="*/ 4585 w 4585"/>
                <a:gd name="T36" fmla="*/ 1910 h 19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585" h="1910">
                  <a:moveTo>
                    <a:pt x="60" y="8"/>
                  </a:moveTo>
                  <a:lnTo>
                    <a:pt x="4229" y="1680"/>
                  </a:lnTo>
                  <a:cubicBezTo>
                    <a:pt x="4250" y="1688"/>
                    <a:pt x="4260" y="1711"/>
                    <a:pt x="4251" y="1732"/>
                  </a:cubicBezTo>
                  <a:cubicBezTo>
                    <a:pt x="4243" y="1752"/>
                    <a:pt x="4220" y="1762"/>
                    <a:pt x="4199" y="1754"/>
                  </a:cubicBezTo>
                  <a:lnTo>
                    <a:pt x="31" y="83"/>
                  </a:lnTo>
                  <a:cubicBezTo>
                    <a:pt x="10" y="74"/>
                    <a:pt x="0" y="51"/>
                    <a:pt x="8" y="31"/>
                  </a:cubicBezTo>
                  <a:cubicBezTo>
                    <a:pt x="17" y="10"/>
                    <a:pt x="40" y="0"/>
                    <a:pt x="60" y="8"/>
                  </a:cubicBezTo>
                  <a:close/>
                  <a:moveTo>
                    <a:pt x="4229" y="1464"/>
                  </a:moveTo>
                  <a:lnTo>
                    <a:pt x="4585" y="1865"/>
                  </a:lnTo>
                  <a:lnTo>
                    <a:pt x="4051" y="1910"/>
                  </a:lnTo>
                  <a:lnTo>
                    <a:pt x="4229" y="1464"/>
                  </a:lnTo>
                  <a:close/>
                </a:path>
              </a:pathLst>
            </a:custGeom>
            <a:solidFill>
              <a:srgbClr val="000000"/>
            </a:solidFill>
            <a:ln w="3175" cap="flat">
              <a:solidFill>
                <a:srgbClr val="000000"/>
              </a:solidFill>
              <a:prstDash val="solid"/>
              <a:bevel/>
              <a:headEnd/>
              <a:tailEnd/>
            </a:ln>
          </p:spPr>
          <p:txBody>
            <a:bodyPr/>
            <a:lstStyle/>
            <a:p>
              <a:endParaRPr lang="en-GB"/>
            </a:p>
          </p:txBody>
        </p:sp>
        <p:sp>
          <p:nvSpPr>
            <p:cNvPr id="41" name="Freeform 38"/>
            <p:cNvSpPr>
              <a:spLocks noEditPoints="1"/>
            </p:cNvSpPr>
            <p:nvPr/>
          </p:nvSpPr>
          <p:spPr bwMode="auto">
            <a:xfrm>
              <a:off x="2323" y="2238"/>
              <a:ext cx="193" cy="840"/>
            </a:xfrm>
            <a:custGeom>
              <a:avLst/>
              <a:gdLst>
                <a:gd name="T0" fmla="*/ 0 w 1323"/>
                <a:gd name="T1" fmla="*/ 0 h 5501"/>
                <a:gd name="T2" fmla="*/ 0 w 1323"/>
                <a:gd name="T3" fmla="*/ 0 h 5501"/>
                <a:gd name="T4" fmla="*/ 0 w 1323"/>
                <a:gd name="T5" fmla="*/ 0 h 5501"/>
                <a:gd name="T6" fmla="*/ 0 w 1323"/>
                <a:gd name="T7" fmla="*/ 0 h 5501"/>
                <a:gd name="T8" fmla="*/ 0 w 1323"/>
                <a:gd name="T9" fmla="*/ 0 h 5501"/>
                <a:gd name="T10" fmla="*/ 0 w 1323"/>
                <a:gd name="T11" fmla="*/ 0 h 5501"/>
                <a:gd name="T12" fmla="*/ 0 w 1323"/>
                <a:gd name="T13" fmla="*/ 0 h 5501"/>
                <a:gd name="T14" fmla="*/ 0 w 1323"/>
                <a:gd name="T15" fmla="*/ 0 h 5501"/>
                <a:gd name="T16" fmla="*/ 0 w 1323"/>
                <a:gd name="T17" fmla="*/ 0 h 5501"/>
                <a:gd name="T18" fmla="*/ 0 w 1323"/>
                <a:gd name="T19" fmla="*/ 0 h 5501"/>
                <a:gd name="T20" fmla="*/ 0 w 1323"/>
                <a:gd name="T21" fmla="*/ 0 h 5501"/>
                <a:gd name="T22" fmla="*/ 0 w 1323"/>
                <a:gd name="T23" fmla="*/ 0 h 5501"/>
                <a:gd name="T24" fmla="*/ 0 w 1323"/>
                <a:gd name="T25" fmla="*/ 0 h 5501"/>
                <a:gd name="T26" fmla="*/ 0 w 1323"/>
                <a:gd name="T27" fmla="*/ 0 h 5501"/>
                <a:gd name="T28" fmla="*/ 0 w 1323"/>
                <a:gd name="T29" fmla="*/ 0 h 5501"/>
                <a:gd name="T30" fmla="*/ 0 w 1323"/>
                <a:gd name="T31" fmla="*/ 0 h 5501"/>
                <a:gd name="T32" fmla="*/ 0 w 1323"/>
                <a:gd name="T33" fmla="*/ 0 h 5501"/>
                <a:gd name="T34" fmla="*/ 0 w 1323"/>
                <a:gd name="T35" fmla="*/ 0 h 5501"/>
                <a:gd name="T36" fmla="*/ 0 w 1323"/>
                <a:gd name="T37" fmla="*/ 0 h 5501"/>
                <a:gd name="T38" fmla="*/ 0 w 1323"/>
                <a:gd name="T39" fmla="*/ 0 h 5501"/>
                <a:gd name="T40" fmla="*/ 0 w 1323"/>
                <a:gd name="T41" fmla="*/ 0 h 5501"/>
                <a:gd name="T42" fmla="*/ 0 w 1323"/>
                <a:gd name="T43" fmla="*/ 0 h 5501"/>
                <a:gd name="T44" fmla="*/ 0 w 1323"/>
                <a:gd name="T45" fmla="*/ 0 h 5501"/>
                <a:gd name="T46" fmla="*/ 0 w 1323"/>
                <a:gd name="T47" fmla="*/ 0 h 5501"/>
                <a:gd name="T48" fmla="*/ 0 w 1323"/>
                <a:gd name="T49" fmla="*/ 0 h 5501"/>
                <a:gd name="T50" fmla="*/ 0 w 1323"/>
                <a:gd name="T51" fmla="*/ 0 h 5501"/>
                <a:gd name="T52" fmla="*/ 0 w 1323"/>
                <a:gd name="T53" fmla="*/ 0 h 5501"/>
                <a:gd name="T54" fmla="*/ 0 w 1323"/>
                <a:gd name="T55" fmla="*/ 0 h 5501"/>
                <a:gd name="T56" fmla="*/ 0 w 1323"/>
                <a:gd name="T57" fmla="*/ 0 h 5501"/>
                <a:gd name="T58" fmla="*/ 0 w 1323"/>
                <a:gd name="T59" fmla="*/ 0 h 5501"/>
                <a:gd name="T60" fmla="*/ 0 w 1323"/>
                <a:gd name="T61" fmla="*/ 0 h 5501"/>
                <a:gd name="T62" fmla="*/ 0 w 1323"/>
                <a:gd name="T63" fmla="*/ 0 h 5501"/>
                <a:gd name="T64" fmla="*/ 0 w 1323"/>
                <a:gd name="T65" fmla="*/ 0 h 5501"/>
                <a:gd name="T66" fmla="*/ 0 w 1323"/>
                <a:gd name="T67" fmla="*/ 0 h 5501"/>
                <a:gd name="T68" fmla="*/ 0 w 1323"/>
                <a:gd name="T69" fmla="*/ 0 h 5501"/>
                <a:gd name="T70" fmla="*/ 0 w 1323"/>
                <a:gd name="T71" fmla="*/ 0 h 5501"/>
                <a:gd name="T72" fmla="*/ 0 w 1323"/>
                <a:gd name="T73" fmla="*/ 0 h 5501"/>
                <a:gd name="T74" fmla="*/ 0 w 1323"/>
                <a:gd name="T75" fmla="*/ 0 h 5501"/>
                <a:gd name="T76" fmla="*/ 0 w 1323"/>
                <a:gd name="T77" fmla="*/ 0 h 5501"/>
                <a:gd name="T78" fmla="*/ 0 w 1323"/>
                <a:gd name="T79" fmla="*/ 0 h 5501"/>
                <a:gd name="T80" fmla="*/ 0 w 1323"/>
                <a:gd name="T81" fmla="*/ 0 h 5501"/>
                <a:gd name="T82" fmla="*/ 0 w 1323"/>
                <a:gd name="T83" fmla="*/ 0 h 5501"/>
                <a:gd name="T84" fmla="*/ 0 w 1323"/>
                <a:gd name="T85" fmla="*/ 0 h 5501"/>
                <a:gd name="T86" fmla="*/ 0 w 1323"/>
                <a:gd name="T87" fmla="*/ 0 h 5501"/>
                <a:gd name="T88" fmla="*/ 0 w 1323"/>
                <a:gd name="T89" fmla="*/ 0 h 5501"/>
                <a:gd name="T90" fmla="*/ 0 w 1323"/>
                <a:gd name="T91" fmla="*/ 0 h 5501"/>
                <a:gd name="T92" fmla="*/ 0 w 1323"/>
                <a:gd name="T93" fmla="*/ 0 h 5501"/>
                <a:gd name="T94" fmla="*/ 0 w 1323"/>
                <a:gd name="T95" fmla="*/ 0 h 5501"/>
                <a:gd name="T96" fmla="*/ 0 w 1323"/>
                <a:gd name="T97" fmla="*/ 0 h 5501"/>
                <a:gd name="T98" fmla="*/ 0 w 1323"/>
                <a:gd name="T99" fmla="*/ 0 h 550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23"/>
                <a:gd name="T151" fmla="*/ 0 h 5501"/>
                <a:gd name="T152" fmla="*/ 1323 w 1323"/>
                <a:gd name="T153" fmla="*/ 5501 h 550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23" h="5501">
                  <a:moveTo>
                    <a:pt x="18" y="5426"/>
                  </a:moveTo>
                  <a:lnTo>
                    <a:pt x="159" y="5304"/>
                  </a:lnTo>
                  <a:lnTo>
                    <a:pt x="196" y="5268"/>
                  </a:lnTo>
                  <a:cubicBezTo>
                    <a:pt x="212" y="5253"/>
                    <a:pt x="237" y="5253"/>
                    <a:pt x="253" y="5269"/>
                  </a:cubicBezTo>
                  <a:cubicBezTo>
                    <a:pt x="268" y="5285"/>
                    <a:pt x="268" y="5311"/>
                    <a:pt x="252" y="5326"/>
                  </a:cubicBezTo>
                  <a:lnTo>
                    <a:pt x="212" y="5365"/>
                  </a:lnTo>
                  <a:lnTo>
                    <a:pt x="71" y="5487"/>
                  </a:lnTo>
                  <a:cubicBezTo>
                    <a:pt x="54" y="5501"/>
                    <a:pt x="29" y="5499"/>
                    <a:pt x="14" y="5483"/>
                  </a:cubicBezTo>
                  <a:cubicBezTo>
                    <a:pt x="0" y="5466"/>
                    <a:pt x="2" y="5441"/>
                    <a:pt x="18" y="5426"/>
                  </a:cubicBezTo>
                  <a:close/>
                  <a:moveTo>
                    <a:pt x="415" y="5042"/>
                  </a:moveTo>
                  <a:lnTo>
                    <a:pt x="529" y="4904"/>
                  </a:lnTo>
                  <a:lnTo>
                    <a:pt x="564" y="4856"/>
                  </a:lnTo>
                  <a:cubicBezTo>
                    <a:pt x="577" y="4838"/>
                    <a:pt x="602" y="4834"/>
                    <a:pt x="620" y="4847"/>
                  </a:cubicBezTo>
                  <a:cubicBezTo>
                    <a:pt x="637" y="4861"/>
                    <a:pt x="641" y="4886"/>
                    <a:pt x="628" y="4903"/>
                  </a:cubicBezTo>
                  <a:lnTo>
                    <a:pt x="590" y="4955"/>
                  </a:lnTo>
                  <a:lnTo>
                    <a:pt x="477" y="5093"/>
                  </a:lnTo>
                  <a:cubicBezTo>
                    <a:pt x="463" y="5110"/>
                    <a:pt x="438" y="5112"/>
                    <a:pt x="421" y="5098"/>
                  </a:cubicBezTo>
                  <a:cubicBezTo>
                    <a:pt x="404" y="5084"/>
                    <a:pt x="401" y="5059"/>
                    <a:pt x="415" y="5042"/>
                  </a:cubicBezTo>
                  <a:close/>
                  <a:moveTo>
                    <a:pt x="741" y="4595"/>
                  </a:moveTo>
                  <a:lnTo>
                    <a:pt x="821" y="4456"/>
                  </a:lnTo>
                  <a:lnTo>
                    <a:pt x="856" y="4387"/>
                  </a:lnTo>
                  <a:cubicBezTo>
                    <a:pt x="866" y="4367"/>
                    <a:pt x="890" y="4359"/>
                    <a:pt x="910" y="4369"/>
                  </a:cubicBezTo>
                  <a:cubicBezTo>
                    <a:pt x="929" y="4380"/>
                    <a:pt x="937" y="4404"/>
                    <a:pt x="927" y="4423"/>
                  </a:cubicBezTo>
                  <a:lnTo>
                    <a:pt x="890" y="4495"/>
                  </a:lnTo>
                  <a:lnTo>
                    <a:pt x="810" y="4635"/>
                  </a:lnTo>
                  <a:cubicBezTo>
                    <a:pt x="799" y="4654"/>
                    <a:pt x="775" y="4661"/>
                    <a:pt x="756" y="4650"/>
                  </a:cubicBezTo>
                  <a:cubicBezTo>
                    <a:pt x="736" y="4639"/>
                    <a:pt x="730" y="4614"/>
                    <a:pt x="741" y="4595"/>
                  </a:cubicBezTo>
                  <a:close/>
                  <a:moveTo>
                    <a:pt x="987" y="4100"/>
                  </a:moveTo>
                  <a:lnTo>
                    <a:pt x="1037" y="3967"/>
                  </a:lnTo>
                  <a:lnTo>
                    <a:pt x="1067" y="3876"/>
                  </a:lnTo>
                  <a:cubicBezTo>
                    <a:pt x="1074" y="3855"/>
                    <a:pt x="1096" y="3843"/>
                    <a:pt x="1117" y="3850"/>
                  </a:cubicBezTo>
                  <a:cubicBezTo>
                    <a:pt x="1138" y="3857"/>
                    <a:pt x="1150" y="3879"/>
                    <a:pt x="1143" y="3900"/>
                  </a:cubicBezTo>
                  <a:lnTo>
                    <a:pt x="1112" y="3996"/>
                  </a:lnTo>
                  <a:lnTo>
                    <a:pt x="1062" y="4128"/>
                  </a:lnTo>
                  <a:cubicBezTo>
                    <a:pt x="1054" y="4149"/>
                    <a:pt x="1031" y="4159"/>
                    <a:pt x="1010" y="4151"/>
                  </a:cubicBezTo>
                  <a:cubicBezTo>
                    <a:pt x="989" y="4144"/>
                    <a:pt x="979" y="4121"/>
                    <a:pt x="987" y="4100"/>
                  </a:cubicBezTo>
                  <a:close/>
                  <a:moveTo>
                    <a:pt x="1150" y="3571"/>
                  </a:moveTo>
                  <a:lnTo>
                    <a:pt x="1177" y="3447"/>
                  </a:lnTo>
                  <a:lnTo>
                    <a:pt x="1195" y="3338"/>
                  </a:lnTo>
                  <a:cubicBezTo>
                    <a:pt x="1198" y="3316"/>
                    <a:pt x="1219" y="3301"/>
                    <a:pt x="1241" y="3304"/>
                  </a:cubicBezTo>
                  <a:cubicBezTo>
                    <a:pt x="1263" y="3308"/>
                    <a:pt x="1277" y="3329"/>
                    <a:pt x="1274" y="3350"/>
                  </a:cubicBezTo>
                  <a:lnTo>
                    <a:pt x="1256" y="3464"/>
                  </a:lnTo>
                  <a:lnTo>
                    <a:pt x="1229" y="3588"/>
                  </a:lnTo>
                  <a:cubicBezTo>
                    <a:pt x="1224" y="3610"/>
                    <a:pt x="1202" y="3623"/>
                    <a:pt x="1181" y="3619"/>
                  </a:cubicBezTo>
                  <a:cubicBezTo>
                    <a:pt x="1159" y="3614"/>
                    <a:pt x="1146" y="3593"/>
                    <a:pt x="1150" y="3571"/>
                  </a:cubicBezTo>
                  <a:close/>
                  <a:moveTo>
                    <a:pt x="1231" y="3023"/>
                  </a:moveTo>
                  <a:lnTo>
                    <a:pt x="1240" y="2906"/>
                  </a:lnTo>
                  <a:lnTo>
                    <a:pt x="1242" y="2786"/>
                  </a:lnTo>
                  <a:cubicBezTo>
                    <a:pt x="1243" y="2764"/>
                    <a:pt x="1261" y="2746"/>
                    <a:pt x="1283" y="2747"/>
                  </a:cubicBezTo>
                  <a:cubicBezTo>
                    <a:pt x="1305" y="2747"/>
                    <a:pt x="1323" y="2765"/>
                    <a:pt x="1322" y="2787"/>
                  </a:cubicBezTo>
                  <a:lnTo>
                    <a:pt x="1319" y="2911"/>
                  </a:lnTo>
                  <a:lnTo>
                    <a:pt x="1311" y="3029"/>
                  </a:lnTo>
                  <a:cubicBezTo>
                    <a:pt x="1309" y="3051"/>
                    <a:pt x="1290" y="3068"/>
                    <a:pt x="1268" y="3066"/>
                  </a:cubicBezTo>
                  <a:cubicBezTo>
                    <a:pt x="1246" y="3065"/>
                    <a:pt x="1230" y="3045"/>
                    <a:pt x="1231" y="3023"/>
                  </a:cubicBezTo>
                  <a:close/>
                  <a:moveTo>
                    <a:pt x="1233" y="2470"/>
                  </a:moveTo>
                  <a:lnTo>
                    <a:pt x="1225" y="2351"/>
                  </a:lnTo>
                  <a:lnTo>
                    <a:pt x="1210" y="2233"/>
                  </a:lnTo>
                  <a:cubicBezTo>
                    <a:pt x="1207" y="2211"/>
                    <a:pt x="1223" y="2191"/>
                    <a:pt x="1245" y="2188"/>
                  </a:cubicBezTo>
                  <a:cubicBezTo>
                    <a:pt x="1267" y="2186"/>
                    <a:pt x="1287" y="2201"/>
                    <a:pt x="1289" y="2223"/>
                  </a:cubicBezTo>
                  <a:lnTo>
                    <a:pt x="1304" y="2346"/>
                  </a:lnTo>
                  <a:lnTo>
                    <a:pt x="1313" y="2464"/>
                  </a:lnTo>
                  <a:cubicBezTo>
                    <a:pt x="1314" y="2486"/>
                    <a:pt x="1298" y="2505"/>
                    <a:pt x="1275" y="2507"/>
                  </a:cubicBezTo>
                  <a:cubicBezTo>
                    <a:pt x="1253" y="2508"/>
                    <a:pt x="1234" y="2492"/>
                    <a:pt x="1233" y="2470"/>
                  </a:cubicBezTo>
                  <a:close/>
                  <a:moveTo>
                    <a:pt x="1158" y="1921"/>
                  </a:moveTo>
                  <a:lnTo>
                    <a:pt x="1130" y="1793"/>
                  </a:lnTo>
                  <a:lnTo>
                    <a:pt x="1104" y="1689"/>
                  </a:lnTo>
                  <a:cubicBezTo>
                    <a:pt x="1098" y="1667"/>
                    <a:pt x="1111" y="1646"/>
                    <a:pt x="1132" y="1640"/>
                  </a:cubicBezTo>
                  <a:cubicBezTo>
                    <a:pt x="1154" y="1635"/>
                    <a:pt x="1176" y="1648"/>
                    <a:pt x="1181" y="1669"/>
                  </a:cubicBezTo>
                  <a:lnTo>
                    <a:pt x="1209" y="1776"/>
                  </a:lnTo>
                  <a:lnTo>
                    <a:pt x="1236" y="1904"/>
                  </a:lnTo>
                  <a:cubicBezTo>
                    <a:pt x="1241" y="1926"/>
                    <a:pt x="1227" y="1947"/>
                    <a:pt x="1206" y="1952"/>
                  </a:cubicBezTo>
                  <a:cubicBezTo>
                    <a:pt x="1184" y="1956"/>
                    <a:pt x="1163" y="1943"/>
                    <a:pt x="1158" y="1921"/>
                  </a:cubicBezTo>
                  <a:close/>
                  <a:moveTo>
                    <a:pt x="1012" y="1387"/>
                  </a:moveTo>
                  <a:lnTo>
                    <a:pt x="959" y="1241"/>
                  </a:lnTo>
                  <a:lnTo>
                    <a:pt x="927" y="1164"/>
                  </a:lnTo>
                  <a:cubicBezTo>
                    <a:pt x="919" y="1143"/>
                    <a:pt x="929" y="1120"/>
                    <a:pt x="949" y="1112"/>
                  </a:cubicBezTo>
                  <a:cubicBezTo>
                    <a:pt x="969" y="1103"/>
                    <a:pt x="993" y="1113"/>
                    <a:pt x="1001" y="1133"/>
                  </a:cubicBezTo>
                  <a:lnTo>
                    <a:pt x="1034" y="1214"/>
                  </a:lnTo>
                  <a:lnTo>
                    <a:pt x="1087" y="1359"/>
                  </a:lnTo>
                  <a:cubicBezTo>
                    <a:pt x="1095" y="1380"/>
                    <a:pt x="1084" y="1403"/>
                    <a:pt x="1063" y="1410"/>
                  </a:cubicBezTo>
                  <a:cubicBezTo>
                    <a:pt x="1042" y="1418"/>
                    <a:pt x="1019" y="1407"/>
                    <a:pt x="1012" y="1387"/>
                  </a:cubicBezTo>
                  <a:close/>
                  <a:moveTo>
                    <a:pt x="797" y="875"/>
                  </a:moveTo>
                  <a:lnTo>
                    <a:pt x="708" y="703"/>
                  </a:lnTo>
                  <a:lnTo>
                    <a:pt x="686" y="665"/>
                  </a:lnTo>
                  <a:cubicBezTo>
                    <a:pt x="675" y="646"/>
                    <a:pt x="681" y="621"/>
                    <a:pt x="700" y="610"/>
                  </a:cubicBezTo>
                  <a:cubicBezTo>
                    <a:pt x="720" y="599"/>
                    <a:pt x="744" y="606"/>
                    <a:pt x="755" y="625"/>
                  </a:cubicBezTo>
                  <a:lnTo>
                    <a:pt x="779" y="666"/>
                  </a:lnTo>
                  <a:lnTo>
                    <a:pt x="868" y="838"/>
                  </a:lnTo>
                  <a:cubicBezTo>
                    <a:pt x="879" y="858"/>
                    <a:pt x="871" y="882"/>
                    <a:pt x="851" y="892"/>
                  </a:cubicBezTo>
                  <a:cubicBezTo>
                    <a:pt x="832" y="902"/>
                    <a:pt x="808" y="895"/>
                    <a:pt x="797" y="875"/>
                  </a:cubicBezTo>
                  <a:close/>
                  <a:moveTo>
                    <a:pt x="518" y="396"/>
                  </a:moveTo>
                  <a:lnTo>
                    <a:pt x="484" y="346"/>
                  </a:lnTo>
                  <a:cubicBezTo>
                    <a:pt x="472" y="328"/>
                    <a:pt x="477" y="303"/>
                    <a:pt x="495" y="290"/>
                  </a:cubicBezTo>
                  <a:cubicBezTo>
                    <a:pt x="513" y="278"/>
                    <a:pt x="538" y="283"/>
                    <a:pt x="550" y="301"/>
                  </a:cubicBezTo>
                  <a:lnTo>
                    <a:pt x="584" y="351"/>
                  </a:lnTo>
                  <a:cubicBezTo>
                    <a:pt x="596" y="370"/>
                    <a:pt x="591" y="395"/>
                    <a:pt x="573" y="407"/>
                  </a:cubicBezTo>
                  <a:cubicBezTo>
                    <a:pt x="555" y="419"/>
                    <a:pt x="530" y="414"/>
                    <a:pt x="518" y="396"/>
                  </a:cubicBezTo>
                  <a:close/>
                  <a:moveTo>
                    <a:pt x="370" y="530"/>
                  </a:moveTo>
                  <a:lnTo>
                    <a:pt x="281" y="0"/>
                  </a:lnTo>
                  <a:lnTo>
                    <a:pt x="758" y="247"/>
                  </a:lnTo>
                  <a:lnTo>
                    <a:pt x="370" y="530"/>
                  </a:lnTo>
                  <a:close/>
                </a:path>
              </a:pathLst>
            </a:custGeom>
            <a:solidFill>
              <a:srgbClr val="000000"/>
            </a:solidFill>
            <a:ln w="3175" cap="flat">
              <a:solidFill>
                <a:srgbClr val="000000"/>
              </a:solidFill>
              <a:prstDash val="solid"/>
              <a:bevel/>
              <a:headEnd/>
              <a:tailEnd/>
            </a:ln>
          </p:spPr>
          <p:txBody>
            <a:bodyPr/>
            <a:lstStyle/>
            <a:p>
              <a:endParaRPr lang="en-GB"/>
            </a:p>
          </p:txBody>
        </p:sp>
        <p:sp>
          <p:nvSpPr>
            <p:cNvPr id="42" name="Freeform 39"/>
            <p:cNvSpPr>
              <a:spLocks noEditPoints="1"/>
            </p:cNvSpPr>
            <p:nvPr/>
          </p:nvSpPr>
          <p:spPr bwMode="auto">
            <a:xfrm>
              <a:off x="1912" y="2231"/>
              <a:ext cx="193" cy="840"/>
            </a:xfrm>
            <a:custGeom>
              <a:avLst/>
              <a:gdLst>
                <a:gd name="T0" fmla="*/ 0 w 1324"/>
                <a:gd name="T1" fmla="*/ 0 h 5500"/>
                <a:gd name="T2" fmla="*/ 0 w 1324"/>
                <a:gd name="T3" fmla="*/ 0 h 5500"/>
                <a:gd name="T4" fmla="*/ 0 w 1324"/>
                <a:gd name="T5" fmla="*/ 0 h 5500"/>
                <a:gd name="T6" fmla="*/ 0 w 1324"/>
                <a:gd name="T7" fmla="*/ 0 h 5500"/>
                <a:gd name="T8" fmla="*/ 0 w 1324"/>
                <a:gd name="T9" fmla="*/ 0 h 5500"/>
                <a:gd name="T10" fmla="*/ 0 w 1324"/>
                <a:gd name="T11" fmla="*/ 0 h 5500"/>
                <a:gd name="T12" fmla="*/ 0 w 1324"/>
                <a:gd name="T13" fmla="*/ 0 h 5500"/>
                <a:gd name="T14" fmla="*/ 0 w 1324"/>
                <a:gd name="T15" fmla="*/ 0 h 5500"/>
                <a:gd name="T16" fmla="*/ 0 w 1324"/>
                <a:gd name="T17" fmla="*/ 0 h 5500"/>
                <a:gd name="T18" fmla="*/ 0 w 1324"/>
                <a:gd name="T19" fmla="*/ 0 h 5500"/>
                <a:gd name="T20" fmla="*/ 0 w 1324"/>
                <a:gd name="T21" fmla="*/ 0 h 5500"/>
                <a:gd name="T22" fmla="*/ 0 w 1324"/>
                <a:gd name="T23" fmla="*/ 0 h 5500"/>
                <a:gd name="T24" fmla="*/ 0 w 1324"/>
                <a:gd name="T25" fmla="*/ 0 h 5500"/>
                <a:gd name="T26" fmla="*/ 0 w 1324"/>
                <a:gd name="T27" fmla="*/ 0 h 5500"/>
                <a:gd name="T28" fmla="*/ 0 w 1324"/>
                <a:gd name="T29" fmla="*/ 0 h 5500"/>
                <a:gd name="T30" fmla="*/ 0 w 1324"/>
                <a:gd name="T31" fmla="*/ 0 h 5500"/>
                <a:gd name="T32" fmla="*/ 0 w 1324"/>
                <a:gd name="T33" fmla="*/ 0 h 5500"/>
                <a:gd name="T34" fmla="*/ 0 w 1324"/>
                <a:gd name="T35" fmla="*/ 0 h 5500"/>
                <a:gd name="T36" fmla="*/ 0 w 1324"/>
                <a:gd name="T37" fmla="*/ 0 h 5500"/>
                <a:gd name="T38" fmla="*/ 0 w 1324"/>
                <a:gd name="T39" fmla="*/ 0 h 5500"/>
                <a:gd name="T40" fmla="*/ 0 w 1324"/>
                <a:gd name="T41" fmla="*/ 0 h 5500"/>
                <a:gd name="T42" fmla="*/ 0 w 1324"/>
                <a:gd name="T43" fmla="*/ 0 h 5500"/>
                <a:gd name="T44" fmla="*/ 0 w 1324"/>
                <a:gd name="T45" fmla="*/ 0 h 5500"/>
                <a:gd name="T46" fmla="*/ 0 w 1324"/>
                <a:gd name="T47" fmla="*/ 0 h 5500"/>
                <a:gd name="T48" fmla="*/ 0 w 1324"/>
                <a:gd name="T49" fmla="*/ 0 h 5500"/>
                <a:gd name="T50" fmla="*/ 0 w 1324"/>
                <a:gd name="T51" fmla="*/ 0 h 5500"/>
                <a:gd name="T52" fmla="*/ 0 w 1324"/>
                <a:gd name="T53" fmla="*/ 0 h 5500"/>
                <a:gd name="T54" fmla="*/ 0 w 1324"/>
                <a:gd name="T55" fmla="*/ 0 h 5500"/>
                <a:gd name="T56" fmla="*/ 0 w 1324"/>
                <a:gd name="T57" fmla="*/ 0 h 5500"/>
                <a:gd name="T58" fmla="*/ 0 w 1324"/>
                <a:gd name="T59" fmla="*/ 0 h 5500"/>
                <a:gd name="T60" fmla="*/ 0 w 1324"/>
                <a:gd name="T61" fmla="*/ 0 h 5500"/>
                <a:gd name="T62" fmla="*/ 0 w 1324"/>
                <a:gd name="T63" fmla="*/ 0 h 5500"/>
                <a:gd name="T64" fmla="*/ 0 w 1324"/>
                <a:gd name="T65" fmla="*/ 0 h 5500"/>
                <a:gd name="T66" fmla="*/ 0 w 1324"/>
                <a:gd name="T67" fmla="*/ 0 h 55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324"/>
                <a:gd name="T103" fmla="*/ 0 h 5500"/>
                <a:gd name="T104" fmla="*/ 1324 w 1324"/>
                <a:gd name="T105" fmla="*/ 5500 h 550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324" h="5500">
                  <a:moveTo>
                    <a:pt x="1306" y="75"/>
                  </a:moveTo>
                  <a:lnTo>
                    <a:pt x="1165" y="197"/>
                  </a:lnTo>
                  <a:lnTo>
                    <a:pt x="1033" y="324"/>
                  </a:lnTo>
                  <a:lnTo>
                    <a:pt x="910" y="458"/>
                  </a:lnTo>
                  <a:lnTo>
                    <a:pt x="795" y="597"/>
                  </a:lnTo>
                  <a:lnTo>
                    <a:pt x="690" y="741"/>
                  </a:lnTo>
                  <a:lnTo>
                    <a:pt x="592" y="890"/>
                  </a:lnTo>
                  <a:lnTo>
                    <a:pt x="503" y="1045"/>
                  </a:lnTo>
                  <a:lnTo>
                    <a:pt x="422" y="1204"/>
                  </a:lnTo>
                  <a:lnTo>
                    <a:pt x="350" y="1367"/>
                  </a:lnTo>
                  <a:lnTo>
                    <a:pt x="287" y="1534"/>
                  </a:lnTo>
                  <a:lnTo>
                    <a:pt x="232" y="1704"/>
                  </a:lnTo>
                  <a:lnTo>
                    <a:pt x="185" y="1877"/>
                  </a:lnTo>
                  <a:lnTo>
                    <a:pt x="147" y="2054"/>
                  </a:lnTo>
                  <a:lnTo>
                    <a:pt x="117" y="2232"/>
                  </a:lnTo>
                  <a:lnTo>
                    <a:pt x="96" y="2413"/>
                  </a:lnTo>
                  <a:lnTo>
                    <a:pt x="84" y="2595"/>
                  </a:lnTo>
                  <a:lnTo>
                    <a:pt x="80" y="2779"/>
                  </a:lnTo>
                  <a:lnTo>
                    <a:pt x="85" y="2964"/>
                  </a:lnTo>
                  <a:lnTo>
                    <a:pt x="99" y="3149"/>
                  </a:lnTo>
                  <a:lnTo>
                    <a:pt x="121" y="3336"/>
                  </a:lnTo>
                  <a:lnTo>
                    <a:pt x="153" y="3522"/>
                  </a:lnTo>
                  <a:lnTo>
                    <a:pt x="193" y="3708"/>
                  </a:lnTo>
                  <a:lnTo>
                    <a:pt x="241" y="3893"/>
                  </a:lnTo>
                  <a:lnTo>
                    <a:pt x="299" y="4078"/>
                  </a:lnTo>
                  <a:lnTo>
                    <a:pt x="364" y="4260"/>
                  </a:lnTo>
                  <a:lnTo>
                    <a:pt x="439" y="4441"/>
                  </a:lnTo>
                  <a:lnTo>
                    <a:pt x="523" y="4621"/>
                  </a:lnTo>
                  <a:lnTo>
                    <a:pt x="616" y="4798"/>
                  </a:lnTo>
                  <a:lnTo>
                    <a:pt x="717" y="4972"/>
                  </a:lnTo>
                  <a:lnTo>
                    <a:pt x="840" y="5155"/>
                  </a:lnTo>
                  <a:cubicBezTo>
                    <a:pt x="852" y="5173"/>
                    <a:pt x="847" y="5198"/>
                    <a:pt x="829" y="5211"/>
                  </a:cubicBezTo>
                  <a:cubicBezTo>
                    <a:pt x="811" y="5223"/>
                    <a:pt x="786" y="5218"/>
                    <a:pt x="774" y="5200"/>
                  </a:cubicBezTo>
                  <a:lnTo>
                    <a:pt x="648" y="5013"/>
                  </a:lnTo>
                  <a:lnTo>
                    <a:pt x="545" y="4835"/>
                  </a:lnTo>
                  <a:lnTo>
                    <a:pt x="450" y="4654"/>
                  </a:lnTo>
                  <a:lnTo>
                    <a:pt x="366" y="4472"/>
                  </a:lnTo>
                  <a:lnTo>
                    <a:pt x="289" y="4287"/>
                  </a:lnTo>
                  <a:lnTo>
                    <a:pt x="222" y="4101"/>
                  </a:lnTo>
                  <a:lnTo>
                    <a:pt x="164" y="3914"/>
                  </a:lnTo>
                  <a:lnTo>
                    <a:pt x="114" y="3725"/>
                  </a:lnTo>
                  <a:lnTo>
                    <a:pt x="74" y="3535"/>
                  </a:lnTo>
                  <a:lnTo>
                    <a:pt x="42" y="3345"/>
                  </a:lnTo>
                  <a:lnTo>
                    <a:pt x="20" y="3155"/>
                  </a:lnTo>
                  <a:lnTo>
                    <a:pt x="5" y="2967"/>
                  </a:lnTo>
                  <a:lnTo>
                    <a:pt x="0" y="2778"/>
                  </a:lnTo>
                  <a:lnTo>
                    <a:pt x="5" y="2590"/>
                  </a:lnTo>
                  <a:lnTo>
                    <a:pt x="17" y="2404"/>
                  </a:lnTo>
                  <a:lnTo>
                    <a:pt x="38" y="2219"/>
                  </a:lnTo>
                  <a:lnTo>
                    <a:pt x="68" y="2037"/>
                  </a:lnTo>
                  <a:lnTo>
                    <a:pt x="108" y="1856"/>
                  </a:lnTo>
                  <a:lnTo>
                    <a:pt x="155" y="1679"/>
                  </a:lnTo>
                  <a:lnTo>
                    <a:pt x="212" y="1505"/>
                  </a:lnTo>
                  <a:lnTo>
                    <a:pt x="277" y="1334"/>
                  </a:lnTo>
                  <a:lnTo>
                    <a:pt x="351" y="1167"/>
                  </a:lnTo>
                  <a:lnTo>
                    <a:pt x="434" y="1006"/>
                  </a:lnTo>
                  <a:lnTo>
                    <a:pt x="525" y="847"/>
                  </a:lnTo>
                  <a:lnTo>
                    <a:pt x="625" y="694"/>
                  </a:lnTo>
                  <a:lnTo>
                    <a:pt x="734" y="546"/>
                  </a:lnTo>
                  <a:lnTo>
                    <a:pt x="851" y="403"/>
                  </a:lnTo>
                  <a:lnTo>
                    <a:pt x="978" y="267"/>
                  </a:lnTo>
                  <a:lnTo>
                    <a:pt x="1112" y="136"/>
                  </a:lnTo>
                  <a:lnTo>
                    <a:pt x="1253" y="14"/>
                  </a:lnTo>
                  <a:cubicBezTo>
                    <a:pt x="1270" y="0"/>
                    <a:pt x="1295" y="2"/>
                    <a:pt x="1310" y="18"/>
                  </a:cubicBezTo>
                  <a:cubicBezTo>
                    <a:pt x="1324" y="35"/>
                    <a:pt x="1322" y="60"/>
                    <a:pt x="1306" y="75"/>
                  </a:cubicBezTo>
                  <a:close/>
                  <a:moveTo>
                    <a:pt x="953" y="4971"/>
                  </a:moveTo>
                  <a:lnTo>
                    <a:pt x="1042" y="5500"/>
                  </a:lnTo>
                  <a:lnTo>
                    <a:pt x="566" y="5254"/>
                  </a:lnTo>
                  <a:lnTo>
                    <a:pt x="953" y="4971"/>
                  </a:lnTo>
                  <a:close/>
                </a:path>
              </a:pathLst>
            </a:custGeom>
            <a:solidFill>
              <a:srgbClr val="000000"/>
            </a:solidFill>
            <a:ln w="3175" cap="flat">
              <a:solidFill>
                <a:srgbClr val="000000"/>
              </a:solidFill>
              <a:prstDash val="solid"/>
              <a:bevel/>
              <a:headEnd/>
              <a:tailEnd/>
            </a:ln>
          </p:spPr>
          <p:txBody>
            <a:bodyPr/>
            <a:lstStyle/>
            <a:p>
              <a:endParaRPr lang="en-GB"/>
            </a:p>
          </p:txBody>
        </p:sp>
        <p:sp>
          <p:nvSpPr>
            <p:cNvPr id="43" name="Rectangle 40"/>
            <p:cNvSpPr>
              <a:spLocks noChangeArrowheads="1"/>
            </p:cNvSpPr>
            <p:nvPr/>
          </p:nvSpPr>
          <p:spPr bwMode="auto">
            <a:xfrm>
              <a:off x="4217" y="1614"/>
              <a:ext cx="501"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Sectors</a:t>
              </a:r>
              <a:endParaRPr lang="en-US" altLang="en-US" sz="1400">
                <a:solidFill>
                  <a:schemeClr val="tx1"/>
                </a:solidFill>
                <a:latin typeface="Arial" panose="020B0604020202020204" pitchFamily="34" charset="0"/>
                <a:cs typeface="Arial" panose="020B0604020202020204" pitchFamily="34" charset="0"/>
              </a:endParaRPr>
            </a:p>
          </p:txBody>
        </p:sp>
        <p:sp>
          <p:nvSpPr>
            <p:cNvPr id="44" name="Rectangle 41"/>
            <p:cNvSpPr>
              <a:spLocks noChangeArrowheads="1"/>
            </p:cNvSpPr>
            <p:nvPr/>
          </p:nvSpPr>
          <p:spPr bwMode="auto">
            <a:xfrm>
              <a:off x="231" y="1489"/>
              <a:ext cx="5355" cy="2286"/>
            </a:xfrm>
            <a:prstGeom prst="rect">
              <a:avLst/>
            </a:prstGeom>
            <a:noFill/>
            <a:ln w="14288"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endParaRPr lang="nl-BE" altLang="en-US" sz="1400">
                <a:solidFill>
                  <a:schemeClr val="tx1"/>
                </a:solidFill>
                <a:latin typeface="Arial" panose="020B0604020202020204" pitchFamily="34" charset="0"/>
                <a:cs typeface="Arial" panose="020B0604020202020204" pitchFamily="34" charset="0"/>
              </a:endParaRPr>
            </a:p>
          </p:txBody>
        </p:sp>
        <p:grpSp>
          <p:nvGrpSpPr>
            <p:cNvPr id="45" name="Group 44"/>
            <p:cNvGrpSpPr>
              <a:grpSpLocks/>
            </p:cNvGrpSpPr>
            <p:nvPr/>
          </p:nvGrpSpPr>
          <p:grpSpPr bwMode="auto">
            <a:xfrm>
              <a:off x="297" y="2459"/>
              <a:ext cx="859" cy="391"/>
              <a:chOff x="297" y="2459"/>
              <a:chExt cx="859" cy="391"/>
            </a:xfrm>
          </p:grpSpPr>
          <p:sp>
            <p:nvSpPr>
              <p:cNvPr id="74" name="Rectangle 42"/>
              <p:cNvSpPr>
                <a:spLocks noChangeArrowheads="1"/>
              </p:cNvSpPr>
              <p:nvPr/>
            </p:nvSpPr>
            <p:spPr bwMode="auto">
              <a:xfrm>
                <a:off x="297" y="2459"/>
                <a:ext cx="859" cy="391"/>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endParaRPr lang="nl-BE" altLang="en-US" sz="1400">
                  <a:solidFill>
                    <a:schemeClr val="tx1"/>
                  </a:solidFill>
                  <a:latin typeface="Arial" panose="020B0604020202020204" pitchFamily="34" charset="0"/>
                  <a:cs typeface="Arial" panose="020B0604020202020204" pitchFamily="34" charset="0"/>
                </a:endParaRPr>
              </a:p>
            </p:txBody>
          </p:sp>
          <p:sp>
            <p:nvSpPr>
              <p:cNvPr id="75" name="Rectangle 43"/>
              <p:cNvSpPr>
                <a:spLocks noChangeArrowheads="1"/>
              </p:cNvSpPr>
              <p:nvPr/>
            </p:nvSpPr>
            <p:spPr bwMode="auto">
              <a:xfrm>
                <a:off x="297" y="2459"/>
                <a:ext cx="859" cy="391"/>
              </a:xfrm>
              <a:prstGeom prst="rect">
                <a:avLst/>
              </a:prstGeom>
              <a:noFill/>
              <a:ln w="14288"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endParaRPr lang="nl-BE" altLang="en-US" sz="1400">
                  <a:solidFill>
                    <a:schemeClr val="tx1"/>
                  </a:solidFill>
                  <a:latin typeface="Arial" panose="020B0604020202020204" pitchFamily="34" charset="0"/>
                  <a:cs typeface="Arial" panose="020B0604020202020204" pitchFamily="34" charset="0"/>
                </a:endParaRPr>
              </a:p>
            </p:txBody>
          </p:sp>
        </p:grpSp>
        <p:sp>
          <p:nvSpPr>
            <p:cNvPr id="46" name="Rectangle 45"/>
            <p:cNvSpPr>
              <a:spLocks noChangeArrowheads="1"/>
            </p:cNvSpPr>
            <p:nvPr/>
          </p:nvSpPr>
          <p:spPr bwMode="auto">
            <a:xfrm>
              <a:off x="493" y="2518"/>
              <a:ext cx="59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Doctorate </a:t>
              </a:r>
              <a:endParaRPr lang="en-US" altLang="en-US" sz="1400">
                <a:solidFill>
                  <a:schemeClr val="tx1"/>
                </a:solidFill>
                <a:latin typeface="Arial" panose="020B0604020202020204" pitchFamily="34" charset="0"/>
                <a:cs typeface="Arial" panose="020B0604020202020204" pitchFamily="34" charset="0"/>
              </a:endParaRPr>
            </a:p>
          </p:txBody>
        </p:sp>
        <p:sp>
          <p:nvSpPr>
            <p:cNvPr id="47" name="Rectangle 46"/>
            <p:cNvSpPr>
              <a:spLocks noChangeArrowheads="1"/>
            </p:cNvSpPr>
            <p:nvPr/>
          </p:nvSpPr>
          <p:spPr bwMode="auto">
            <a:xfrm>
              <a:off x="544" y="2664"/>
              <a:ext cx="443"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Holder</a:t>
              </a:r>
              <a:endParaRPr lang="en-US" altLang="en-US" sz="1400">
                <a:solidFill>
                  <a:schemeClr val="tx1"/>
                </a:solidFill>
                <a:latin typeface="Arial" panose="020B0604020202020204" pitchFamily="34" charset="0"/>
                <a:cs typeface="Arial" panose="020B0604020202020204" pitchFamily="34" charset="0"/>
              </a:endParaRPr>
            </a:p>
          </p:txBody>
        </p:sp>
        <p:sp>
          <p:nvSpPr>
            <p:cNvPr id="48" name="Rectangle 47"/>
            <p:cNvSpPr>
              <a:spLocks noChangeArrowheads="1"/>
            </p:cNvSpPr>
            <p:nvPr/>
          </p:nvSpPr>
          <p:spPr bwMode="auto">
            <a:xfrm>
              <a:off x="3404" y="1835"/>
              <a:ext cx="2049" cy="1638"/>
            </a:xfrm>
            <a:prstGeom prst="rect">
              <a:avLst/>
            </a:prstGeom>
            <a:noFill/>
            <a:ln w="14288"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endParaRPr lang="nl-BE" altLang="en-US" sz="1400">
                <a:solidFill>
                  <a:schemeClr val="tx1"/>
                </a:solidFill>
                <a:latin typeface="Arial" panose="020B0604020202020204" pitchFamily="34" charset="0"/>
                <a:cs typeface="Arial" panose="020B0604020202020204" pitchFamily="34" charset="0"/>
              </a:endParaRPr>
            </a:p>
          </p:txBody>
        </p:sp>
        <p:sp>
          <p:nvSpPr>
            <p:cNvPr id="49" name="Rectangle 48"/>
            <p:cNvSpPr>
              <a:spLocks noChangeArrowheads="1"/>
            </p:cNvSpPr>
            <p:nvPr/>
          </p:nvSpPr>
          <p:spPr bwMode="auto">
            <a:xfrm>
              <a:off x="3494" y="1895"/>
              <a:ext cx="1215"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Business enterprise</a:t>
              </a:r>
              <a:endParaRPr lang="en-US" altLang="en-US" sz="1400">
                <a:solidFill>
                  <a:schemeClr val="tx1"/>
                </a:solidFill>
                <a:latin typeface="Arial" panose="020B0604020202020204" pitchFamily="34" charset="0"/>
                <a:cs typeface="Arial" panose="020B0604020202020204" pitchFamily="34" charset="0"/>
              </a:endParaRPr>
            </a:p>
          </p:txBody>
        </p:sp>
        <p:sp>
          <p:nvSpPr>
            <p:cNvPr id="50" name="Rectangle 49"/>
            <p:cNvSpPr>
              <a:spLocks noChangeArrowheads="1"/>
            </p:cNvSpPr>
            <p:nvPr/>
          </p:nvSpPr>
          <p:spPr bwMode="auto">
            <a:xfrm>
              <a:off x="3494" y="2114"/>
              <a:ext cx="769"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Government</a:t>
              </a:r>
              <a:endParaRPr lang="en-US" altLang="en-US" sz="1400">
                <a:solidFill>
                  <a:schemeClr val="tx1"/>
                </a:solidFill>
                <a:latin typeface="Arial" panose="020B0604020202020204" pitchFamily="34" charset="0"/>
                <a:cs typeface="Arial" panose="020B0604020202020204" pitchFamily="34" charset="0"/>
              </a:endParaRPr>
            </a:p>
          </p:txBody>
        </p:sp>
        <p:sp>
          <p:nvSpPr>
            <p:cNvPr id="51" name="Rectangle 50"/>
            <p:cNvSpPr>
              <a:spLocks noChangeArrowheads="1"/>
            </p:cNvSpPr>
            <p:nvPr/>
          </p:nvSpPr>
          <p:spPr bwMode="auto">
            <a:xfrm>
              <a:off x="3494" y="2334"/>
              <a:ext cx="718"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Private non</a:t>
              </a:r>
              <a:endParaRPr lang="en-US" altLang="en-US" sz="1400">
                <a:solidFill>
                  <a:schemeClr val="tx1"/>
                </a:solidFill>
                <a:latin typeface="Arial" panose="020B0604020202020204" pitchFamily="34" charset="0"/>
                <a:cs typeface="Arial" panose="020B0604020202020204" pitchFamily="34" charset="0"/>
              </a:endParaRPr>
            </a:p>
          </p:txBody>
        </p:sp>
        <p:sp>
          <p:nvSpPr>
            <p:cNvPr id="52" name="Rectangle 51"/>
            <p:cNvSpPr>
              <a:spLocks noChangeArrowheads="1"/>
            </p:cNvSpPr>
            <p:nvPr/>
          </p:nvSpPr>
          <p:spPr bwMode="auto">
            <a:xfrm>
              <a:off x="4126" y="2334"/>
              <a:ext cx="98"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a:t>
              </a:r>
              <a:endParaRPr lang="en-US" altLang="en-US" sz="1400">
                <a:solidFill>
                  <a:schemeClr val="tx1"/>
                </a:solidFill>
                <a:latin typeface="Arial" panose="020B0604020202020204" pitchFamily="34" charset="0"/>
                <a:cs typeface="Arial" panose="020B0604020202020204" pitchFamily="34" charset="0"/>
              </a:endParaRPr>
            </a:p>
          </p:txBody>
        </p:sp>
        <p:sp>
          <p:nvSpPr>
            <p:cNvPr id="53" name="Rectangle 52"/>
            <p:cNvSpPr>
              <a:spLocks noChangeArrowheads="1"/>
            </p:cNvSpPr>
            <p:nvPr/>
          </p:nvSpPr>
          <p:spPr bwMode="auto">
            <a:xfrm>
              <a:off x="4165" y="2334"/>
              <a:ext cx="368"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profit</a:t>
              </a:r>
              <a:endParaRPr lang="en-US" altLang="en-US" sz="1400">
                <a:solidFill>
                  <a:schemeClr val="tx1"/>
                </a:solidFill>
                <a:latin typeface="Arial" panose="020B0604020202020204" pitchFamily="34" charset="0"/>
                <a:cs typeface="Arial" panose="020B0604020202020204" pitchFamily="34" charset="0"/>
              </a:endParaRPr>
            </a:p>
          </p:txBody>
        </p:sp>
        <p:sp>
          <p:nvSpPr>
            <p:cNvPr id="54" name="Rectangle 53"/>
            <p:cNvSpPr>
              <a:spLocks noChangeArrowheads="1"/>
            </p:cNvSpPr>
            <p:nvPr/>
          </p:nvSpPr>
          <p:spPr bwMode="auto">
            <a:xfrm>
              <a:off x="3494" y="2554"/>
              <a:ext cx="1795"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Higher Education &amp; Research </a:t>
              </a:r>
              <a:endParaRPr lang="en-US" altLang="en-US" sz="1400">
                <a:solidFill>
                  <a:schemeClr val="tx1"/>
                </a:solidFill>
                <a:latin typeface="Arial" panose="020B0604020202020204" pitchFamily="34" charset="0"/>
                <a:cs typeface="Arial" panose="020B0604020202020204" pitchFamily="34" charset="0"/>
              </a:endParaRPr>
            </a:p>
          </p:txBody>
        </p:sp>
        <p:sp>
          <p:nvSpPr>
            <p:cNvPr id="55" name="Rectangle 54"/>
            <p:cNvSpPr>
              <a:spLocks noChangeArrowheads="1"/>
            </p:cNvSpPr>
            <p:nvPr/>
          </p:nvSpPr>
          <p:spPr bwMode="auto">
            <a:xfrm>
              <a:off x="3494" y="2701"/>
              <a:ext cx="98"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a:t>
              </a:r>
              <a:endParaRPr lang="en-US" altLang="en-US" sz="1400">
                <a:solidFill>
                  <a:schemeClr val="tx1"/>
                </a:solidFill>
                <a:latin typeface="Arial" panose="020B0604020202020204" pitchFamily="34" charset="0"/>
                <a:cs typeface="Arial" panose="020B0604020202020204" pitchFamily="34" charset="0"/>
              </a:endParaRPr>
            </a:p>
          </p:txBody>
        </p:sp>
        <p:sp>
          <p:nvSpPr>
            <p:cNvPr id="56" name="Rectangle 55"/>
            <p:cNvSpPr>
              <a:spLocks noChangeArrowheads="1"/>
            </p:cNvSpPr>
            <p:nvPr/>
          </p:nvSpPr>
          <p:spPr bwMode="auto">
            <a:xfrm>
              <a:off x="3534" y="2701"/>
              <a:ext cx="594"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postdocs</a:t>
              </a:r>
              <a:endParaRPr lang="en-US" altLang="en-US" sz="1400">
                <a:solidFill>
                  <a:schemeClr val="tx1"/>
                </a:solidFill>
                <a:latin typeface="Arial" panose="020B0604020202020204" pitchFamily="34" charset="0"/>
                <a:cs typeface="Arial" panose="020B0604020202020204" pitchFamily="34" charset="0"/>
              </a:endParaRPr>
            </a:p>
          </p:txBody>
        </p:sp>
        <p:sp>
          <p:nvSpPr>
            <p:cNvPr id="57" name="Rectangle 56"/>
            <p:cNvSpPr>
              <a:spLocks noChangeArrowheads="1"/>
            </p:cNvSpPr>
            <p:nvPr/>
          </p:nvSpPr>
          <p:spPr bwMode="auto">
            <a:xfrm>
              <a:off x="4054" y="2701"/>
              <a:ext cx="1355"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 professors, research </a:t>
              </a:r>
              <a:endParaRPr lang="en-US" altLang="en-US" sz="1400">
                <a:solidFill>
                  <a:schemeClr val="tx1"/>
                </a:solidFill>
                <a:latin typeface="Arial" panose="020B0604020202020204" pitchFamily="34" charset="0"/>
                <a:cs typeface="Arial" panose="020B0604020202020204" pitchFamily="34" charset="0"/>
              </a:endParaRPr>
            </a:p>
          </p:txBody>
        </p:sp>
        <p:sp>
          <p:nvSpPr>
            <p:cNvPr id="58" name="Rectangle 57"/>
            <p:cNvSpPr>
              <a:spLocks noChangeArrowheads="1"/>
            </p:cNvSpPr>
            <p:nvPr/>
          </p:nvSpPr>
          <p:spPr bwMode="auto">
            <a:xfrm>
              <a:off x="3494" y="2848"/>
              <a:ext cx="783"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fellows, etc.)</a:t>
              </a:r>
              <a:endParaRPr lang="en-US" altLang="en-US" sz="1400">
                <a:solidFill>
                  <a:schemeClr val="tx1"/>
                </a:solidFill>
                <a:latin typeface="Arial" panose="020B0604020202020204" pitchFamily="34" charset="0"/>
                <a:cs typeface="Arial" panose="020B0604020202020204" pitchFamily="34" charset="0"/>
              </a:endParaRPr>
            </a:p>
          </p:txBody>
        </p:sp>
        <p:sp>
          <p:nvSpPr>
            <p:cNvPr id="59" name="Rectangle 58"/>
            <p:cNvSpPr>
              <a:spLocks noChangeArrowheads="1"/>
            </p:cNvSpPr>
            <p:nvPr/>
          </p:nvSpPr>
          <p:spPr bwMode="auto">
            <a:xfrm>
              <a:off x="3494" y="3067"/>
              <a:ext cx="1380"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Other education sector</a:t>
              </a:r>
              <a:endParaRPr lang="en-US" altLang="en-US" sz="1400">
                <a:solidFill>
                  <a:schemeClr val="tx1"/>
                </a:solidFill>
                <a:latin typeface="Arial" panose="020B0604020202020204" pitchFamily="34" charset="0"/>
                <a:cs typeface="Arial" panose="020B0604020202020204" pitchFamily="34" charset="0"/>
              </a:endParaRPr>
            </a:p>
          </p:txBody>
        </p:sp>
        <p:sp>
          <p:nvSpPr>
            <p:cNvPr id="60" name="Rectangle 59"/>
            <p:cNvSpPr>
              <a:spLocks noChangeArrowheads="1"/>
            </p:cNvSpPr>
            <p:nvPr/>
          </p:nvSpPr>
          <p:spPr bwMode="auto">
            <a:xfrm>
              <a:off x="3494" y="3287"/>
              <a:ext cx="898"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Service Sector</a:t>
              </a:r>
              <a:endParaRPr lang="en-US" altLang="en-US" sz="1400">
                <a:solidFill>
                  <a:schemeClr val="tx1"/>
                </a:solidFill>
                <a:latin typeface="Arial" panose="020B0604020202020204" pitchFamily="34" charset="0"/>
                <a:cs typeface="Arial" panose="020B0604020202020204" pitchFamily="34" charset="0"/>
              </a:endParaRPr>
            </a:p>
          </p:txBody>
        </p:sp>
        <p:sp>
          <p:nvSpPr>
            <p:cNvPr id="61" name="Rectangle 60"/>
            <p:cNvSpPr>
              <a:spLocks noChangeArrowheads="1"/>
            </p:cNvSpPr>
            <p:nvPr/>
          </p:nvSpPr>
          <p:spPr bwMode="auto">
            <a:xfrm>
              <a:off x="1920" y="1921"/>
              <a:ext cx="636"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Research </a:t>
              </a:r>
              <a:endParaRPr lang="en-US" altLang="en-US" sz="1400">
                <a:solidFill>
                  <a:schemeClr val="tx1"/>
                </a:solidFill>
                <a:latin typeface="Arial" panose="020B0604020202020204" pitchFamily="34" charset="0"/>
                <a:cs typeface="Arial" panose="020B0604020202020204" pitchFamily="34" charset="0"/>
              </a:endParaRPr>
            </a:p>
          </p:txBody>
        </p:sp>
        <p:sp>
          <p:nvSpPr>
            <p:cNvPr id="62" name="Rectangle 61"/>
            <p:cNvSpPr>
              <a:spLocks noChangeArrowheads="1"/>
            </p:cNvSpPr>
            <p:nvPr/>
          </p:nvSpPr>
          <p:spPr bwMode="auto">
            <a:xfrm>
              <a:off x="1922" y="2068"/>
              <a:ext cx="597"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positions</a:t>
              </a:r>
              <a:endParaRPr lang="en-US" altLang="en-US" sz="1400">
                <a:solidFill>
                  <a:schemeClr val="tx1"/>
                </a:solidFill>
                <a:latin typeface="Arial" panose="020B0604020202020204" pitchFamily="34" charset="0"/>
                <a:cs typeface="Arial" panose="020B0604020202020204" pitchFamily="34" charset="0"/>
              </a:endParaRPr>
            </a:p>
          </p:txBody>
        </p:sp>
        <p:sp>
          <p:nvSpPr>
            <p:cNvPr id="63" name="Rectangle 62"/>
            <p:cNvSpPr>
              <a:spLocks noChangeArrowheads="1"/>
            </p:cNvSpPr>
            <p:nvPr/>
          </p:nvSpPr>
          <p:spPr bwMode="auto">
            <a:xfrm>
              <a:off x="1813" y="3229"/>
              <a:ext cx="294"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Non</a:t>
              </a:r>
              <a:endParaRPr lang="en-US" altLang="en-US" sz="1400">
                <a:solidFill>
                  <a:schemeClr val="tx1"/>
                </a:solidFill>
                <a:latin typeface="Arial" panose="020B0604020202020204" pitchFamily="34" charset="0"/>
                <a:cs typeface="Arial" panose="020B0604020202020204" pitchFamily="34" charset="0"/>
              </a:endParaRPr>
            </a:p>
          </p:txBody>
        </p:sp>
        <p:sp>
          <p:nvSpPr>
            <p:cNvPr id="64" name="Rectangle 63"/>
            <p:cNvSpPr>
              <a:spLocks noChangeArrowheads="1"/>
            </p:cNvSpPr>
            <p:nvPr/>
          </p:nvSpPr>
          <p:spPr bwMode="auto">
            <a:xfrm>
              <a:off x="2039" y="3229"/>
              <a:ext cx="98"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a:t>
              </a:r>
              <a:endParaRPr lang="en-US" altLang="en-US" sz="1400">
                <a:solidFill>
                  <a:schemeClr val="tx1"/>
                </a:solidFill>
                <a:latin typeface="Arial" panose="020B0604020202020204" pitchFamily="34" charset="0"/>
                <a:cs typeface="Arial" panose="020B0604020202020204" pitchFamily="34" charset="0"/>
              </a:endParaRPr>
            </a:p>
          </p:txBody>
        </p:sp>
        <p:sp>
          <p:nvSpPr>
            <p:cNvPr id="65" name="Rectangle 64"/>
            <p:cNvSpPr>
              <a:spLocks noChangeArrowheads="1"/>
            </p:cNvSpPr>
            <p:nvPr/>
          </p:nvSpPr>
          <p:spPr bwMode="auto">
            <a:xfrm>
              <a:off x="2078" y="3229"/>
              <a:ext cx="601"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Research</a:t>
              </a:r>
              <a:endParaRPr lang="en-US" altLang="en-US" sz="1400">
                <a:solidFill>
                  <a:schemeClr val="tx1"/>
                </a:solidFill>
                <a:latin typeface="Arial" panose="020B0604020202020204" pitchFamily="34" charset="0"/>
                <a:cs typeface="Arial" panose="020B0604020202020204" pitchFamily="34" charset="0"/>
              </a:endParaRPr>
            </a:p>
          </p:txBody>
        </p:sp>
        <p:sp>
          <p:nvSpPr>
            <p:cNvPr id="66" name="Rectangle 65"/>
            <p:cNvSpPr>
              <a:spLocks noChangeArrowheads="1"/>
            </p:cNvSpPr>
            <p:nvPr/>
          </p:nvSpPr>
          <p:spPr bwMode="auto">
            <a:xfrm>
              <a:off x="1948" y="3375"/>
              <a:ext cx="597"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positions</a:t>
              </a:r>
              <a:endParaRPr lang="en-US" altLang="en-US" sz="1400">
                <a:solidFill>
                  <a:schemeClr val="tx1"/>
                </a:solidFill>
                <a:latin typeface="Arial" panose="020B0604020202020204" pitchFamily="34" charset="0"/>
                <a:cs typeface="Arial" panose="020B0604020202020204" pitchFamily="34" charset="0"/>
              </a:endParaRPr>
            </a:p>
          </p:txBody>
        </p:sp>
        <p:sp>
          <p:nvSpPr>
            <p:cNvPr id="67" name="Freeform 66"/>
            <p:cNvSpPr>
              <a:spLocks noEditPoints="1"/>
            </p:cNvSpPr>
            <p:nvPr/>
          </p:nvSpPr>
          <p:spPr bwMode="auto">
            <a:xfrm>
              <a:off x="1083" y="2105"/>
              <a:ext cx="668" cy="292"/>
            </a:xfrm>
            <a:custGeom>
              <a:avLst/>
              <a:gdLst>
                <a:gd name="T0" fmla="*/ 0 w 4585"/>
                <a:gd name="T1" fmla="*/ 0 h 1910"/>
                <a:gd name="T2" fmla="*/ 0 w 4585"/>
                <a:gd name="T3" fmla="*/ 0 h 1910"/>
                <a:gd name="T4" fmla="*/ 0 w 4585"/>
                <a:gd name="T5" fmla="*/ 0 h 1910"/>
                <a:gd name="T6" fmla="*/ 0 w 4585"/>
                <a:gd name="T7" fmla="*/ 0 h 1910"/>
                <a:gd name="T8" fmla="*/ 0 w 4585"/>
                <a:gd name="T9" fmla="*/ 0 h 1910"/>
                <a:gd name="T10" fmla="*/ 0 w 4585"/>
                <a:gd name="T11" fmla="*/ 0 h 1910"/>
                <a:gd name="T12" fmla="*/ 0 w 4585"/>
                <a:gd name="T13" fmla="*/ 0 h 1910"/>
                <a:gd name="T14" fmla="*/ 0 w 4585"/>
                <a:gd name="T15" fmla="*/ 0 h 1910"/>
                <a:gd name="T16" fmla="*/ 0 w 4585"/>
                <a:gd name="T17" fmla="*/ 0 h 1910"/>
                <a:gd name="T18" fmla="*/ 0 w 4585"/>
                <a:gd name="T19" fmla="*/ 0 h 1910"/>
                <a:gd name="T20" fmla="*/ 0 w 4585"/>
                <a:gd name="T21" fmla="*/ 0 h 19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585"/>
                <a:gd name="T34" fmla="*/ 0 h 1910"/>
                <a:gd name="T35" fmla="*/ 4585 w 4585"/>
                <a:gd name="T36" fmla="*/ 1910 h 19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585" h="1910">
                  <a:moveTo>
                    <a:pt x="31" y="1827"/>
                  </a:moveTo>
                  <a:lnTo>
                    <a:pt x="4199" y="156"/>
                  </a:lnTo>
                  <a:cubicBezTo>
                    <a:pt x="4220" y="148"/>
                    <a:pt x="4243" y="158"/>
                    <a:pt x="4251" y="178"/>
                  </a:cubicBezTo>
                  <a:cubicBezTo>
                    <a:pt x="4260" y="199"/>
                    <a:pt x="4250" y="222"/>
                    <a:pt x="4229" y="230"/>
                  </a:cubicBezTo>
                  <a:lnTo>
                    <a:pt x="60" y="1902"/>
                  </a:lnTo>
                  <a:cubicBezTo>
                    <a:pt x="40" y="1910"/>
                    <a:pt x="17" y="1900"/>
                    <a:pt x="8" y="1879"/>
                  </a:cubicBezTo>
                  <a:cubicBezTo>
                    <a:pt x="0" y="1859"/>
                    <a:pt x="10" y="1836"/>
                    <a:pt x="31" y="1827"/>
                  </a:cubicBezTo>
                  <a:close/>
                  <a:moveTo>
                    <a:pt x="4051" y="0"/>
                  </a:moveTo>
                  <a:lnTo>
                    <a:pt x="4585" y="44"/>
                  </a:lnTo>
                  <a:lnTo>
                    <a:pt x="4229" y="446"/>
                  </a:lnTo>
                  <a:lnTo>
                    <a:pt x="4051" y="0"/>
                  </a:lnTo>
                  <a:close/>
                </a:path>
              </a:pathLst>
            </a:custGeom>
            <a:solidFill>
              <a:srgbClr val="000000"/>
            </a:solidFill>
            <a:ln w="3175" cap="flat">
              <a:solidFill>
                <a:srgbClr val="000000"/>
              </a:solidFill>
              <a:prstDash val="solid"/>
              <a:bevel/>
              <a:headEnd/>
              <a:tailEnd/>
            </a:ln>
          </p:spPr>
          <p:txBody>
            <a:bodyPr/>
            <a:lstStyle/>
            <a:p>
              <a:endParaRPr lang="en-GB"/>
            </a:p>
          </p:txBody>
        </p:sp>
        <p:sp>
          <p:nvSpPr>
            <p:cNvPr id="68" name="Freeform 67"/>
            <p:cNvSpPr>
              <a:spLocks noEditPoints="1"/>
            </p:cNvSpPr>
            <p:nvPr/>
          </p:nvSpPr>
          <p:spPr bwMode="auto">
            <a:xfrm>
              <a:off x="2670" y="2960"/>
              <a:ext cx="668" cy="292"/>
            </a:xfrm>
            <a:custGeom>
              <a:avLst/>
              <a:gdLst>
                <a:gd name="T0" fmla="*/ 0 w 4585"/>
                <a:gd name="T1" fmla="*/ 0 h 1910"/>
                <a:gd name="T2" fmla="*/ 0 w 4585"/>
                <a:gd name="T3" fmla="*/ 0 h 1910"/>
                <a:gd name="T4" fmla="*/ 0 w 4585"/>
                <a:gd name="T5" fmla="*/ 0 h 1910"/>
                <a:gd name="T6" fmla="*/ 0 w 4585"/>
                <a:gd name="T7" fmla="*/ 0 h 1910"/>
                <a:gd name="T8" fmla="*/ 0 w 4585"/>
                <a:gd name="T9" fmla="*/ 0 h 1910"/>
                <a:gd name="T10" fmla="*/ 0 w 4585"/>
                <a:gd name="T11" fmla="*/ 0 h 1910"/>
                <a:gd name="T12" fmla="*/ 0 w 4585"/>
                <a:gd name="T13" fmla="*/ 0 h 1910"/>
                <a:gd name="T14" fmla="*/ 0 w 4585"/>
                <a:gd name="T15" fmla="*/ 0 h 1910"/>
                <a:gd name="T16" fmla="*/ 0 w 4585"/>
                <a:gd name="T17" fmla="*/ 0 h 1910"/>
                <a:gd name="T18" fmla="*/ 0 w 4585"/>
                <a:gd name="T19" fmla="*/ 0 h 1910"/>
                <a:gd name="T20" fmla="*/ 0 w 4585"/>
                <a:gd name="T21" fmla="*/ 0 h 19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585"/>
                <a:gd name="T34" fmla="*/ 0 h 1910"/>
                <a:gd name="T35" fmla="*/ 4585 w 4585"/>
                <a:gd name="T36" fmla="*/ 1910 h 19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585" h="1910">
                  <a:moveTo>
                    <a:pt x="31" y="1827"/>
                  </a:moveTo>
                  <a:lnTo>
                    <a:pt x="4199" y="156"/>
                  </a:lnTo>
                  <a:cubicBezTo>
                    <a:pt x="4220" y="148"/>
                    <a:pt x="4243" y="158"/>
                    <a:pt x="4251" y="178"/>
                  </a:cubicBezTo>
                  <a:cubicBezTo>
                    <a:pt x="4260" y="199"/>
                    <a:pt x="4250" y="222"/>
                    <a:pt x="4229" y="230"/>
                  </a:cubicBezTo>
                  <a:lnTo>
                    <a:pt x="60" y="1902"/>
                  </a:lnTo>
                  <a:cubicBezTo>
                    <a:pt x="40" y="1910"/>
                    <a:pt x="17" y="1900"/>
                    <a:pt x="8" y="1879"/>
                  </a:cubicBezTo>
                  <a:cubicBezTo>
                    <a:pt x="0" y="1859"/>
                    <a:pt x="10" y="1836"/>
                    <a:pt x="31" y="1827"/>
                  </a:cubicBezTo>
                  <a:close/>
                  <a:moveTo>
                    <a:pt x="4051" y="0"/>
                  </a:moveTo>
                  <a:lnTo>
                    <a:pt x="4585" y="44"/>
                  </a:lnTo>
                  <a:lnTo>
                    <a:pt x="4229" y="446"/>
                  </a:lnTo>
                  <a:lnTo>
                    <a:pt x="4051" y="0"/>
                  </a:lnTo>
                  <a:close/>
                </a:path>
              </a:pathLst>
            </a:custGeom>
            <a:solidFill>
              <a:srgbClr val="000000"/>
            </a:solidFill>
            <a:ln w="3175" cap="flat">
              <a:solidFill>
                <a:srgbClr val="000000"/>
              </a:solidFill>
              <a:prstDash val="solid"/>
              <a:bevel/>
              <a:headEnd/>
              <a:tailEnd/>
            </a:ln>
          </p:spPr>
          <p:txBody>
            <a:bodyPr/>
            <a:lstStyle/>
            <a:p>
              <a:endParaRPr lang="en-GB"/>
            </a:p>
          </p:txBody>
        </p:sp>
        <p:sp>
          <p:nvSpPr>
            <p:cNvPr id="69" name="Freeform 68"/>
            <p:cNvSpPr>
              <a:spLocks noEditPoints="1"/>
            </p:cNvSpPr>
            <p:nvPr/>
          </p:nvSpPr>
          <p:spPr bwMode="auto">
            <a:xfrm>
              <a:off x="2670" y="2105"/>
              <a:ext cx="668" cy="292"/>
            </a:xfrm>
            <a:custGeom>
              <a:avLst/>
              <a:gdLst>
                <a:gd name="T0" fmla="*/ 0 w 4585"/>
                <a:gd name="T1" fmla="*/ 0 h 1910"/>
                <a:gd name="T2" fmla="*/ 0 w 4585"/>
                <a:gd name="T3" fmla="*/ 0 h 1910"/>
                <a:gd name="T4" fmla="*/ 0 w 4585"/>
                <a:gd name="T5" fmla="*/ 0 h 1910"/>
                <a:gd name="T6" fmla="*/ 0 w 4585"/>
                <a:gd name="T7" fmla="*/ 0 h 1910"/>
                <a:gd name="T8" fmla="*/ 0 w 4585"/>
                <a:gd name="T9" fmla="*/ 0 h 1910"/>
                <a:gd name="T10" fmla="*/ 0 w 4585"/>
                <a:gd name="T11" fmla="*/ 0 h 1910"/>
                <a:gd name="T12" fmla="*/ 0 w 4585"/>
                <a:gd name="T13" fmla="*/ 0 h 1910"/>
                <a:gd name="T14" fmla="*/ 0 w 4585"/>
                <a:gd name="T15" fmla="*/ 0 h 1910"/>
                <a:gd name="T16" fmla="*/ 0 w 4585"/>
                <a:gd name="T17" fmla="*/ 0 h 1910"/>
                <a:gd name="T18" fmla="*/ 0 w 4585"/>
                <a:gd name="T19" fmla="*/ 0 h 1910"/>
                <a:gd name="T20" fmla="*/ 0 w 4585"/>
                <a:gd name="T21" fmla="*/ 0 h 19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585"/>
                <a:gd name="T34" fmla="*/ 0 h 1910"/>
                <a:gd name="T35" fmla="*/ 4585 w 4585"/>
                <a:gd name="T36" fmla="*/ 1910 h 19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585" h="1910">
                  <a:moveTo>
                    <a:pt x="60" y="8"/>
                  </a:moveTo>
                  <a:lnTo>
                    <a:pt x="4229" y="1680"/>
                  </a:lnTo>
                  <a:cubicBezTo>
                    <a:pt x="4250" y="1688"/>
                    <a:pt x="4260" y="1711"/>
                    <a:pt x="4251" y="1732"/>
                  </a:cubicBezTo>
                  <a:cubicBezTo>
                    <a:pt x="4243" y="1752"/>
                    <a:pt x="4220" y="1762"/>
                    <a:pt x="4199" y="1754"/>
                  </a:cubicBezTo>
                  <a:lnTo>
                    <a:pt x="31" y="83"/>
                  </a:lnTo>
                  <a:cubicBezTo>
                    <a:pt x="10" y="74"/>
                    <a:pt x="0" y="51"/>
                    <a:pt x="8" y="31"/>
                  </a:cubicBezTo>
                  <a:cubicBezTo>
                    <a:pt x="17" y="10"/>
                    <a:pt x="40" y="0"/>
                    <a:pt x="60" y="8"/>
                  </a:cubicBezTo>
                  <a:close/>
                  <a:moveTo>
                    <a:pt x="4229" y="1464"/>
                  </a:moveTo>
                  <a:lnTo>
                    <a:pt x="4585" y="1865"/>
                  </a:lnTo>
                  <a:lnTo>
                    <a:pt x="4051" y="1910"/>
                  </a:lnTo>
                  <a:lnTo>
                    <a:pt x="4229" y="1464"/>
                  </a:lnTo>
                  <a:close/>
                </a:path>
              </a:pathLst>
            </a:custGeom>
            <a:solidFill>
              <a:srgbClr val="000000"/>
            </a:solidFill>
            <a:ln w="3175" cap="flat">
              <a:solidFill>
                <a:srgbClr val="000000"/>
              </a:solidFill>
              <a:prstDash val="solid"/>
              <a:bevel/>
              <a:headEnd/>
              <a:tailEnd/>
            </a:ln>
          </p:spPr>
          <p:txBody>
            <a:bodyPr/>
            <a:lstStyle/>
            <a:p>
              <a:endParaRPr lang="en-GB"/>
            </a:p>
          </p:txBody>
        </p:sp>
        <p:sp>
          <p:nvSpPr>
            <p:cNvPr id="70" name="Freeform 69"/>
            <p:cNvSpPr>
              <a:spLocks noEditPoints="1"/>
            </p:cNvSpPr>
            <p:nvPr/>
          </p:nvSpPr>
          <p:spPr bwMode="auto">
            <a:xfrm>
              <a:off x="1083" y="2892"/>
              <a:ext cx="668" cy="291"/>
            </a:xfrm>
            <a:custGeom>
              <a:avLst/>
              <a:gdLst>
                <a:gd name="T0" fmla="*/ 0 w 4585"/>
                <a:gd name="T1" fmla="*/ 0 h 1910"/>
                <a:gd name="T2" fmla="*/ 0 w 4585"/>
                <a:gd name="T3" fmla="*/ 0 h 1910"/>
                <a:gd name="T4" fmla="*/ 0 w 4585"/>
                <a:gd name="T5" fmla="*/ 0 h 1910"/>
                <a:gd name="T6" fmla="*/ 0 w 4585"/>
                <a:gd name="T7" fmla="*/ 0 h 1910"/>
                <a:gd name="T8" fmla="*/ 0 w 4585"/>
                <a:gd name="T9" fmla="*/ 0 h 1910"/>
                <a:gd name="T10" fmla="*/ 0 w 4585"/>
                <a:gd name="T11" fmla="*/ 0 h 1910"/>
                <a:gd name="T12" fmla="*/ 0 w 4585"/>
                <a:gd name="T13" fmla="*/ 0 h 1910"/>
                <a:gd name="T14" fmla="*/ 0 w 4585"/>
                <a:gd name="T15" fmla="*/ 0 h 1910"/>
                <a:gd name="T16" fmla="*/ 0 w 4585"/>
                <a:gd name="T17" fmla="*/ 0 h 1910"/>
                <a:gd name="T18" fmla="*/ 0 w 4585"/>
                <a:gd name="T19" fmla="*/ 0 h 1910"/>
                <a:gd name="T20" fmla="*/ 0 w 4585"/>
                <a:gd name="T21" fmla="*/ 0 h 19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585"/>
                <a:gd name="T34" fmla="*/ 0 h 1910"/>
                <a:gd name="T35" fmla="*/ 4585 w 4585"/>
                <a:gd name="T36" fmla="*/ 1910 h 19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585" h="1910">
                  <a:moveTo>
                    <a:pt x="60" y="8"/>
                  </a:moveTo>
                  <a:lnTo>
                    <a:pt x="4229" y="1680"/>
                  </a:lnTo>
                  <a:cubicBezTo>
                    <a:pt x="4250" y="1688"/>
                    <a:pt x="4260" y="1711"/>
                    <a:pt x="4251" y="1732"/>
                  </a:cubicBezTo>
                  <a:cubicBezTo>
                    <a:pt x="4243" y="1752"/>
                    <a:pt x="4220" y="1762"/>
                    <a:pt x="4199" y="1754"/>
                  </a:cubicBezTo>
                  <a:lnTo>
                    <a:pt x="31" y="83"/>
                  </a:lnTo>
                  <a:cubicBezTo>
                    <a:pt x="10" y="74"/>
                    <a:pt x="0" y="51"/>
                    <a:pt x="8" y="31"/>
                  </a:cubicBezTo>
                  <a:cubicBezTo>
                    <a:pt x="17" y="10"/>
                    <a:pt x="40" y="0"/>
                    <a:pt x="60" y="8"/>
                  </a:cubicBezTo>
                  <a:close/>
                  <a:moveTo>
                    <a:pt x="4229" y="1464"/>
                  </a:moveTo>
                  <a:lnTo>
                    <a:pt x="4585" y="1865"/>
                  </a:lnTo>
                  <a:lnTo>
                    <a:pt x="4051" y="1910"/>
                  </a:lnTo>
                  <a:lnTo>
                    <a:pt x="4229" y="1464"/>
                  </a:lnTo>
                  <a:close/>
                </a:path>
              </a:pathLst>
            </a:custGeom>
            <a:solidFill>
              <a:srgbClr val="000000"/>
            </a:solidFill>
            <a:ln w="3175" cap="flat">
              <a:solidFill>
                <a:srgbClr val="000000"/>
              </a:solidFill>
              <a:prstDash val="solid"/>
              <a:bevel/>
              <a:headEnd/>
              <a:tailEnd/>
            </a:ln>
          </p:spPr>
          <p:txBody>
            <a:bodyPr/>
            <a:lstStyle/>
            <a:p>
              <a:endParaRPr lang="en-GB"/>
            </a:p>
          </p:txBody>
        </p:sp>
        <p:sp>
          <p:nvSpPr>
            <p:cNvPr id="71" name="Freeform 70"/>
            <p:cNvSpPr>
              <a:spLocks noEditPoints="1"/>
            </p:cNvSpPr>
            <p:nvPr/>
          </p:nvSpPr>
          <p:spPr bwMode="auto">
            <a:xfrm>
              <a:off x="2323" y="2238"/>
              <a:ext cx="193" cy="840"/>
            </a:xfrm>
            <a:custGeom>
              <a:avLst/>
              <a:gdLst>
                <a:gd name="T0" fmla="*/ 0 w 1323"/>
                <a:gd name="T1" fmla="*/ 0 h 5501"/>
                <a:gd name="T2" fmla="*/ 0 w 1323"/>
                <a:gd name="T3" fmla="*/ 0 h 5501"/>
                <a:gd name="T4" fmla="*/ 0 w 1323"/>
                <a:gd name="T5" fmla="*/ 0 h 5501"/>
                <a:gd name="T6" fmla="*/ 0 w 1323"/>
                <a:gd name="T7" fmla="*/ 0 h 5501"/>
                <a:gd name="T8" fmla="*/ 0 w 1323"/>
                <a:gd name="T9" fmla="*/ 0 h 5501"/>
                <a:gd name="T10" fmla="*/ 0 w 1323"/>
                <a:gd name="T11" fmla="*/ 0 h 5501"/>
                <a:gd name="T12" fmla="*/ 0 w 1323"/>
                <a:gd name="T13" fmla="*/ 0 h 5501"/>
                <a:gd name="T14" fmla="*/ 0 w 1323"/>
                <a:gd name="T15" fmla="*/ 0 h 5501"/>
                <a:gd name="T16" fmla="*/ 0 w 1323"/>
                <a:gd name="T17" fmla="*/ 0 h 5501"/>
                <a:gd name="T18" fmla="*/ 0 w 1323"/>
                <a:gd name="T19" fmla="*/ 0 h 5501"/>
                <a:gd name="T20" fmla="*/ 0 w 1323"/>
                <a:gd name="T21" fmla="*/ 0 h 5501"/>
                <a:gd name="T22" fmla="*/ 0 w 1323"/>
                <a:gd name="T23" fmla="*/ 0 h 5501"/>
                <a:gd name="T24" fmla="*/ 0 w 1323"/>
                <a:gd name="T25" fmla="*/ 0 h 5501"/>
                <a:gd name="T26" fmla="*/ 0 w 1323"/>
                <a:gd name="T27" fmla="*/ 0 h 5501"/>
                <a:gd name="T28" fmla="*/ 0 w 1323"/>
                <a:gd name="T29" fmla="*/ 0 h 5501"/>
                <a:gd name="T30" fmla="*/ 0 w 1323"/>
                <a:gd name="T31" fmla="*/ 0 h 5501"/>
                <a:gd name="T32" fmla="*/ 0 w 1323"/>
                <a:gd name="T33" fmla="*/ 0 h 5501"/>
                <a:gd name="T34" fmla="*/ 0 w 1323"/>
                <a:gd name="T35" fmla="*/ 0 h 5501"/>
                <a:gd name="T36" fmla="*/ 0 w 1323"/>
                <a:gd name="T37" fmla="*/ 0 h 5501"/>
                <a:gd name="T38" fmla="*/ 0 w 1323"/>
                <a:gd name="T39" fmla="*/ 0 h 5501"/>
                <a:gd name="T40" fmla="*/ 0 w 1323"/>
                <a:gd name="T41" fmla="*/ 0 h 5501"/>
                <a:gd name="T42" fmla="*/ 0 w 1323"/>
                <a:gd name="T43" fmla="*/ 0 h 5501"/>
                <a:gd name="T44" fmla="*/ 0 w 1323"/>
                <a:gd name="T45" fmla="*/ 0 h 5501"/>
                <a:gd name="T46" fmla="*/ 0 w 1323"/>
                <a:gd name="T47" fmla="*/ 0 h 5501"/>
                <a:gd name="T48" fmla="*/ 0 w 1323"/>
                <a:gd name="T49" fmla="*/ 0 h 5501"/>
                <a:gd name="T50" fmla="*/ 0 w 1323"/>
                <a:gd name="T51" fmla="*/ 0 h 5501"/>
                <a:gd name="T52" fmla="*/ 0 w 1323"/>
                <a:gd name="T53" fmla="*/ 0 h 5501"/>
                <a:gd name="T54" fmla="*/ 0 w 1323"/>
                <a:gd name="T55" fmla="*/ 0 h 5501"/>
                <a:gd name="T56" fmla="*/ 0 w 1323"/>
                <a:gd name="T57" fmla="*/ 0 h 5501"/>
                <a:gd name="T58" fmla="*/ 0 w 1323"/>
                <a:gd name="T59" fmla="*/ 0 h 5501"/>
                <a:gd name="T60" fmla="*/ 0 w 1323"/>
                <a:gd name="T61" fmla="*/ 0 h 5501"/>
                <a:gd name="T62" fmla="*/ 0 w 1323"/>
                <a:gd name="T63" fmla="*/ 0 h 5501"/>
                <a:gd name="T64" fmla="*/ 0 w 1323"/>
                <a:gd name="T65" fmla="*/ 0 h 5501"/>
                <a:gd name="T66" fmla="*/ 0 w 1323"/>
                <a:gd name="T67" fmla="*/ 0 h 5501"/>
                <a:gd name="T68" fmla="*/ 0 w 1323"/>
                <a:gd name="T69" fmla="*/ 0 h 5501"/>
                <a:gd name="T70" fmla="*/ 0 w 1323"/>
                <a:gd name="T71" fmla="*/ 0 h 5501"/>
                <a:gd name="T72" fmla="*/ 0 w 1323"/>
                <a:gd name="T73" fmla="*/ 0 h 5501"/>
                <a:gd name="T74" fmla="*/ 0 w 1323"/>
                <a:gd name="T75" fmla="*/ 0 h 5501"/>
                <a:gd name="T76" fmla="*/ 0 w 1323"/>
                <a:gd name="T77" fmla="*/ 0 h 5501"/>
                <a:gd name="T78" fmla="*/ 0 w 1323"/>
                <a:gd name="T79" fmla="*/ 0 h 5501"/>
                <a:gd name="T80" fmla="*/ 0 w 1323"/>
                <a:gd name="T81" fmla="*/ 0 h 5501"/>
                <a:gd name="T82" fmla="*/ 0 w 1323"/>
                <a:gd name="T83" fmla="*/ 0 h 5501"/>
                <a:gd name="T84" fmla="*/ 0 w 1323"/>
                <a:gd name="T85" fmla="*/ 0 h 5501"/>
                <a:gd name="T86" fmla="*/ 0 w 1323"/>
                <a:gd name="T87" fmla="*/ 0 h 5501"/>
                <a:gd name="T88" fmla="*/ 0 w 1323"/>
                <a:gd name="T89" fmla="*/ 0 h 5501"/>
                <a:gd name="T90" fmla="*/ 0 w 1323"/>
                <a:gd name="T91" fmla="*/ 0 h 5501"/>
                <a:gd name="T92" fmla="*/ 0 w 1323"/>
                <a:gd name="T93" fmla="*/ 0 h 5501"/>
                <a:gd name="T94" fmla="*/ 0 w 1323"/>
                <a:gd name="T95" fmla="*/ 0 h 5501"/>
                <a:gd name="T96" fmla="*/ 0 w 1323"/>
                <a:gd name="T97" fmla="*/ 0 h 5501"/>
                <a:gd name="T98" fmla="*/ 0 w 1323"/>
                <a:gd name="T99" fmla="*/ 0 h 550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23"/>
                <a:gd name="T151" fmla="*/ 0 h 5501"/>
                <a:gd name="T152" fmla="*/ 1323 w 1323"/>
                <a:gd name="T153" fmla="*/ 5501 h 550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23" h="5501">
                  <a:moveTo>
                    <a:pt x="18" y="5426"/>
                  </a:moveTo>
                  <a:lnTo>
                    <a:pt x="159" y="5304"/>
                  </a:lnTo>
                  <a:lnTo>
                    <a:pt x="196" y="5268"/>
                  </a:lnTo>
                  <a:cubicBezTo>
                    <a:pt x="212" y="5253"/>
                    <a:pt x="237" y="5253"/>
                    <a:pt x="253" y="5269"/>
                  </a:cubicBezTo>
                  <a:cubicBezTo>
                    <a:pt x="268" y="5285"/>
                    <a:pt x="268" y="5311"/>
                    <a:pt x="252" y="5326"/>
                  </a:cubicBezTo>
                  <a:lnTo>
                    <a:pt x="212" y="5365"/>
                  </a:lnTo>
                  <a:lnTo>
                    <a:pt x="71" y="5487"/>
                  </a:lnTo>
                  <a:cubicBezTo>
                    <a:pt x="54" y="5501"/>
                    <a:pt x="29" y="5499"/>
                    <a:pt x="14" y="5483"/>
                  </a:cubicBezTo>
                  <a:cubicBezTo>
                    <a:pt x="0" y="5466"/>
                    <a:pt x="2" y="5441"/>
                    <a:pt x="18" y="5426"/>
                  </a:cubicBezTo>
                  <a:close/>
                  <a:moveTo>
                    <a:pt x="415" y="5042"/>
                  </a:moveTo>
                  <a:lnTo>
                    <a:pt x="529" y="4904"/>
                  </a:lnTo>
                  <a:lnTo>
                    <a:pt x="564" y="4856"/>
                  </a:lnTo>
                  <a:cubicBezTo>
                    <a:pt x="577" y="4838"/>
                    <a:pt x="602" y="4834"/>
                    <a:pt x="620" y="4847"/>
                  </a:cubicBezTo>
                  <a:cubicBezTo>
                    <a:pt x="637" y="4861"/>
                    <a:pt x="641" y="4886"/>
                    <a:pt x="628" y="4903"/>
                  </a:cubicBezTo>
                  <a:lnTo>
                    <a:pt x="590" y="4955"/>
                  </a:lnTo>
                  <a:lnTo>
                    <a:pt x="477" y="5093"/>
                  </a:lnTo>
                  <a:cubicBezTo>
                    <a:pt x="463" y="5110"/>
                    <a:pt x="438" y="5112"/>
                    <a:pt x="421" y="5098"/>
                  </a:cubicBezTo>
                  <a:cubicBezTo>
                    <a:pt x="404" y="5084"/>
                    <a:pt x="401" y="5059"/>
                    <a:pt x="415" y="5042"/>
                  </a:cubicBezTo>
                  <a:close/>
                  <a:moveTo>
                    <a:pt x="741" y="4595"/>
                  </a:moveTo>
                  <a:lnTo>
                    <a:pt x="821" y="4456"/>
                  </a:lnTo>
                  <a:lnTo>
                    <a:pt x="856" y="4387"/>
                  </a:lnTo>
                  <a:cubicBezTo>
                    <a:pt x="866" y="4367"/>
                    <a:pt x="890" y="4359"/>
                    <a:pt x="910" y="4369"/>
                  </a:cubicBezTo>
                  <a:cubicBezTo>
                    <a:pt x="929" y="4380"/>
                    <a:pt x="937" y="4404"/>
                    <a:pt x="927" y="4423"/>
                  </a:cubicBezTo>
                  <a:lnTo>
                    <a:pt x="890" y="4495"/>
                  </a:lnTo>
                  <a:lnTo>
                    <a:pt x="810" y="4635"/>
                  </a:lnTo>
                  <a:cubicBezTo>
                    <a:pt x="799" y="4654"/>
                    <a:pt x="775" y="4661"/>
                    <a:pt x="756" y="4650"/>
                  </a:cubicBezTo>
                  <a:cubicBezTo>
                    <a:pt x="736" y="4639"/>
                    <a:pt x="730" y="4614"/>
                    <a:pt x="741" y="4595"/>
                  </a:cubicBezTo>
                  <a:close/>
                  <a:moveTo>
                    <a:pt x="987" y="4100"/>
                  </a:moveTo>
                  <a:lnTo>
                    <a:pt x="1037" y="3967"/>
                  </a:lnTo>
                  <a:lnTo>
                    <a:pt x="1067" y="3876"/>
                  </a:lnTo>
                  <a:cubicBezTo>
                    <a:pt x="1074" y="3855"/>
                    <a:pt x="1096" y="3843"/>
                    <a:pt x="1117" y="3850"/>
                  </a:cubicBezTo>
                  <a:cubicBezTo>
                    <a:pt x="1138" y="3857"/>
                    <a:pt x="1150" y="3879"/>
                    <a:pt x="1143" y="3900"/>
                  </a:cubicBezTo>
                  <a:lnTo>
                    <a:pt x="1112" y="3996"/>
                  </a:lnTo>
                  <a:lnTo>
                    <a:pt x="1062" y="4128"/>
                  </a:lnTo>
                  <a:cubicBezTo>
                    <a:pt x="1054" y="4149"/>
                    <a:pt x="1031" y="4159"/>
                    <a:pt x="1010" y="4151"/>
                  </a:cubicBezTo>
                  <a:cubicBezTo>
                    <a:pt x="989" y="4144"/>
                    <a:pt x="979" y="4121"/>
                    <a:pt x="987" y="4100"/>
                  </a:cubicBezTo>
                  <a:close/>
                  <a:moveTo>
                    <a:pt x="1150" y="3571"/>
                  </a:moveTo>
                  <a:lnTo>
                    <a:pt x="1177" y="3447"/>
                  </a:lnTo>
                  <a:lnTo>
                    <a:pt x="1195" y="3338"/>
                  </a:lnTo>
                  <a:cubicBezTo>
                    <a:pt x="1198" y="3316"/>
                    <a:pt x="1219" y="3301"/>
                    <a:pt x="1241" y="3304"/>
                  </a:cubicBezTo>
                  <a:cubicBezTo>
                    <a:pt x="1263" y="3308"/>
                    <a:pt x="1277" y="3329"/>
                    <a:pt x="1274" y="3350"/>
                  </a:cubicBezTo>
                  <a:lnTo>
                    <a:pt x="1256" y="3464"/>
                  </a:lnTo>
                  <a:lnTo>
                    <a:pt x="1229" y="3588"/>
                  </a:lnTo>
                  <a:cubicBezTo>
                    <a:pt x="1224" y="3610"/>
                    <a:pt x="1202" y="3623"/>
                    <a:pt x="1181" y="3619"/>
                  </a:cubicBezTo>
                  <a:cubicBezTo>
                    <a:pt x="1159" y="3614"/>
                    <a:pt x="1146" y="3593"/>
                    <a:pt x="1150" y="3571"/>
                  </a:cubicBezTo>
                  <a:close/>
                  <a:moveTo>
                    <a:pt x="1231" y="3023"/>
                  </a:moveTo>
                  <a:lnTo>
                    <a:pt x="1240" y="2906"/>
                  </a:lnTo>
                  <a:lnTo>
                    <a:pt x="1242" y="2786"/>
                  </a:lnTo>
                  <a:cubicBezTo>
                    <a:pt x="1243" y="2764"/>
                    <a:pt x="1261" y="2746"/>
                    <a:pt x="1283" y="2747"/>
                  </a:cubicBezTo>
                  <a:cubicBezTo>
                    <a:pt x="1305" y="2747"/>
                    <a:pt x="1323" y="2765"/>
                    <a:pt x="1322" y="2787"/>
                  </a:cubicBezTo>
                  <a:lnTo>
                    <a:pt x="1319" y="2911"/>
                  </a:lnTo>
                  <a:lnTo>
                    <a:pt x="1311" y="3029"/>
                  </a:lnTo>
                  <a:cubicBezTo>
                    <a:pt x="1309" y="3051"/>
                    <a:pt x="1290" y="3068"/>
                    <a:pt x="1268" y="3066"/>
                  </a:cubicBezTo>
                  <a:cubicBezTo>
                    <a:pt x="1246" y="3065"/>
                    <a:pt x="1230" y="3045"/>
                    <a:pt x="1231" y="3023"/>
                  </a:cubicBezTo>
                  <a:close/>
                  <a:moveTo>
                    <a:pt x="1233" y="2470"/>
                  </a:moveTo>
                  <a:lnTo>
                    <a:pt x="1225" y="2351"/>
                  </a:lnTo>
                  <a:lnTo>
                    <a:pt x="1210" y="2233"/>
                  </a:lnTo>
                  <a:cubicBezTo>
                    <a:pt x="1207" y="2211"/>
                    <a:pt x="1223" y="2191"/>
                    <a:pt x="1245" y="2188"/>
                  </a:cubicBezTo>
                  <a:cubicBezTo>
                    <a:pt x="1267" y="2186"/>
                    <a:pt x="1287" y="2201"/>
                    <a:pt x="1289" y="2223"/>
                  </a:cubicBezTo>
                  <a:lnTo>
                    <a:pt x="1304" y="2346"/>
                  </a:lnTo>
                  <a:lnTo>
                    <a:pt x="1313" y="2464"/>
                  </a:lnTo>
                  <a:cubicBezTo>
                    <a:pt x="1314" y="2486"/>
                    <a:pt x="1298" y="2505"/>
                    <a:pt x="1275" y="2507"/>
                  </a:cubicBezTo>
                  <a:cubicBezTo>
                    <a:pt x="1253" y="2508"/>
                    <a:pt x="1234" y="2492"/>
                    <a:pt x="1233" y="2470"/>
                  </a:cubicBezTo>
                  <a:close/>
                  <a:moveTo>
                    <a:pt x="1158" y="1921"/>
                  </a:moveTo>
                  <a:lnTo>
                    <a:pt x="1130" y="1793"/>
                  </a:lnTo>
                  <a:lnTo>
                    <a:pt x="1104" y="1689"/>
                  </a:lnTo>
                  <a:cubicBezTo>
                    <a:pt x="1098" y="1667"/>
                    <a:pt x="1111" y="1646"/>
                    <a:pt x="1132" y="1640"/>
                  </a:cubicBezTo>
                  <a:cubicBezTo>
                    <a:pt x="1154" y="1635"/>
                    <a:pt x="1176" y="1648"/>
                    <a:pt x="1181" y="1669"/>
                  </a:cubicBezTo>
                  <a:lnTo>
                    <a:pt x="1209" y="1776"/>
                  </a:lnTo>
                  <a:lnTo>
                    <a:pt x="1236" y="1904"/>
                  </a:lnTo>
                  <a:cubicBezTo>
                    <a:pt x="1241" y="1926"/>
                    <a:pt x="1227" y="1947"/>
                    <a:pt x="1206" y="1952"/>
                  </a:cubicBezTo>
                  <a:cubicBezTo>
                    <a:pt x="1184" y="1956"/>
                    <a:pt x="1163" y="1943"/>
                    <a:pt x="1158" y="1921"/>
                  </a:cubicBezTo>
                  <a:close/>
                  <a:moveTo>
                    <a:pt x="1012" y="1387"/>
                  </a:moveTo>
                  <a:lnTo>
                    <a:pt x="959" y="1241"/>
                  </a:lnTo>
                  <a:lnTo>
                    <a:pt x="927" y="1164"/>
                  </a:lnTo>
                  <a:cubicBezTo>
                    <a:pt x="919" y="1143"/>
                    <a:pt x="929" y="1120"/>
                    <a:pt x="949" y="1112"/>
                  </a:cubicBezTo>
                  <a:cubicBezTo>
                    <a:pt x="969" y="1103"/>
                    <a:pt x="993" y="1113"/>
                    <a:pt x="1001" y="1133"/>
                  </a:cubicBezTo>
                  <a:lnTo>
                    <a:pt x="1034" y="1214"/>
                  </a:lnTo>
                  <a:lnTo>
                    <a:pt x="1087" y="1359"/>
                  </a:lnTo>
                  <a:cubicBezTo>
                    <a:pt x="1095" y="1380"/>
                    <a:pt x="1084" y="1403"/>
                    <a:pt x="1063" y="1410"/>
                  </a:cubicBezTo>
                  <a:cubicBezTo>
                    <a:pt x="1042" y="1418"/>
                    <a:pt x="1019" y="1407"/>
                    <a:pt x="1012" y="1387"/>
                  </a:cubicBezTo>
                  <a:close/>
                  <a:moveTo>
                    <a:pt x="797" y="875"/>
                  </a:moveTo>
                  <a:lnTo>
                    <a:pt x="708" y="703"/>
                  </a:lnTo>
                  <a:lnTo>
                    <a:pt x="686" y="665"/>
                  </a:lnTo>
                  <a:cubicBezTo>
                    <a:pt x="675" y="646"/>
                    <a:pt x="681" y="621"/>
                    <a:pt x="700" y="610"/>
                  </a:cubicBezTo>
                  <a:cubicBezTo>
                    <a:pt x="720" y="599"/>
                    <a:pt x="744" y="606"/>
                    <a:pt x="755" y="625"/>
                  </a:cubicBezTo>
                  <a:lnTo>
                    <a:pt x="779" y="666"/>
                  </a:lnTo>
                  <a:lnTo>
                    <a:pt x="868" y="838"/>
                  </a:lnTo>
                  <a:cubicBezTo>
                    <a:pt x="879" y="858"/>
                    <a:pt x="871" y="882"/>
                    <a:pt x="851" y="892"/>
                  </a:cubicBezTo>
                  <a:cubicBezTo>
                    <a:pt x="832" y="902"/>
                    <a:pt x="808" y="895"/>
                    <a:pt x="797" y="875"/>
                  </a:cubicBezTo>
                  <a:close/>
                  <a:moveTo>
                    <a:pt x="518" y="396"/>
                  </a:moveTo>
                  <a:lnTo>
                    <a:pt x="484" y="346"/>
                  </a:lnTo>
                  <a:cubicBezTo>
                    <a:pt x="472" y="328"/>
                    <a:pt x="477" y="303"/>
                    <a:pt x="495" y="290"/>
                  </a:cubicBezTo>
                  <a:cubicBezTo>
                    <a:pt x="513" y="278"/>
                    <a:pt x="538" y="283"/>
                    <a:pt x="550" y="301"/>
                  </a:cubicBezTo>
                  <a:lnTo>
                    <a:pt x="584" y="351"/>
                  </a:lnTo>
                  <a:cubicBezTo>
                    <a:pt x="596" y="370"/>
                    <a:pt x="591" y="395"/>
                    <a:pt x="573" y="407"/>
                  </a:cubicBezTo>
                  <a:cubicBezTo>
                    <a:pt x="555" y="419"/>
                    <a:pt x="530" y="414"/>
                    <a:pt x="518" y="396"/>
                  </a:cubicBezTo>
                  <a:close/>
                  <a:moveTo>
                    <a:pt x="370" y="530"/>
                  </a:moveTo>
                  <a:lnTo>
                    <a:pt x="281" y="0"/>
                  </a:lnTo>
                  <a:lnTo>
                    <a:pt x="758" y="247"/>
                  </a:lnTo>
                  <a:lnTo>
                    <a:pt x="370" y="530"/>
                  </a:lnTo>
                  <a:close/>
                </a:path>
              </a:pathLst>
            </a:custGeom>
            <a:solidFill>
              <a:srgbClr val="000000"/>
            </a:solidFill>
            <a:ln w="3175" cap="flat">
              <a:solidFill>
                <a:srgbClr val="000000"/>
              </a:solidFill>
              <a:prstDash val="solid"/>
              <a:bevel/>
              <a:headEnd/>
              <a:tailEnd/>
            </a:ln>
          </p:spPr>
          <p:txBody>
            <a:bodyPr/>
            <a:lstStyle/>
            <a:p>
              <a:endParaRPr lang="en-GB"/>
            </a:p>
          </p:txBody>
        </p:sp>
        <p:sp>
          <p:nvSpPr>
            <p:cNvPr id="72" name="Freeform 71"/>
            <p:cNvSpPr>
              <a:spLocks noEditPoints="1"/>
            </p:cNvSpPr>
            <p:nvPr/>
          </p:nvSpPr>
          <p:spPr bwMode="auto">
            <a:xfrm>
              <a:off x="1912" y="2231"/>
              <a:ext cx="193" cy="840"/>
            </a:xfrm>
            <a:custGeom>
              <a:avLst/>
              <a:gdLst>
                <a:gd name="T0" fmla="*/ 0 w 1324"/>
                <a:gd name="T1" fmla="*/ 0 h 5500"/>
                <a:gd name="T2" fmla="*/ 0 w 1324"/>
                <a:gd name="T3" fmla="*/ 0 h 5500"/>
                <a:gd name="T4" fmla="*/ 0 w 1324"/>
                <a:gd name="T5" fmla="*/ 0 h 5500"/>
                <a:gd name="T6" fmla="*/ 0 w 1324"/>
                <a:gd name="T7" fmla="*/ 0 h 5500"/>
                <a:gd name="T8" fmla="*/ 0 w 1324"/>
                <a:gd name="T9" fmla="*/ 0 h 5500"/>
                <a:gd name="T10" fmla="*/ 0 w 1324"/>
                <a:gd name="T11" fmla="*/ 0 h 5500"/>
                <a:gd name="T12" fmla="*/ 0 w 1324"/>
                <a:gd name="T13" fmla="*/ 0 h 5500"/>
                <a:gd name="T14" fmla="*/ 0 w 1324"/>
                <a:gd name="T15" fmla="*/ 0 h 5500"/>
                <a:gd name="T16" fmla="*/ 0 w 1324"/>
                <a:gd name="T17" fmla="*/ 0 h 5500"/>
                <a:gd name="T18" fmla="*/ 0 w 1324"/>
                <a:gd name="T19" fmla="*/ 0 h 5500"/>
                <a:gd name="T20" fmla="*/ 0 w 1324"/>
                <a:gd name="T21" fmla="*/ 0 h 5500"/>
                <a:gd name="T22" fmla="*/ 0 w 1324"/>
                <a:gd name="T23" fmla="*/ 0 h 5500"/>
                <a:gd name="T24" fmla="*/ 0 w 1324"/>
                <a:gd name="T25" fmla="*/ 0 h 5500"/>
                <a:gd name="T26" fmla="*/ 0 w 1324"/>
                <a:gd name="T27" fmla="*/ 0 h 5500"/>
                <a:gd name="T28" fmla="*/ 0 w 1324"/>
                <a:gd name="T29" fmla="*/ 0 h 5500"/>
                <a:gd name="T30" fmla="*/ 0 w 1324"/>
                <a:gd name="T31" fmla="*/ 0 h 5500"/>
                <a:gd name="T32" fmla="*/ 0 w 1324"/>
                <a:gd name="T33" fmla="*/ 0 h 5500"/>
                <a:gd name="T34" fmla="*/ 0 w 1324"/>
                <a:gd name="T35" fmla="*/ 0 h 5500"/>
                <a:gd name="T36" fmla="*/ 0 w 1324"/>
                <a:gd name="T37" fmla="*/ 0 h 5500"/>
                <a:gd name="T38" fmla="*/ 0 w 1324"/>
                <a:gd name="T39" fmla="*/ 0 h 5500"/>
                <a:gd name="T40" fmla="*/ 0 w 1324"/>
                <a:gd name="T41" fmla="*/ 0 h 5500"/>
                <a:gd name="T42" fmla="*/ 0 w 1324"/>
                <a:gd name="T43" fmla="*/ 0 h 5500"/>
                <a:gd name="T44" fmla="*/ 0 w 1324"/>
                <a:gd name="T45" fmla="*/ 0 h 5500"/>
                <a:gd name="T46" fmla="*/ 0 w 1324"/>
                <a:gd name="T47" fmla="*/ 0 h 5500"/>
                <a:gd name="T48" fmla="*/ 0 w 1324"/>
                <a:gd name="T49" fmla="*/ 0 h 5500"/>
                <a:gd name="T50" fmla="*/ 0 w 1324"/>
                <a:gd name="T51" fmla="*/ 0 h 5500"/>
                <a:gd name="T52" fmla="*/ 0 w 1324"/>
                <a:gd name="T53" fmla="*/ 0 h 5500"/>
                <a:gd name="T54" fmla="*/ 0 w 1324"/>
                <a:gd name="T55" fmla="*/ 0 h 5500"/>
                <a:gd name="T56" fmla="*/ 0 w 1324"/>
                <a:gd name="T57" fmla="*/ 0 h 5500"/>
                <a:gd name="T58" fmla="*/ 0 w 1324"/>
                <a:gd name="T59" fmla="*/ 0 h 5500"/>
                <a:gd name="T60" fmla="*/ 0 w 1324"/>
                <a:gd name="T61" fmla="*/ 0 h 5500"/>
                <a:gd name="T62" fmla="*/ 0 w 1324"/>
                <a:gd name="T63" fmla="*/ 0 h 5500"/>
                <a:gd name="T64" fmla="*/ 0 w 1324"/>
                <a:gd name="T65" fmla="*/ 0 h 5500"/>
                <a:gd name="T66" fmla="*/ 0 w 1324"/>
                <a:gd name="T67" fmla="*/ 0 h 55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324"/>
                <a:gd name="T103" fmla="*/ 0 h 5500"/>
                <a:gd name="T104" fmla="*/ 1324 w 1324"/>
                <a:gd name="T105" fmla="*/ 5500 h 550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324" h="5500">
                  <a:moveTo>
                    <a:pt x="1306" y="75"/>
                  </a:moveTo>
                  <a:lnTo>
                    <a:pt x="1165" y="197"/>
                  </a:lnTo>
                  <a:lnTo>
                    <a:pt x="1033" y="324"/>
                  </a:lnTo>
                  <a:lnTo>
                    <a:pt x="910" y="458"/>
                  </a:lnTo>
                  <a:lnTo>
                    <a:pt x="795" y="597"/>
                  </a:lnTo>
                  <a:lnTo>
                    <a:pt x="690" y="741"/>
                  </a:lnTo>
                  <a:lnTo>
                    <a:pt x="592" y="890"/>
                  </a:lnTo>
                  <a:lnTo>
                    <a:pt x="503" y="1045"/>
                  </a:lnTo>
                  <a:lnTo>
                    <a:pt x="422" y="1204"/>
                  </a:lnTo>
                  <a:lnTo>
                    <a:pt x="350" y="1367"/>
                  </a:lnTo>
                  <a:lnTo>
                    <a:pt x="287" y="1534"/>
                  </a:lnTo>
                  <a:lnTo>
                    <a:pt x="232" y="1704"/>
                  </a:lnTo>
                  <a:lnTo>
                    <a:pt x="185" y="1877"/>
                  </a:lnTo>
                  <a:lnTo>
                    <a:pt x="147" y="2054"/>
                  </a:lnTo>
                  <a:lnTo>
                    <a:pt x="117" y="2232"/>
                  </a:lnTo>
                  <a:lnTo>
                    <a:pt x="96" y="2413"/>
                  </a:lnTo>
                  <a:lnTo>
                    <a:pt x="84" y="2595"/>
                  </a:lnTo>
                  <a:lnTo>
                    <a:pt x="80" y="2779"/>
                  </a:lnTo>
                  <a:lnTo>
                    <a:pt x="85" y="2964"/>
                  </a:lnTo>
                  <a:lnTo>
                    <a:pt x="99" y="3149"/>
                  </a:lnTo>
                  <a:lnTo>
                    <a:pt x="121" y="3336"/>
                  </a:lnTo>
                  <a:lnTo>
                    <a:pt x="153" y="3522"/>
                  </a:lnTo>
                  <a:lnTo>
                    <a:pt x="193" y="3708"/>
                  </a:lnTo>
                  <a:lnTo>
                    <a:pt x="241" y="3893"/>
                  </a:lnTo>
                  <a:lnTo>
                    <a:pt x="299" y="4078"/>
                  </a:lnTo>
                  <a:lnTo>
                    <a:pt x="364" y="4260"/>
                  </a:lnTo>
                  <a:lnTo>
                    <a:pt x="439" y="4441"/>
                  </a:lnTo>
                  <a:lnTo>
                    <a:pt x="523" y="4621"/>
                  </a:lnTo>
                  <a:lnTo>
                    <a:pt x="616" y="4798"/>
                  </a:lnTo>
                  <a:lnTo>
                    <a:pt x="717" y="4972"/>
                  </a:lnTo>
                  <a:lnTo>
                    <a:pt x="840" y="5155"/>
                  </a:lnTo>
                  <a:cubicBezTo>
                    <a:pt x="852" y="5173"/>
                    <a:pt x="847" y="5198"/>
                    <a:pt x="829" y="5211"/>
                  </a:cubicBezTo>
                  <a:cubicBezTo>
                    <a:pt x="811" y="5223"/>
                    <a:pt x="786" y="5218"/>
                    <a:pt x="774" y="5200"/>
                  </a:cubicBezTo>
                  <a:lnTo>
                    <a:pt x="648" y="5013"/>
                  </a:lnTo>
                  <a:lnTo>
                    <a:pt x="545" y="4835"/>
                  </a:lnTo>
                  <a:lnTo>
                    <a:pt x="450" y="4654"/>
                  </a:lnTo>
                  <a:lnTo>
                    <a:pt x="366" y="4472"/>
                  </a:lnTo>
                  <a:lnTo>
                    <a:pt x="289" y="4287"/>
                  </a:lnTo>
                  <a:lnTo>
                    <a:pt x="222" y="4101"/>
                  </a:lnTo>
                  <a:lnTo>
                    <a:pt x="164" y="3914"/>
                  </a:lnTo>
                  <a:lnTo>
                    <a:pt x="114" y="3725"/>
                  </a:lnTo>
                  <a:lnTo>
                    <a:pt x="74" y="3535"/>
                  </a:lnTo>
                  <a:lnTo>
                    <a:pt x="42" y="3345"/>
                  </a:lnTo>
                  <a:lnTo>
                    <a:pt x="20" y="3155"/>
                  </a:lnTo>
                  <a:lnTo>
                    <a:pt x="5" y="2967"/>
                  </a:lnTo>
                  <a:lnTo>
                    <a:pt x="0" y="2778"/>
                  </a:lnTo>
                  <a:lnTo>
                    <a:pt x="5" y="2590"/>
                  </a:lnTo>
                  <a:lnTo>
                    <a:pt x="17" y="2404"/>
                  </a:lnTo>
                  <a:lnTo>
                    <a:pt x="38" y="2219"/>
                  </a:lnTo>
                  <a:lnTo>
                    <a:pt x="68" y="2037"/>
                  </a:lnTo>
                  <a:lnTo>
                    <a:pt x="108" y="1856"/>
                  </a:lnTo>
                  <a:lnTo>
                    <a:pt x="155" y="1679"/>
                  </a:lnTo>
                  <a:lnTo>
                    <a:pt x="212" y="1505"/>
                  </a:lnTo>
                  <a:lnTo>
                    <a:pt x="277" y="1334"/>
                  </a:lnTo>
                  <a:lnTo>
                    <a:pt x="351" y="1167"/>
                  </a:lnTo>
                  <a:lnTo>
                    <a:pt x="434" y="1006"/>
                  </a:lnTo>
                  <a:lnTo>
                    <a:pt x="525" y="847"/>
                  </a:lnTo>
                  <a:lnTo>
                    <a:pt x="625" y="694"/>
                  </a:lnTo>
                  <a:lnTo>
                    <a:pt x="734" y="546"/>
                  </a:lnTo>
                  <a:lnTo>
                    <a:pt x="851" y="403"/>
                  </a:lnTo>
                  <a:lnTo>
                    <a:pt x="978" y="267"/>
                  </a:lnTo>
                  <a:lnTo>
                    <a:pt x="1112" y="136"/>
                  </a:lnTo>
                  <a:lnTo>
                    <a:pt x="1253" y="14"/>
                  </a:lnTo>
                  <a:cubicBezTo>
                    <a:pt x="1270" y="0"/>
                    <a:pt x="1295" y="2"/>
                    <a:pt x="1310" y="18"/>
                  </a:cubicBezTo>
                  <a:cubicBezTo>
                    <a:pt x="1324" y="35"/>
                    <a:pt x="1322" y="60"/>
                    <a:pt x="1306" y="75"/>
                  </a:cubicBezTo>
                  <a:close/>
                  <a:moveTo>
                    <a:pt x="953" y="4971"/>
                  </a:moveTo>
                  <a:lnTo>
                    <a:pt x="1042" y="5500"/>
                  </a:lnTo>
                  <a:lnTo>
                    <a:pt x="566" y="5254"/>
                  </a:lnTo>
                  <a:lnTo>
                    <a:pt x="953" y="4971"/>
                  </a:lnTo>
                  <a:close/>
                </a:path>
              </a:pathLst>
            </a:custGeom>
            <a:solidFill>
              <a:srgbClr val="000000"/>
            </a:solidFill>
            <a:ln w="3175" cap="flat">
              <a:solidFill>
                <a:srgbClr val="000000"/>
              </a:solidFill>
              <a:prstDash val="solid"/>
              <a:bevel/>
              <a:headEnd/>
              <a:tailEnd/>
            </a:ln>
          </p:spPr>
          <p:txBody>
            <a:bodyPr/>
            <a:lstStyle/>
            <a:p>
              <a:endParaRPr lang="en-GB"/>
            </a:p>
          </p:txBody>
        </p:sp>
        <p:sp>
          <p:nvSpPr>
            <p:cNvPr id="73" name="Rectangle 72"/>
            <p:cNvSpPr>
              <a:spLocks noChangeArrowheads="1"/>
            </p:cNvSpPr>
            <p:nvPr/>
          </p:nvSpPr>
          <p:spPr bwMode="auto">
            <a:xfrm>
              <a:off x="4217" y="1614"/>
              <a:ext cx="501"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defTabSz="914400" eaLnBrk="1" hangingPunct="1">
                <a:spcBef>
                  <a:spcPct val="0"/>
                </a:spcBef>
                <a:buClrTx/>
                <a:buSzTx/>
                <a:buFontTx/>
                <a:buNone/>
              </a:pPr>
              <a:r>
                <a:rPr lang="en-US" altLang="en-US" sz="1500" b="1">
                  <a:solidFill>
                    <a:srgbClr val="000000"/>
                  </a:solidFill>
                  <a:latin typeface="Arial" panose="020B0604020202020204" pitchFamily="34" charset="0"/>
                  <a:cs typeface="Arial" panose="020B0604020202020204" pitchFamily="34" charset="0"/>
                </a:rPr>
                <a:t>Sectors</a:t>
              </a:r>
              <a:endParaRPr lang="en-US" altLang="en-US" sz="1400">
                <a:solidFill>
                  <a:schemeClr val="tx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7181913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15</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3995936" y="310243"/>
            <a:ext cx="4911824" cy="1102533"/>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spcBef>
                <a:spcPct val="0"/>
              </a:spcBef>
            </a:pPr>
            <a:r>
              <a:rPr lang="en-GB" altLang="en-US" sz="2800" b="1" dirty="0">
                <a:solidFill>
                  <a:schemeClr val="tx1"/>
                </a:solidFill>
                <a:latin typeface="Times New Roman" charset="0"/>
                <a:ea typeface="Times New Roman" charset="0"/>
                <a:cs typeface="Times New Roman" charset="0"/>
              </a:rPr>
              <a:t>Skills required from doctorate holders in the business sector</a:t>
            </a:r>
          </a:p>
        </p:txBody>
      </p:sp>
      <p:sp>
        <p:nvSpPr>
          <p:cNvPr id="78" name="Title 1"/>
          <p:cNvSpPr txBox="1">
            <a:spLocks/>
          </p:cNvSpPr>
          <p:nvPr/>
        </p:nvSpPr>
        <p:spPr>
          <a:xfrm>
            <a:off x="-12230" y="1196752"/>
            <a:ext cx="8964487" cy="85786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2400" b="1" dirty="0" smtClean="0">
                <a:solidFill>
                  <a:srgbClr val="00B0F0"/>
                </a:solidFill>
                <a:latin typeface="Times New Roman" charset="0"/>
                <a:ea typeface="Times New Roman" charset="0"/>
                <a:cs typeface="Times New Roman" charset="0"/>
              </a:rPr>
              <a:t/>
            </a:r>
            <a:br>
              <a:rPr lang="en-GB" altLang="en-US" sz="2400" b="1" dirty="0" smtClean="0">
                <a:solidFill>
                  <a:srgbClr val="00B0F0"/>
                </a:solidFill>
                <a:latin typeface="Times New Roman" charset="0"/>
                <a:ea typeface="Times New Roman" charset="0"/>
                <a:cs typeface="Times New Roman" charset="0"/>
              </a:rPr>
            </a:br>
            <a:r>
              <a:rPr lang="en-GB" altLang="en-US" sz="2400" b="1" dirty="0">
                <a:solidFill>
                  <a:srgbClr val="00B0F0"/>
                </a:solidFill>
                <a:latin typeface="Times New Roman" charset="0"/>
                <a:ea typeface="Times New Roman" charset="0"/>
                <a:cs typeface="Times New Roman" charset="0"/>
              </a:rPr>
              <a:t> </a:t>
            </a:r>
            <a:r>
              <a:rPr lang="en-GB" altLang="en-US" sz="2400" b="1" dirty="0" smtClean="0">
                <a:solidFill>
                  <a:srgbClr val="00B0F0"/>
                </a:solidFill>
                <a:latin typeface="Times New Roman" charset="0"/>
                <a:ea typeface="Times New Roman" charset="0"/>
                <a:cs typeface="Times New Roman" charset="0"/>
              </a:rPr>
              <a:t>What </a:t>
            </a:r>
            <a:r>
              <a:rPr lang="en-GB" altLang="en-US" sz="2400" b="1" smtClean="0">
                <a:solidFill>
                  <a:srgbClr val="00B0F0"/>
                </a:solidFill>
                <a:latin typeface="Times New Roman" charset="0"/>
                <a:ea typeface="Times New Roman" charset="0"/>
                <a:cs typeface="Times New Roman" charset="0"/>
              </a:rPr>
              <a:t>do companies look for?</a:t>
            </a:r>
            <a:endParaRPr lang="en-GB" altLang="en-US" sz="2400" b="1" dirty="0" smtClean="0">
              <a:solidFill>
                <a:srgbClr val="00B0F0"/>
              </a:solidFill>
              <a:latin typeface="Times New Roman" charset="0"/>
              <a:ea typeface="Times New Roman" charset="0"/>
              <a:cs typeface="Times New Roman" charset="0"/>
            </a:endParaRPr>
          </a:p>
        </p:txBody>
      </p:sp>
      <p:pic>
        <p:nvPicPr>
          <p:cNvPr id="79" name="Picture 78"/>
          <p:cNvPicPr>
            <a:picLocks noChangeAspect="1"/>
          </p:cNvPicPr>
          <p:nvPr/>
        </p:nvPicPr>
        <p:blipFill>
          <a:blip r:embed="rId3"/>
          <a:stretch>
            <a:fillRect/>
          </a:stretch>
        </p:blipFill>
        <p:spPr>
          <a:xfrm>
            <a:off x="653589" y="2039315"/>
            <a:ext cx="7632848" cy="4672629"/>
          </a:xfrm>
          <a:prstGeom prst="rect">
            <a:avLst/>
          </a:prstGeom>
        </p:spPr>
      </p:pic>
    </p:spTree>
    <p:extLst>
      <p:ext uri="{BB962C8B-B14F-4D97-AF65-F5344CB8AC3E}">
        <p14:creationId xmlns:p14="http://schemas.microsoft.com/office/powerpoint/2010/main" val="5426435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16</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3841304" y="310243"/>
            <a:ext cx="5066456" cy="1102533"/>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spcBef>
                <a:spcPct val="0"/>
              </a:spcBef>
            </a:pPr>
            <a:r>
              <a:rPr lang="en-GB" altLang="en-US" sz="2800" b="1">
                <a:solidFill>
                  <a:schemeClr val="tx1"/>
                </a:solidFill>
                <a:latin typeface="Times New Roman" charset="0"/>
                <a:ea typeface="Times New Roman" charset="0"/>
                <a:cs typeface="Times New Roman" charset="0"/>
              </a:rPr>
              <a:t>Professional profiles of doctorate holders in companies</a:t>
            </a:r>
            <a:endParaRPr lang="en-GB" altLang="en-US" sz="2800" b="1" dirty="0">
              <a:solidFill>
                <a:schemeClr val="tx1"/>
              </a:solidFill>
              <a:latin typeface="Times New Roman" charset="0"/>
              <a:ea typeface="Times New Roman" charset="0"/>
              <a:cs typeface="Times New Roman" charset="0"/>
            </a:endParaRPr>
          </a:p>
        </p:txBody>
      </p:sp>
      <p:sp>
        <p:nvSpPr>
          <p:cNvPr id="8" name="Rectangle 46"/>
          <p:cNvSpPr>
            <a:spLocks noChangeArrowheads="1"/>
          </p:cNvSpPr>
          <p:nvPr/>
        </p:nvSpPr>
        <p:spPr bwMode="auto">
          <a:xfrm>
            <a:off x="4067944" y="5877272"/>
            <a:ext cx="484346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algn="r">
              <a:spcBef>
                <a:spcPct val="0"/>
              </a:spcBef>
              <a:buClr>
                <a:srgbClr val="332586"/>
              </a:buClr>
              <a:buSzPct val="100000"/>
              <a:buFontTx/>
              <a:buNone/>
            </a:pPr>
            <a:r>
              <a:rPr lang="en-GB" altLang="en-US" sz="1100" dirty="0">
                <a:solidFill>
                  <a:schemeClr val="tx1"/>
                </a:solidFill>
                <a:latin typeface="Calibri" panose="020F0502020204030204" pitchFamily="34" charset="0"/>
                <a:ea typeface="Arial Unicode MS" panose="020B0604020202020204" pitchFamily="34" charset="-128"/>
              </a:rPr>
              <a:t>N= </a:t>
            </a:r>
            <a:r>
              <a:rPr lang="en-GB" altLang="en-US" sz="1100" dirty="0" smtClean="0">
                <a:solidFill>
                  <a:schemeClr val="tx1"/>
                </a:solidFill>
                <a:latin typeface="Calibri" panose="020F0502020204030204" pitchFamily="34" charset="0"/>
                <a:ea typeface="Arial Unicode MS" panose="020B0604020202020204" pitchFamily="34" charset="-128"/>
              </a:rPr>
              <a:t>13/14 </a:t>
            </a:r>
            <a:r>
              <a:rPr lang="en-GB" altLang="en-US" sz="1100" dirty="0">
                <a:solidFill>
                  <a:schemeClr val="tx1"/>
                </a:solidFill>
                <a:latin typeface="Calibri" panose="020F0502020204030204" pitchFamily="34" charset="0"/>
                <a:ea typeface="Arial Unicode MS" panose="020B0604020202020204" pitchFamily="34" charset="-128"/>
              </a:rPr>
              <a:t>(at time of recruitment); N= </a:t>
            </a:r>
            <a:r>
              <a:rPr lang="en-GB" altLang="en-US" sz="1100" dirty="0" smtClean="0">
                <a:solidFill>
                  <a:schemeClr val="tx1"/>
                </a:solidFill>
                <a:latin typeface="Calibri" panose="020F0502020204030204" pitchFamily="34" charset="0"/>
                <a:ea typeface="Arial Unicode MS" panose="020B0604020202020204" pitchFamily="34" charset="-128"/>
              </a:rPr>
              <a:t>10/14 </a:t>
            </a:r>
            <a:r>
              <a:rPr lang="en-GB" altLang="en-US" sz="1100" dirty="0">
                <a:solidFill>
                  <a:schemeClr val="tx1"/>
                </a:solidFill>
                <a:latin typeface="Calibri" panose="020F0502020204030204" pitchFamily="34" charset="0"/>
                <a:ea typeface="Arial Unicode MS" panose="020B0604020202020204" pitchFamily="34" charset="-128"/>
              </a:rPr>
              <a:t>(after 5-10 years in the company)</a:t>
            </a:r>
          </a:p>
          <a:p>
            <a:pPr algn="r">
              <a:spcBef>
                <a:spcPct val="0"/>
              </a:spcBef>
              <a:buClr>
                <a:srgbClr val="332586"/>
              </a:buClr>
              <a:buSzPct val="100000"/>
              <a:buFontTx/>
              <a:buNone/>
            </a:pPr>
            <a:r>
              <a:rPr lang="en-GB" altLang="en-US" sz="1100" i="1" dirty="0">
                <a:solidFill>
                  <a:schemeClr val="tx1"/>
                </a:solidFill>
                <a:latin typeface="Calibri" panose="020F0502020204030204" pitchFamily="34" charset="0"/>
                <a:ea typeface="Arial Unicode MS" panose="020B0604020202020204" pitchFamily="34" charset="-128"/>
              </a:rPr>
              <a:t>Source: EUA DOC-CAREERS II Project</a:t>
            </a:r>
            <a:r>
              <a:rPr lang="en-US" altLang="en-US" sz="1100" dirty="0">
                <a:solidFill>
                  <a:schemeClr val="tx1"/>
                </a:solidFill>
                <a:latin typeface="Calibri" panose="020F0502020204030204" pitchFamily="34" charset="0"/>
                <a:ea typeface="Arial Unicode MS" panose="020B0604020202020204" pitchFamily="34" charset="-128"/>
              </a:rPr>
              <a:t> </a:t>
            </a:r>
          </a:p>
        </p:txBody>
      </p:sp>
      <p:pic>
        <p:nvPicPr>
          <p:cNvPr id="9" name="Picture 8"/>
          <p:cNvPicPr>
            <a:picLocks noChangeAspect="1"/>
          </p:cNvPicPr>
          <p:nvPr/>
        </p:nvPicPr>
        <p:blipFill>
          <a:blip r:embed="rId3"/>
          <a:stretch>
            <a:fillRect/>
          </a:stretch>
        </p:blipFill>
        <p:spPr>
          <a:xfrm>
            <a:off x="323528" y="1844825"/>
            <a:ext cx="8568952" cy="4012376"/>
          </a:xfrm>
          <a:prstGeom prst="rect">
            <a:avLst/>
          </a:prstGeom>
        </p:spPr>
      </p:pic>
    </p:spTree>
    <p:extLst>
      <p:ext uri="{BB962C8B-B14F-4D97-AF65-F5344CB8AC3E}">
        <p14:creationId xmlns:p14="http://schemas.microsoft.com/office/powerpoint/2010/main" val="9742166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17</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3970040" y="541864"/>
            <a:ext cx="5066456" cy="598477"/>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spcBef>
                <a:spcPct val="0"/>
              </a:spcBef>
            </a:pPr>
            <a:r>
              <a:rPr lang="en-US" altLang="en-US" sz="2800" b="1" dirty="0" smtClean="0">
                <a:solidFill>
                  <a:schemeClr val="tx1"/>
                </a:solidFill>
                <a:latin typeface="Times New Roman" charset="0"/>
                <a:ea typeface="Times New Roman" charset="0"/>
                <a:cs typeface="Times New Roman" charset="0"/>
              </a:rPr>
              <a:t>PF7 DOC-CAREERS II project</a:t>
            </a:r>
            <a:endParaRPr lang="en-GB" altLang="en-US" sz="2800" b="1" dirty="0">
              <a:solidFill>
                <a:schemeClr val="tx1"/>
              </a:solidFill>
              <a:latin typeface="Times New Roman" charset="0"/>
              <a:ea typeface="Times New Roman" charset="0"/>
              <a:cs typeface="Times New Roman" charset="0"/>
            </a:endParaRPr>
          </a:p>
        </p:txBody>
      </p:sp>
      <p:sp>
        <p:nvSpPr>
          <p:cNvPr id="10" name="Title 1"/>
          <p:cNvSpPr txBox="1">
            <a:spLocks/>
          </p:cNvSpPr>
          <p:nvPr/>
        </p:nvSpPr>
        <p:spPr>
          <a:xfrm>
            <a:off x="-26258" y="1252195"/>
            <a:ext cx="8964487" cy="85786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2400" b="1" dirty="0" smtClean="0">
                <a:solidFill>
                  <a:srgbClr val="00B0F0"/>
                </a:solidFill>
                <a:latin typeface="Times New Roman" charset="0"/>
                <a:ea typeface="Times New Roman" charset="0"/>
                <a:cs typeface="Times New Roman" charset="0"/>
              </a:rPr>
              <a:t/>
            </a:r>
            <a:br>
              <a:rPr lang="en-GB" altLang="en-US" sz="2400" b="1" dirty="0" smtClean="0">
                <a:solidFill>
                  <a:srgbClr val="00B0F0"/>
                </a:solidFill>
                <a:latin typeface="Times New Roman" charset="0"/>
                <a:ea typeface="Times New Roman" charset="0"/>
                <a:cs typeface="Times New Roman" charset="0"/>
              </a:rPr>
            </a:br>
            <a:r>
              <a:rPr lang="en-GB" altLang="en-US" sz="2400" b="1" dirty="0">
                <a:solidFill>
                  <a:srgbClr val="00B0F0"/>
                </a:solidFill>
                <a:latin typeface="Times New Roman" charset="0"/>
                <a:ea typeface="Times New Roman" charset="0"/>
                <a:cs typeface="Times New Roman" charset="0"/>
              </a:rPr>
              <a:t> </a:t>
            </a:r>
            <a:r>
              <a:rPr lang="en-US" altLang="en-US" sz="2400" b="1" dirty="0" smtClean="0">
                <a:solidFill>
                  <a:srgbClr val="00B0F0"/>
                </a:solidFill>
                <a:latin typeface="Times New Roman" charset="0"/>
                <a:ea typeface="Times New Roman" charset="0"/>
                <a:cs typeface="Times New Roman" charset="0"/>
              </a:rPr>
              <a:t>Main messages - highlights</a:t>
            </a:r>
            <a:endParaRPr lang="en-GB" altLang="en-US" sz="2400" b="1" dirty="0" smtClean="0">
              <a:solidFill>
                <a:srgbClr val="00B0F0"/>
              </a:solidFill>
              <a:latin typeface="Times New Roman" charset="0"/>
              <a:ea typeface="Times New Roman" charset="0"/>
              <a:cs typeface="Times New Roman" charset="0"/>
            </a:endParaRPr>
          </a:p>
        </p:txBody>
      </p:sp>
      <p:sp>
        <p:nvSpPr>
          <p:cNvPr id="8" name="Content Placeholder 2"/>
          <p:cNvSpPr txBox="1">
            <a:spLocks/>
          </p:cNvSpPr>
          <p:nvPr/>
        </p:nvSpPr>
        <p:spPr>
          <a:xfrm>
            <a:off x="323528" y="2250201"/>
            <a:ext cx="8496300" cy="4464074"/>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285750" indent="-285750" algn="l">
              <a:lnSpc>
                <a:spcPct val="150000"/>
              </a:lnSpc>
              <a:buFont typeface="Arial" charset="0"/>
              <a:buChar char="•"/>
              <a:defRPr/>
            </a:pPr>
            <a:r>
              <a:rPr lang="en-US" sz="1800" dirty="0" smtClean="0">
                <a:solidFill>
                  <a:schemeClr val="tx2"/>
                </a:solidFill>
                <a:latin typeface="Times New Roman" charset="0"/>
                <a:ea typeface="Times New Roman" charset="0"/>
                <a:cs typeface="Times New Roman" charset="0"/>
              </a:rPr>
              <a:t>Building </a:t>
            </a:r>
            <a:r>
              <a:rPr lang="en-US" sz="1800" b="1" dirty="0" smtClean="0">
                <a:solidFill>
                  <a:schemeClr val="tx2"/>
                </a:solidFill>
                <a:latin typeface="Times New Roman" charset="0"/>
                <a:ea typeface="Times New Roman" charset="0"/>
                <a:cs typeface="Times New Roman" charset="0"/>
              </a:rPr>
              <a:t>trustful relationships </a:t>
            </a:r>
            <a:r>
              <a:rPr lang="en-US" sz="1800" dirty="0" smtClean="0">
                <a:solidFill>
                  <a:schemeClr val="tx2"/>
                </a:solidFill>
                <a:latin typeface="Times New Roman" charset="0"/>
                <a:ea typeface="Times New Roman" charset="0"/>
                <a:cs typeface="Times New Roman" charset="0"/>
              </a:rPr>
              <a:t>and </a:t>
            </a:r>
            <a:r>
              <a:rPr lang="en-US" sz="1800" b="1" dirty="0" smtClean="0">
                <a:solidFill>
                  <a:schemeClr val="tx2"/>
                </a:solidFill>
                <a:latin typeface="Times New Roman" charset="0"/>
                <a:ea typeface="Times New Roman" charset="0"/>
                <a:cs typeface="Times New Roman" charset="0"/>
              </a:rPr>
              <a:t>planning</a:t>
            </a:r>
            <a:r>
              <a:rPr lang="en-US" sz="1800" dirty="0" smtClean="0">
                <a:solidFill>
                  <a:schemeClr val="tx2"/>
                </a:solidFill>
                <a:latin typeface="Times New Roman" charset="0"/>
                <a:ea typeface="Times New Roman" charset="0"/>
                <a:cs typeface="Times New Roman" charset="0"/>
              </a:rPr>
              <a:t> the collaborative doctoral scheme (including IPR, mutual expectations, contract)</a:t>
            </a:r>
          </a:p>
          <a:p>
            <a:pPr marL="285750" indent="-285750" algn="l">
              <a:lnSpc>
                <a:spcPct val="150000"/>
              </a:lnSpc>
              <a:buFont typeface="Arial" charset="0"/>
              <a:buChar char="•"/>
              <a:defRPr/>
            </a:pPr>
            <a:r>
              <a:rPr lang="en-US" sz="1800" b="1" dirty="0" smtClean="0">
                <a:solidFill>
                  <a:schemeClr val="tx2"/>
                </a:solidFill>
                <a:latin typeface="Times New Roman" charset="0"/>
                <a:ea typeface="Times New Roman" charset="0"/>
                <a:cs typeface="Times New Roman" charset="0"/>
              </a:rPr>
              <a:t>Academic and industrial</a:t>
            </a:r>
            <a:r>
              <a:rPr lang="en-US" sz="1800" dirty="0" smtClean="0">
                <a:solidFill>
                  <a:schemeClr val="tx2"/>
                </a:solidFill>
                <a:latin typeface="Times New Roman" charset="0"/>
                <a:ea typeface="Times New Roman" charset="0"/>
                <a:cs typeface="Times New Roman" charset="0"/>
              </a:rPr>
              <a:t> </a:t>
            </a:r>
            <a:r>
              <a:rPr lang="en-US" sz="1800" b="1" dirty="0" smtClean="0">
                <a:solidFill>
                  <a:schemeClr val="tx2"/>
                </a:solidFill>
                <a:latin typeface="Times New Roman" charset="0"/>
                <a:ea typeface="Times New Roman" charset="0"/>
                <a:cs typeface="Times New Roman" charset="0"/>
              </a:rPr>
              <a:t>co-supervision: </a:t>
            </a:r>
            <a:r>
              <a:rPr lang="en-US" sz="1800" dirty="0" smtClean="0">
                <a:solidFill>
                  <a:schemeClr val="tx2"/>
                </a:solidFill>
                <a:latin typeface="Times New Roman" charset="0"/>
                <a:ea typeface="Times New Roman" charset="0"/>
                <a:cs typeface="Times New Roman" charset="0"/>
              </a:rPr>
              <a:t>effective collaboration</a:t>
            </a:r>
          </a:p>
          <a:p>
            <a:pPr marL="285750" indent="-285750" algn="l">
              <a:lnSpc>
                <a:spcPct val="150000"/>
              </a:lnSpc>
              <a:buFont typeface="Arial" charset="0"/>
              <a:buChar char="•"/>
              <a:defRPr/>
            </a:pPr>
            <a:r>
              <a:rPr lang="en-US" sz="1800" b="1" dirty="0" smtClean="0">
                <a:solidFill>
                  <a:schemeClr val="tx2"/>
                </a:solidFill>
                <a:latin typeface="Times New Roman" charset="0"/>
                <a:ea typeface="Times New Roman" charset="0"/>
                <a:cs typeface="Times New Roman" charset="0"/>
              </a:rPr>
              <a:t>Interdisciplinary research: </a:t>
            </a:r>
            <a:r>
              <a:rPr lang="en-US" sz="1800" dirty="0" smtClean="0">
                <a:solidFill>
                  <a:schemeClr val="tx2"/>
                </a:solidFill>
                <a:latin typeface="Times New Roman" charset="0"/>
                <a:ea typeface="Times New Roman" charset="0"/>
                <a:cs typeface="Times New Roman" charset="0"/>
              </a:rPr>
              <a:t>at the cross roads of innovation</a:t>
            </a:r>
          </a:p>
          <a:p>
            <a:pPr marL="285750" indent="-285750" algn="l">
              <a:lnSpc>
                <a:spcPct val="150000"/>
              </a:lnSpc>
              <a:buFont typeface="Arial" charset="0"/>
              <a:buChar char="•"/>
              <a:defRPr/>
            </a:pPr>
            <a:r>
              <a:rPr lang="en-GB" sz="1800" b="1" dirty="0" err="1" smtClean="0">
                <a:solidFill>
                  <a:schemeClr val="tx2"/>
                </a:solidFill>
                <a:latin typeface="Times New Roman" charset="0"/>
                <a:ea typeface="Times New Roman" charset="0"/>
                <a:cs typeface="Times New Roman" charset="0"/>
              </a:rPr>
              <a:t>Intersectoral</a:t>
            </a:r>
            <a:r>
              <a:rPr lang="en-US" sz="1800" b="1" dirty="0" smtClean="0">
                <a:solidFill>
                  <a:schemeClr val="tx2"/>
                </a:solidFill>
                <a:latin typeface="Times New Roman" charset="0"/>
                <a:ea typeface="Times New Roman" charset="0"/>
                <a:cs typeface="Times New Roman" charset="0"/>
              </a:rPr>
              <a:t> mobility </a:t>
            </a:r>
            <a:r>
              <a:rPr lang="en-US" sz="1800" dirty="0" smtClean="0">
                <a:solidFill>
                  <a:schemeClr val="tx2"/>
                </a:solidFill>
                <a:latin typeface="Times New Roman" charset="0"/>
                <a:ea typeface="Times New Roman" charset="0"/>
                <a:cs typeface="Times New Roman" charset="0"/>
              </a:rPr>
              <a:t>and </a:t>
            </a:r>
            <a:r>
              <a:rPr lang="en-US" sz="1800" b="1" dirty="0" smtClean="0">
                <a:solidFill>
                  <a:schemeClr val="tx2"/>
                </a:solidFill>
                <a:latin typeface="Times New Roman" charset="0"/>
                <a:ea typeface="Times New Roman" charset="0"/>
                <a:cs typeface="Times New Roman" charset="0"/>
              </a:rPr>
              <a:t>employment</a:t>
            </a:r>
            <a:r>
              <a:rPr lang="en-US" sz="1800" dirty="0" smtClean="0">
                <a:solidFill>
                  <a:schemeClr val="tx2"/>
                </a:solidFill>
                <a:latin typeface="Times New Roman" charset="0"/>
                <a:ea typeface="Times New Roman" charset="0"/>
                <a:cs typeface="Times New Roman" charset="0"/>
              </a:rPr>
              <a:t> perspectives of doctorate holders: academic and non-academic careers</a:t>
            </a:r>
          </a:p>
          <a:p>
            <a:pPr marL="285750" indent="-285750" algn="l">
              <a:lnSpc>
                <a:spcPct val="150000"/>
              </a:lnSpc>
              <a:buFont typeface="Arial" charset="0"/>
              <a:buChar char="•"/>
              <a:defRPr/>
            </a:pPr>
            <a:r>
              <a:rPr lang="en-GB" altLang="en-US" sz="1800" dirty="0" smtClean="0">
                <a:solidFill>
                  <a:schemeClr val="tx2"/>
                </a:solidFill>
                <a:latin typeface="Times New Roman" charset="0"/>
                <a:ea typeface="Times New Roman" charset="0"/>
                <a:cs typeface="Times New Roman" charset="0"/>
              </a:rPr>
              <a:t>The</a:t>
            </a:r>
            <a:r>
              <a:rPr lang="en-GB" altLang="en-US" sz="1800" b="1" dirty="0" smtClean="0">
                <a:solidFill>
                  <a:schemeClr val="tx2"/>
                </a:solidFill>
                <a:latin typeface="Times New Roman" charset="0"/>
                <a:ea typeface="Times New Roman" charset="0"/>
                <a:cs typeface="Times New Roman" charset="0"/>
              </a:rPr>
              <a:t> regional dimension: strategies</a:t>
            </a:r>
            <a:r>
              <a:rPr lang="en-GB" altLang="en-US" sz="1800" dirty="0" smtClean="0">
                <a:solidFill>
                  <a:schemeClr val="tx2"/>
                </a:solidFill>
                <a:latin typeface="Times New Roman" charset="0"/>
                <a:ea typeface="Times New Roman" charset="0"/>
                <a:cs typeface="Times New Roman" charset="0"/>
              </a:rPr>
              <a:t> for competitiveness</a:t>
            </a:r>
            <a:endParaRPr lang="en-GB" altLang="en-US" sz="1800" b="1" dirty="0" smtClean="0">
              <a:solidFill>
                <a:schemeClr val="tx2"/>
              </a:solidFill>
              <a:latin typeface="Times New Roman" charset="0"/>
              <a:ea typeface="Times New Roman" charset="0"/>
              <a:cs typeface="Times New Roman" charset="0"/>
            </a:endParaRPr>
          </a:p>
          <a:p>
            <a:pPr marL="285750" indent="-285750" algn="l">
              <a:lnSpc>
                <a:spcPct val="150000"/>
              </a:lnSpc>
              <a:buFont typeface="Arial" charset="0"/>
              <a:buChar char="•"/>
              <a:defRPr/>
            </a:pPr>
            <a:r>
              <a:rPr lang="en-GB" altLang="en-US" sz="1800" dirty="0" smtClean="0">
                <a:solidFill>
                  <a:schemeClr val="tx2"/>
                </a:solidFill>
                <a:latin typeface="Times New Roman" charset="0"/>
                <a:ea typeface="Times New Roman" charset="0"/>
                <a:cs typeface="Times New Roman" charset="0"/>
              </a:rPr>
              <a:t>The</a:t>
            </a:r>
            <a:r>
              <a:rPr lang="en-GB" altLang="en-US" sz="1800" b="1" dirty="0" smtClean="0">
                <a:solidFill>
                  <a:schemeClr val="tx2"/>
                </a:solidFill>
                <a:latin typeface="Times New Roman" charset="0"/>
                <a:ea typeface="Times New Roman" charset="0"/>
                <a:cs typeface="Times New Roman" charset="0"/>
              </a:rPr>
              <a:t> policy dimension: </a:t>
            </a:r>
            <a:r>
              <a:rPr lang="en-GB" altLang="en-US" sz="1800" dirty="0" smtClean="0">
                <a:solidFill>
                  <a:schemeClr val="tx2"/>
                </a:solidFill>
                <a:latin typeface="Times New Roman" charset="0"/>
                <a:ea typeface="Times New Roman" charset="0"/>
                <a:cs typeface="Times New Roman" charset="0"/>
              </a:rPr>
              <a:t>financial support, public support (regional, national, EU), organisational strategy, infrastructure, career rewards</a:t>
            </a:r>
            <a:endParaRPr lang="en-US" sz="1800" dirty="0" smtClean="0">
              <a:solidFill>
                <a:schemeClr val="tx2"/>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8641985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18</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p:cNvSpPr txBox="1">
            <a:spLocks/>
          </p:cNvSpPr>
          <p:nvPr/>
        </p:nvSpPr>
        <p:spPr>
          <a:xfrm>
            <a:off x="3841304" y="476672"/>
            <a:ext cx="5066456" cy="95170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spcBef>
                <a:spcPct val="0"/>
              </a:spcBef>
            </a:pPr>
            <a:r>
              <a:rPr lang="en-US" sz="2800" b="1" dirty="0">
                <a:solidFill>
                  <a:schemeClr val="tx1"/>
                </a:solidFill>
                <a:latin typeface="Times New Roman" charset="0"/>
                <a:ea typeface="Times New Roman" charset="0"/>
                <a:cs typeface="Times New Roman" charset="0"/>
              </a:rPr>
              <a:t>Marie </a:t>
            </a:r>
            <a:r>
              <a:rPr lang="en-US" sz="2800" b="1" dirty="0" err="1">
                <a:solidFill>
                  <a:schemeClr val="tx1"/>
                </a:solidFill>
                <a:latin typeface="Times New Roman" charset="0"/>
                <a:ea typeface="Times New Roman" charset="0"/>
                <a:cs typeface="Times New Roman" charset="0"/>
              </a:rPr>
              <a:t>Skłodowska</a:t>
            </a:r>
            <a:r>
              <a:rPr lang="en-US" sz="2800" b="1" dirty="0">
                <a:solidFill>
                  <a:schemeClr val="tx1"/>
                </a:solidFill>
                <a:latin typeface="Times New Roman" charset="0"/>
                <a:ea typeface="Times New Roman" charset="0"/>
                <a:cs typeface="Times New Roman" charset="0"/>
              </a:rPr>
              <a:t>-Curie </a:t>
            </a:r>
            <a:r>
              <a:rPr lang="en-US" sz="2800" b="1" dirty="0" smtClean="0">
                <a:solidFill>
                  <a:schemeClr val="tx1"/>
                </a:solidFill>
                <a:latin typeface="Times New Roman" charset="0"/>
                <a:ea typeface="Times New Roman" charset="0"/>
                <a:cs typeface="Times New Roman" charset="0"/>
              </a:rPr>
              <a:t>Actions: COFUND</a:t>
            </a:r>
            <a:endParaRPr lang="en-GB" altLang="en-US" sz="2800" b="1" dirty="0">
              <a:solidFill>
                <a:schemeClr val="tx1"/>
              </a:solidFill>
              <a:latin typeface="Times New Roman" charset="0"/>
              <a:ea typeface="Times New Roman" charset="0"/>
              <a:cs typeface="Times New Roman" charset="0"/>
            </a:endParaRPr>
          </a:p>
        </p:txBody>
      </p:sp>
      <p:sp>
        <p:nvSpPr>
          <p:cNvPr id="11" name="Title 1"/>
          <p:cNvSpPr txBox="1">
            <a:spLocks/>
          </p:cNvSpPr>
          <p:nvPr/>
        </p:nvSpPr>
        <p:spPr>
          <a:xfrm>
            <a:off x="107504" y="1493566"/>
            <a:ext cx="8964487" cy="85786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2400" b="1" dirty="0" smtClean="0">
                <a:solidFill>
                  <a:srgbClr val="00B0F0"/>
                </a:solidFill>
                <a:latin typeface="Times New Roman" charset="0"/>
                <a:ea typeface="Times New Roman" charset="0"/>
                <a:cs typeface="Times New Roman" charset="0"/>
              </a:rPr>
              <a:t/>
            </a:r>
            <a:br>
              <a:rPr lang="en-GB" altLang="en-US" sz="2400" b="1" dirty="0" smtClean="0">
                <a:solidFill>
                  <a:srgbClr val="00B0F0"/>
                </a:solidFill>
                <a:latin typeface="Times New Roman" charset="0"/>
                <a:ea typeface="Times New Roman" charset="0"/>
                <a:cs typeface="Times New Roman" charset="0"/>
              </a:rPr>
            </a:br>
            <a:r>
              <a:rPr lang="en-GB" altLang="en-US" sz="2400" b="1" dirty="0">
                <a:solidFill>
                  <a:srgbClr val="00B0F0"/>
                </a:solidFill>
                <a:latin typeface="Times New Roman" charset="0"/>
                <a:ea typeface="Times New Roman" charset="0"/>
                <a:cs typeface="Times New Roman" charset="0"/>
              </a:rPr>
              <a:t> </a:t>
            </a:r>
            <a:r>
              <a:rPr lang="en-US" altLang="en-US" sz="2400" b="1" dirty="0" smtClean="0">
                <a:solidFill>
                  <a:srgbClr val="00B0F0"/>
                </a:solidFill>
                <a:latin typeface="Times New Roman" charset="0"/>
                <a:ea typeface="Times New Roman" charset="0"/>
                <a:cs typeface="Times New Roman" charset="0"/>
              </a:rPr>
              <a:t>MSCA COFUND: importance for interdisciplinary research</a:t>
            </a:r>
            <a:endParaRPr lang="en-GB" altLang="en-US" sz="2400" b="1" dirty="0" smtClean="0">
              <a:solidFill>
                <a:srgbClr val="00B0F0"/>
              </a:solidFill>
              <a:latin typeface="Times New Roman" charset="0"/>
              <a:ea typeface="Times New Roman" charset="0"/>
              <a:cs typeface="Times New Roman" charset="0"/>
            </a:endParaRPr>
          </a:p>
        </p:txBody>
      </p:sp>
      <p:pic>
        <p:nvPicPr>
          <p:cNvPr id="3" name="Picture 2"/>
          <p:cNvPicPr>
            <a:picLocks noChangeAspect="1"/>
          </p:cNvPicPr>
          <p:nvPr/>
        </p:nvPicPr>
        <p:blipFill>
          <a:blip r:embed="rId3"/>
          <a:stretch>
            <a:fillRect/>
          </a:stretch>
        </p:blipFill>
        <p:spPr>
          <a:xfrm>
            <a:off x="504824" y="2548683"/>
            <a:ext cx="8402936" cy="3494490"/>
          </a:xfrm>
          <a:prstGeom prst="rect">
            <a:avLst/>
          </a:prstGeom>
        </p:spPr>
      </p:pic>
    </p:spTree>
    <p:extLst>
      <p:ext uri="{BB962C8B-B14F-4D97-AF65-F5344CB8AC3E}">
        <p14:creationId xmlns:p14="http://schemas.microsoft.com/office/powerpoint/2010/main" val="17258945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19</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p:cNvSpPr txBox="1">
            <a:spLocks/>
          </p:cNvSpPr>
          <p:nvPr/>
        </p:nvSpPr>
        <p:spPr>
          <a:xfrm>
            <a:off x="3841304" y="476672"/>
            <a:ext cx="5066456" cy="95170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spcBef>
                <a:spcPct val="0"/>
              </a:spcBef>
            </a:pPr>
            <a:r>
              <a:rPr lang="en-US" sz="2800" b="1" dirty="0">
                <a:solidFill>
                  <a:schemeClr val="tx1"/>
                </a:solidFill>
                <a:latin typeface="Times New Roman" charset="0"/>
                <a:ea typeface="Times New Roman" charset="0"/>
                <a:cs typeface="Times New Roman" charset="0"/>
              </a:rPr>
              <a:t>Marie </a:t>
            </a:r>
            <a:r>
              <a:rPr lang="en-US" sz="2800" b="1" dirty="0" err="1">
                <a:solidFill>
                  <a:schemeClr val="tx1"/>
                </a:solidFill>
                <a:latin typeface="Times New Roman" charset="0"/>
                <a:ea typeface="Times New Roman" charset="0"/>
                <a:cs typeface="Times New Roman" charset="0"/>
              </a:rPr>
              <a:t>Skłodowska</a:t>
            </a:r>
            <a:r>
              <a:rPr lang="en-US" sz="2800" b="1" dirty="0">
                <a:solidFill>
                  <a:schemeClr val="tx1"/>
                </a:solidFill>
                <a:latin typeface="Times New Roman" charset="0"/>
                <a:ea typeface="Times New Roman" charset="0"/>
                <a:cs typeface="Times New Roman" charset="0"/>
              </a:rPr>
              <a:t>-Curie </a:t>
            </a:r>
            <a:r>
              <a:rPr lang="en-US" sz="2800" b="1" dirty="0" smtClean="0">
                <a:solidFill>
                  <a:schemeClr val="tx1"/>
                </a:solidFill>
                <a:latin typeface="Times New Roman" charset="0"/>
                <a:ea typeface="Times New Roman" charset="0"/>
                <a:cs typeface="Times New Roman" charset="0"/>
              </a:rPr>
              <a:t>Actions: COFUND</a:t>
            </a:r>
            <a:endParaRPr lang="en-GB" altLang="en-US" sz="2800" b="1" dirty="0">
              <a:solidFill>
                <a:schemeClr val="tx1"/>
              </a:solidFill>
              <a:latin typeface="Times New Roman" charset="0"/>
              <a:ea typeface="Times New Roman" charset="0"/>
              <a:cs typeface="Times New Roman" charset="0"/>
            </a:endParaRPr>
          </a:p>
        </p:txBody>
      </p:sp>
      <p:sp>
        <p:nvSpPr>
          <p:cNvPr id="11" name="Title 1"/>
          <p:cNvSpPr txBox="1">
            <a:spLocks/>
          </p:cNvSpPr>
          <p:nvPr/>
        </p:nvSpPr>
        <p:spPr>
          <a:xfrm>
            <a:off x="96017" y="1141223"/>
            <a:ext cx="8964487" cy="85786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2400" b="1" dirty="0" smtClean="0">
                <a:solidFill>
                  <a:srgbClr val="00B0F0"/>
                </a:solidFill>
                <a:latin typeface="Times New Roman" charset="0"/>
                <a:ea typeface="Times New Roman" charset="0"/>
                <a:cs typeface="Times New Roman" charset="0"/>
              </a:rPr>
              <a:t/>
            </a:r>
            <a:br>
              <a:rPr lang="en-GB" altLang="en-US" sz="2400" b="1" dirty="0" smtClean="0">
                <a:solidFill>
                  <a:srgbClr val="00B0F0"/>
                </a:solidFill>
                <a:latin typeface="Times New Roman" charset="0"/>
                <a:ea typeface="Times New Roman" charset="0"/>
                <a:cs typeface="Times New Roman" charset="0"/>
              </a:rPr>
            </a:br>
            <a:r>
              <a:rPr lang="en-GB" altLang="en-US" sz="2400" b="1" dirty="0">
                <a:solidFill>
                  <a:srgbClr val="00B0F0"/>
                </a:solidFill>
                <a:latin typeface="Times New Roman" charset="0"/>
                <a:ea typeface="Times New Roman" charset="0"/>
                <a:cs typeface="Times New Roman" charset="0"/>
              </a:rPr>
              <a:t> </a:t>
            </a:r>
            <a:r>
              <a:rPr lang="en-US" altLang="en-US" sz="2400" b="1" dirty="0" smtClean="0">
                <a:solidFill>
                  <a:srgbClr val="00B0F0"/>
                </a:solidFill>
                <a:latin typeface="Times New Roman" charset="0"/>
                <a:ea typeface="Times New Roman" charset="0"/>
                <a:cs typeface="Times New Roman" charset="0"/>
              </a:rPr>
              <a:t>MSCA COFUND: importance for regional development</a:t>
            </a:r>
            <a:endParaRPr lang="en-GB" altLang="en-US" sz="2400" b="1" dirty="0" smtClean="0">
              <a:solidFill>
                <a:srgbClr val="00B0F0"/>
              </a:solidFill>
              <a:latin typeface="Times New Roman" charset="0"/>
              <a:ea typeface="Times New Roman" charset="0"/>
              <a:cs typeface="Times New Roman" charset="0"/>
            </a:endParaRPr>
          </a:p>
        </p:txBody>
      </p:sp>
      <p:pic>
        <p:nvPicPr>
          <p:cNvPr id="2" name="Picture 1"/>
          <p:cNvPicPr>
            <a:picLocks noChangeAspect="1"/>
          </p:cNvPicPr>
          <p:nvPr/>
        </p:nvPicPr>
        <p:blipFill>
          <a:blip r:embed="rId3"/>
          <a:stretch>
            <a:fillRect/>
          </a:stretch>
        </p:blipFill>
        <p:spPr>
          <a:xfrm>
            <a:off x="1244697" y="2150169"/>
            <a:ext cx="5993523" cy="2092976"/>
          </a:xfrm>
          <a:prstGeom prst="rect">
            <a:avLst/>
          </a:prstGeom>
        </p:spPr>
      </p:pic>
      <p:pic>
        <p:nvPicPr>
          <p:cNvPr id="5" name="Picture 4"/>
          <p:cNvPicPr>
            <a:picLocks noChangeAspect="1"/>
          </p:cNvPicPr>
          <p:nvPr/>
        </p:nvPicPr>
        <p:blipFill>
          <a:blip r:embed="rId4"/>
          <a:stretch>
            <a:fillRect/>
          </a:stretch>
        </p:blipFill>
        <p:spPr>
          <a:xfrm>
            <a:off x="1259632" y="4509120"/>
            <a:ext cx="7493144" cy="2120701"/>
          </a:xfrm>
          <a:prstGeom prst="rect">
            <a:avLst/>
          </a:prstGeom>
        </p:spPr>
      </p:pic>
    </p:spTree>
    <p:extLst>
      <p:ext uri="{BB962C8B-B14F-4D97-AF65-F5344CB8AC3E}">
        <p14:creationId xmlns:p14="http://schemas.microsoft.com/office/powerpoint/2010/main" val="12321867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2</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4283968" y="547300"/>
            <a:ext cx="4752528" cy="72008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800" b="1" dirty="0" smtClean="0">
                <a:solidFill>
                  <a:schemeClr val="tx1">
                    <a:lumMod val="75000"/>
                    <a:lumOff val="25000"/>
                  </a:schemeClr>
                </a:solidFill>
                <a:latin typeface="Times New Roman" panose="02020603050405020304" pitchFamily="18" charset="0"/>
                <a:cs typeface="Times New Roman" panose="02020603050405020304" pitchFamily="18" charset="0"/>
              </a:rPr>
              <a:t>Overview</a:t>
            </a:r>
            <a:endParaRPr lang="en-GB" sz="1600" b="1" dirty="0" smtClean="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8" name="Content Placeholder 2"/>
          <p:cNvSpPr txBox="1">
            <a:spLocks/>
          </p:cNvSpPr>
          <p:nvPr/>
        </p:nvSpPr>
        <p:spPr>
          <a:xfrm>
            <a:off x="323528" y="2204864"/>
            <a:ext cx="8352159" cy="3302735"/>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just">
              <a:spcBef>
                <a:spcPct val="0"/>
              </a:spcBef>
              <a:spcAft>
                <a:spcPts val="1000"/>
              </a:spcAft>
              <a:buSzPct val="100000"/>
            </a:pPr>
            <a:r>
              <a:rPr lang="en-GB" altLang="en-US" sz="2200" dirty="0" smtClean="0">
                <a:solidFill>
                  <a:schemeClr val="tx2"/>
                </a:solidFill>
                <a:latin typeface="Times New Roman" charset="0"/>
                <a:ea typeface="Times New Roman" charset="0"/>
                <a:cs typeface="Times New Roman" charset="0"/>
              </a:rPr>
              <a:t>EUA projects in the field of university-business collaboration</a:t>
            </a:r>
          </a:p>
          <a:p>
            <a:pPr marL="742950" lvl="2" indent="-341313" algn="just">
              <a:spcBef>
                <a:spcPct val="0"/>
              </a:spcBef>
              <a:spcAft>
                <a:spcPts val="1000"/>
              </a:spcAft>
              <a:buClr>
                <a:srgbClr val="FFC305"/>
              </a:buClr>
              <a:buFont typeface="Lucida Grande"/>
              <a:buChar char="•"/>
            </a:pPr>
            <a:r>
              <a:rPr lang="en-GB" altLang="en-US" sz="2200" dirty="0" smtClean="0">
                <a:solidFill>
                  <a:schemeClr val="tx2"/>
                </a:solidFill>
                <a:latin typeface="Times New Roman" charset="0"/>
                <a:ea typeface="Times New Roman" charset="0"/>
                <a:cs typeface="Times New Roman" charset="0"/>
              </a:rPr>
              <a:t>FP6 DOC-CAREERS project</a:t>
            </a:r>
          </a:p>
          <a:p>
            <a:pPr marL="742950" lvl="2" indent="-341313" algn="just">
              <a:spcBef>
                <a:spcPct val="0"/>
              </a:spcBef>
              <a:spcAft>
                <a:spcPts val="1000"/>
              </a:spcAft>
              <a:buClr>
                <a:srgbClr val="FFC305"/>
              </a:buClr>
              <a:buFont typeface="Lucida Grande"/>
              <a:buChar char="•"/>
            </a:pPr>
            <a:r>
              <a:rPr lang="en-GB" altLang="en-US" sz="2200" dirty="0" smtClean="0">
                <a:solidFill>
                  <a:schemeClr val="tx2"/>
                </a:solidFill>
                <a:latin typeface="Times New Roman" charset="0"/>
                <a:ea typeface="Times New Roman" charset="0"/>
                <a:cs typeface="Times New Roman" charset="0"/>
              </a:rPr>
              <a:t>FP7 DOC-CAREERS II project </a:t>
            </a:r>
          </a:p>
          <a:p>
            <a:pPr marL="341313" lvl="1" indent="-341313" algn="just">
              <a:spcBef>
                <a:spcPct val="0"/>
              </a:spcBef>
              <a:spcAft>
                <a:spcPts val="1000"/>
              </a:spcAft>
              <a:buClr>
                <a:srgbClr val="FFC305"/>
              </a:buClr>
              <a:buFont typeface="Lucida Grande"/>
              <a:buChar char="•"/>
            </a:pPr>
            <a:r>
              <a:rPr lang="en-GB" altLang="en-US" sz="2200" dirty="0" smtClean="0">
                <a:solidFill>
                  <a:schemeClr val="tx2"/>
                </a:solidFill>
                <a:latin typeface="Times New Roman" charset="0"/>
                <a:ea typeface="Times New Roman" charset="0"/>
                <a:cs typeface="Times New Roman" charset="0"/>
              </a:rPr>
              <a:t>Outcomes of the DOC-CAREERS II project</a:t>
            </a:r>
          </a:p>
          <a:p>
            <a:pPr marL="341313" lvl="1" indent="-341313" algn="just">
              <a:spcBef>
                <a:spcPct val="0"/>
              </a:spcBef>
              <a:spcAft>
                <a:spcPts val="1000"/>
              </a:spcAft>
              <a:buClr>
                <a:srgbClr val="FFC305"/>
              </a:buClr>
              <a:buFont typeface="Lucida Grande"/>
              <a:buChar char="•"/>
            </a:pPr>
            <a:r>
              <a:rPr lang="en-GB" altLang="en-US" sz="2200" dirty="0" smtClean="0">
                <a:solidFill>
                  <a:schemeClr val="tx2"/>
                </a:solidFill>
                <a:latin typeface="Times New Roman" charset="0"/>
                <a:ea typeface="Times New Roman" charset="0"/>
                <a:cs typeface="Times New Roman" charset="0"/>
              </a:rPr>
              <a:t>DOC-CAREERS II: Main messages</a:t>
            </a:r>
          </a:p>
          <a:p>
            <a:pPr marL="341313" lvl="1" indent="-341313" algn="just">
              <a:spcBef>
                <a:spcPct val="0"/>
              </a:spcBef>
              <a:spcAft>
                <a:spcPts val="1000"/>
              </a:spcAft>
              <a:buClr>
                <a:srgbClr val="FFC305"/>
              </a:buClr>
              <a:buFont typeface="Lucida Grande"/>
              <a:buChar char="•"/>
            </a:pPr>
            <a:r>
              <a:rPr lang="en-GB" altLang="en-US" sz="2200" dirty="0" smtClean="0">
                <a:solidFill>
                  <a:schemeClr val="tx2"/>
                </a:solidFill>
                <a:latin typeface="Times New Roman" charset="0"/>
                <a:ea typeface="Times New Roman" charset="0"/>
                <a:cs typeface="Times New Roman" charset="0"/>
              </a:rPr>
              <a:t>MSCA COFUND: relevant points for supporting collaborative research and </a:t>
            </a:r>
            <a:r>
              <a:rPr lang="en-GB" altLang="en-US" sz="2200" dirty="0" err="1" smtClean="0">
                <a:solidFill>
                  <a:schemeClr val="tx2"/>
                </a:solidFill>
                <a:latin typeface="Times New Roman" charset="0"/>
                <a:ea typeface="Times New Roman" charset="0"/>
                <a:cs typeface="Times New Roman" charset="0"/>
              </a:rPr>
              <a:t>intersectoral</a:t>
            </a:r>
            <a:r>
              <a:rPr lang="en-GB" altLang="en-US" sz="2200" dirty="0" smtClean="0">
                <a:solidFill>
                  <a:schemeClr val="tx2"/>
                </a:solidFill>
                <a:latin typeface="Times New Roman" charset="0"/>
                <a:ea typeface="Times New Roman" charset="0"/>
                <a:cs typeface="Times New Roman" charset="0"/>
              </a:rPr>
              <a:t> mobility</a:t>
            </a:r>
            <a:endParaRPr lang="en-GB" altLang="en-US" sz="2200" b="1" dirty="0" smtClean="0">
              <a:solidFill>
                <a:schemeClr val="tx2"/>
              </a:solidFill>
              <a:latin typeface="Times New Roman" charset="0"/>
              <a:ea typeface="Times New Roman" charset="0"/>
              <a:cs typeface="Times New Roman" charset="0"/>
            </a:endParaRPr>
          </a:p>
          <a:p>
            <a:pPr lvl="1"/>
            <a:endParaRPr lang="en-GB" altLang="en-US" sz="2200" dirty="0" smtClean="0">
              <a:solidFill>
                <a:schemeClr val="tx2"/>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9518491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20</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p:cNvSpPr txBox="1">
            <a:spLocks/>
          </p:cNvSpPr>
          <p:nvPr/>
        </p:nvSpPr>
        <p:spPr>
          <a:xfrm>
            <a:off x="0" y="1556791"/>
            <a:ext cx="9144000" cy="5189661"/>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spcBef>
                <a:spcPct val="0"/>
              </a:spcBef>
            </a:pPr>
            <a:r>
              <a:rPr lang="es-ES" altLang="en-US" sz="2800" b="1" dirty="0" smtClean="0">
                <a:solidFill>
                  <a:schemeClr val="tx1"/>
                </a:solidFill>
                <a:latin typeface="Times New Roman" charset="0"/>
                <a:ea typeface="Times New Roman" charset="0"/>
                <a:cs typeface="Times New Roman" charset="0"/>
              </a:rPr>
              <a:t>COFUND </a:t>
            </a:r>
            <a:r>
              <a:rPr lang="es-ES" altLang="en-US" sz="2800" b="1" dirty="0" err="1" smtClean="0">
                <a:solidFill>
                  <a:schemeClr val="tx1"/>
                </a:solidFill>
                <a:latin typeface="Times New Roman" charset="0"/>
                <a:ea typeface="Times New Roman" charset="0"/>
                <a:cs typeface="Times New Roman" charset="0"/>
              </a:rPr>
              <a:t>Objectives</a:t>
            </a:r>
            <a:r>
              <a:rPr lang="es-ES" altLang="en-US" sz="2800" b="1" dirty="0" smtClean="0">
                <a:solidFill>
                  <a:schemeClr val="tx1"/>
                </a:solidFill>
                <a:latin typeface="Times New Roman" charset="0"/>
                <a:ea typeface="Times New Roman" charset="0"/>
                <a:cs typeface="Times New Roman" charset="0"/>
              </a:rPr>
              <a:t>:</a:t>
            </a:r>
          </a:p>
          <a:p>
            <a:pPr>
              <a:spcBef>
                <a:spcPct val="0"/>
              </a:spcBef>
            </a:pPr>
            <a:endParaRPr lang="es-ES" altLang="en-US" sz="2800" b="1" dirty="0" smtClean="0">
              <a:solidFill>
                <a:schemeClr val="tx1"/>
              </a:solidFill>
              <a:latin typeface="Times New Roman" charset="0"/>
              <a:ea typeface="Times New Roman" charset="0"/>
              <a:cs typeface="Times New Roman" charset="0"/>
            </a:endParaRPr>
          </a:p>
          <a:p>
            <a:pPr lvl="1">
              <a:lnSpc>
                <a:spcPct val="150000"/>
              </a:lnSpc>
              <a:spcBef>
                <a:spcPct val="0"/>
              </a:spcBef>
            </a:pPr>
            <a:r>
              <a:rPr lang="es-ES" altLang="en-US" sz="2400" b="1" dirty="0" err="1" smtClean="0">
                <a:solidFill>
                  <a:schemeClr val="tx1"/>
                </a:solidFill>
                <a:latin typeface="Times New Roman" charset="0"/>
                <a:ea typeface="Times New Roman" charset="0"/>
                <a:cs typeface="Times New Roman" charset="0"/>
              </a:rPr>
              <a:t>Widening</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participation</a:t>
            </a:r>
            <a:endParaRPr lang="es-ES" altLang="en-US" sz="2400" b="1" dirty="0" smtClean="0">
              <a:solidFill>
                <a:schemeClr val="tx1"/>
              </a:solidFill>
              <a:latin typeface="Times New Roman" charset="0"/>
              <a:ea typeface="Times New Roman" charset="0"/>
              <a:cs typeface="Times New Roman" charset="0"/>
            </a:endParaRPr>
          </a:p>
          <a:p>
            <a:pPr lvl="1">
              <a:lnSpc>
                <a:spcPct val="150000"/>
              </a:lnSpc>
              <a:spcBef>
                <a:spcPct val="0"/>
              </a:spcBef>
            </a:pPr>
            <a:r>
              <a:rPr lang="es-ES" altLang="en-US" sz="2400" b="1" dirty="0" err="1" smtClean="0">
                <a:solidFill>
                  <a:schemeClr val="tx1"/>
                </a:solidFill>
                <a:latin typeface="Times New Roman" charset="0"/>
                <a:ea typeface="Times New Roman" charset="0"/>
                <a:cs typeface="Times New Roman" charset="0"/>
              </a:rPr>
              <a:t>Broadening</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type</a:t>
            </a:r>
            <a:r>
              <a:rPr lang="es-ES" altLang="en-US" sz="2400" b="1" dirty="0" smtClean="0">
                <a:solidFill>
                  <a:schemeClr val="tx1"/>
                </a:solidFill>
                <a:latin typeface="Times New Roman" charset="0"/>
                <a:ea typeface="Times New Roman" charset="0"/>
                <a:cs typeface="Times New Roman" charset="0"/>
              </a:rPr>
              <a:t> of </a:t>
            </a:r>
            <a:r>
              <a:rPr lang="es-ES" altLang="en-US" sz="2400" b="1" dirty="0" err="1" smtClean="0">
                <a:solidFill>
                  <a:schemeClr val="tx1"/>
                </a:solidFill>
                <a:latin typeface="Times New Roman" charset="0"/>
                <a:ea typeface="Times New Roman" charset="0"/>
                <a:cs typeface="Times New Roman" charset="0"/>
              </a:rPr>
              <a:t>participants</a:t>
            </a:r>
            <a:endParaRPr lang="es-ES" altLang="en-US" sz="2400" b="1" dirty="0">
              <a:solidFill>
                <a:schemeClr val="tx1"/>
              </a:solidFill>
              <a:latin typeface="Times New Roman" charset="0"/>
              <a:ea typeface="Times New Roman" charset="0"/>
              <a:cs typeface="Times New Roman" charset="0"/>
            </a:endParaRPr>
          </a:p>
          <a:p>
            <a:pPr lvl="1">
              <a:lnSpc>
                <a:spcPct val="150000"/>
              </a:lnSpc>
              <a:spcBef>
                <a:spcPct val="0"/>
              </a:spcBef>
            </a:pPr>
            <a:r>
              <a:rPr lang="es-ES" altLang="en-US" sz="2400" b="1" dirty="0" err="1" smtClean="0">
                <a:solidFill>
                  <a:schemeClr val="tx1"/>
                </a:solidFill>
                <a:latin typeface="Times New Roman" charset="0"/>
                <a:ea typeface="Times New Roman" charset="0"/>
                <a:cs typeface="Times New Roman" charset="0"/>
              </a:rPr>
              <a:t>Monitoring</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Added</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value</a:t>
            </a:r>
            <a:endParaRPr lang="es-ES" altLang="en-US" sz="2400" b="1" dirty="0" smtClean="0">
              <a:solidFill>
                <a:schemeClr val="tx1"/>
              </a:solidFill>
              <a:latin typeface="Times New Roman" charset="0"/>
              <a:ea typeface="Times New Roman" charset="0"/>
              <a:cs typeface="Times New Roman" charset="0"/>
            </a:endParaRPr>
          </a:p>
          <a:p>
            <a:pPr lvl="1">
              <a:lnSpc>
                <a:spcPct val="150000"/>
              </a:lnSpc>
              <a:spcBef>
                <a:spcPct val="0"/>
              </a:spcBef>
              <a:spcAft>
                <a:spcPts val="600"/>
              </a:spcAft>
            </a:pPr>
            <a:r>
              <a:rPr lang="es-ES" altLang="en-US" sz="2400" b="1" dirty="0" smtClean="0">
                <a:solidFill>
                  <a:schemeClr val="tx1"/>
                </a:solidFill>
                <a:latin typeface="Times New Roman" charset="0"/>
                <a:ea typeface="Times New Roman" charset="0"/>
                <a:cs typeface="Times New Roman" charset="0"/>
              </a:rPr>
              <a:t>More </a:t>
            </a:r>
            <a:r>
              <a:rPr lang="es-ES" altLang="en-US" sz="2400" b="1" dirty="0" err="1" smtClean="0">
                <a:solidFill>
                  <a:schemeClr val="tx1"/>
                </a:solidFill>
                <a:latin typeface="Times New Roman" charset="0"/>
                <a:ea typeface="Times New Roman" charset="0"/>
                <a:cs typeface="Times New Roman" charset="0"/>
              </a:rPr>
              <a:t>synergy</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with</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Structural</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Funds</a:t>
            </a:r>
            <a:endParaRPr lang="es-ES" altLang="en-US" sz="2400" b="1" dirty="0" smtClean="0">
              <a:solidFill>
                <a:schemeClr val="tx1"/>
              </a:solidFill>
              <a:latin typeface="Times New Roman" charset="0"/>
              <a:ea typeface="Times New Roman" charset="0"/>
              <a:cs typeface="Times New Roman" charset="0"/>
            </a:endParaRPr>
          </a:p>
          <a:p>
            <a:pPr lvl="1">
              <a:spcBef>
                <a:spcPct val="0"/>
              </a:spcBef>
            </a:pPr>
            <a:r>
              <a:rPr lang="es-ES" altLang="en-US" sz="2400" b="1" dirty="0" err="1" smtClean="0">
                <a:solidFill>
                  <a:schemeClr val="tx1"/>
                </a:solidFill>
                <a:latin typeface="Times New Roman" charset="0"/>
                <a:ea typeface="Times New Roman" charset="0"/>
                <a:cs typeface="Times New Roman" charset="0"/>
              </a:rPr>
              <a:t>Engagement</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with</a:t>
            </a:r>
            <a:r>
              <a:rPr lang="es-ES" altLang="en-US" sz="2400" b="1" dirty="0" smtClean="0">
                <a:solidFill>
                  <a:schemeClr val="tx1"/>
                </a:solidFill>
                <a:latin typeface="Times New Roman" charset="0"/>
                <a:ea typeface="Times New Roman" charset="0"/>
                <a:cs typeface="Times New Roman" charset="0"/>
              </a:rPr>
              <a:t> ERA </a:t>
            </a:r>
            <a:r>
              <a:rPr lang="es-ES" altLang="en-US" sz="2400" b="1" dirty="0" err="1" smtClean="0">
                <a:solidFill>
                  <a:schemeClr val="tx1"/>
                </a:solidFill>
                <a:latin typeface="Times New Roman" charset="0"/>
                <a:ea typeface="Times New Roman" charset="0"/>
                <a:cs typeface="Times New Roman" charset="0"/>
              </a:rPr>
              <a:t>policies</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interdisciplinary</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international</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intersectoral</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gender</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labour</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market</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for</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researchers</a:t>
            </a:r>
            <a:r>
              <a:rPr lang="es-ES" altLang="en-US" sz="2400" b="1" dirty="0" smtClean="0">
                <a:solidFill>
                  <a:schemeClr val="tx1"/>
                </a:solidFill>
                <a:latin typeface="Times New Roman" charset="0"/>
                <a:ea typeface="Times New Roman" charset="0"/>
                <a:cs typeface="Times New Roman" charset="0"/>
              </a:rPr>
              <a:t>, human </a:t>
            </a:r>
            <a:r>
              <a:rPr lang="es-ES" altLang="en-US" sz="2400" b="1" dirty="0" err="1" smtClean="0">
                <a:solidFill>
                  <a:schemeClr val="tx1"/>
                </a:solidFill>
                <a:latin typeface="Times New Roman" charset="0"/>
                <a:ea typeface="Times New Roman" charset="0"/>
                <a:cs typeface="Times New Roman" charset="0"/>
              </a:rPr>
              <a:t>resources</a:t>
            </a:r>
            <a:r>
              <a:rPr lang="es-ES" altLang="en-US" sz="2400" b="1" dirty="0" smtClean="0">
                <a:solidFill>
                  <a:schemeClr val="tx1"/>
                </a:solidFill>
                <a:latin typeface="Times New Roman" charset="0"/>
                <a:ea typeface="Times New Roman" charset="0"/>
                <a:cs typeface="Times New Roman" charset="0"/>
              </a:rPr>
              <a:t> – </a:t>
            </a:r>
            <a:r>
              <a:rPr lang="es-ES" altLang="en-US" sz="2400" b="1" dirty="0" err="1" smtClean="0">
                <a:solidFill>
                  <a:schemeClr val="tx1"/>
                </a:solidFill>
                <a:latin typeface="Times New Roman" charset="0"/>
                <a:ea typeface="Times New Roman" charset="0"/>
                <a:cs typeface="Times New Roman" charset="0"/>
              </a:rPr>
              <a:t>charter&amp;code</a:t>
            </a:r>
            <a:r>
              <a:rPr lang="es-ES" altLang="en-US" sz="2400" b="1" dirty="0" smtClean="0">
                <a:solidFill>
                  <a:schemeClr val="tx1"/>
                </a:solidFill>
                <a:latin typeface="Times New Roman" charset="0"/>
                <a:ea typeface="Times New Roman" charset="0"/>
                <a:cs typeface="Times New Roman" charset="0"/>
              </a:rPr>
              <a:t>, etc.</a:t>
            </a:r>
          </a:p>
          <a:p>
            <a:pPr>
              <a:spcBef>
                <a:spcPct val="0"/>
              </a:spcBef>
            </a:pPr>
            <a:endParaRPr lang="es-ES" altLang="en-US" sz="2800" b="1" dirty="0">
              <a:solidFill>
                <a:schemeClr val="tx1"/>
              </a:solidFill>
              <a:latin typeface="Times New Roman" charset="0"/>
              <a:ea typeface="Times New Roman" charset="0"/>
              <a:cs typeface="Times New Roman" charset="0"/>
            </a:endParaRPr>
          </a:p>
          <a:p>
            <a:pPr>
              <a:spcBef>
                <a:spcPct val="0"/>
              </a:spcBef>
            </a:pPr>
            <a:endParaRPr lang="es-ES" altLang="en-US" sz="2800" b="1" dirty="0" smtClean="0">
              <a:solidFill>
                <a:schemeClr val="tx1"/>
              </a:solidFill>
              <a:latin typeface="Times New Roman" charset="0"/>
              <a:ea typeface="Times New Roman" charset="0"/>
              <a:cs typeface="Times New Roman" charset="0"/>
            </a:endParaRPr>
          </a:p>
          <a:p>
            <a:pPr>
              <a:spcBef>
                <a:spcPct val="0"/>
              </a:spcBef>
            </a:pPr>
            <a:endParaRPr lang="es-ES" altLang="en-US" sz="2800" b="1" dirty="0">
              <a:solidFill>
                <a:schemeClr val="tx1"/>
              </a:solidFill>
              <a:latin typeface="Times New Roman" charset="0"/>
              <a:ea typeface="Times New Roman" charset="0"/>
              <a:cs typeface="Times New Roman" charset="0"/>
            </a:endParaRPr>
          </a:p>
          <a:p>
            <a:pPr>
              <a:spcBef>
                <a:spcPct val="0"/>
              </a:spcBef>
            </a:pPr>
            <a:endParaRPr lang="en-GB" altLang="en-US" sz="2800" b="1" dirty="0">
              <a:solidFill>
                <a:schemeClr val="tx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7081546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21</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p:cNvSpPr txBox="1">
            <a:spLocks/>
          </p:cNvSpPr>
          <p:nvPr/>
        </p:nvSpPr>
        <p:spPr>
          <a:xfrm>
            <a:off x="0" y="1556791"/>
            <a:ext cx="9144000" cy="5189661"/>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spcBef>
                <a:spcPct val="0"/>
              </a:spcBef>
            </a:pPr>
            <a:endParaRPr lang="es-ES" altLang="en-US" sz="2800" b="1" dirty="0">
              <a:solidFill>
                <a:schemeClr val="tx1"/>
              </a:solidFill>
              <a:latin typeface="Times New Roman" charset="0"/>
              <a:ea typeface="Times New Roman" charset="0"/>
              <a:cs typeface="Times New Roman" charset="0"/>
            </a:endParaRPr>
          </a:p>
          <a:p>
            <a:pPr>
              <a:spcBef>
                <a:spcPct val="0"/>
              </a:spcBef>
            </a:pPr>
            <a:r>
              <a:rPr lang="es-ES" altLang="en-US" sz="2800" b="1" dirty="0" smtClean="0">
                <a:solidFill>
                  <a:schemeClr val="tx1"/>
                </a:solidFill>
                <a:latin typeface="Times New Roman" charset="0"/>
                <a:ea typeface="Times New Roman" charset="0"/>
                <a:cs typeface="Times New Roman" charset="0"/>
              </a:rPr>
              <a:t>A </a:t>
            </a:r>
            <a:r>
              <a:rPr lang="es-ES" altLang="en-US" sz="2800" b="1" dirty="0" err="1" smtClean="0">
                <a:solidFill>
                  <a:schemeClr val="tx1"/>
                </a:solidFill>
                <a:latin typeface="Times New Roman" charset="0"/>
                <a:ea typeface="Times New Roman" charset="0"/>
                <a:cs typeface="Times New Roman" charset="0"/>
              </a:rPr>
              <a:t>few</a:t>
            </a:r>
            <a:r>
              <a:rPr lang="es-ES" altLang="en-US" sz="2800" b="1" dirty="0" smtClean="0">
                <a:solidFill>
                  <a:schemeClr val="tx1"/>
                </a:solidFill>
                <a:latin typeface="Times New Roman" charset="0"/>
                <a:ea typeface="Times New Roman" charset="0"/>
                <a:cs typeface="Times New Roman" charset="0"/>
              </a:rPr>
              <a:t> figures </a:t>
            </a:r>
            <a:r>
              <a:rPr lang="es-ES" altLang="en-US" sz="2800" b="1" dirty="0" err="1" smtClean="0">
                <a:solidFill>
                  <a:schemeClr val="tx1"/>
                </a:solidFill>
                <a:latin typeface="Times New Roman" charset="0"/>
                <a:ea typeface="Times New Roman" charset="0"/>
                <a:cs typeface="Times New Roman" charset="0"/>
              </a:rPr>
              <a:t>from</a:t>
            </a:r>
            <a:r>
              <a:rPr lang="es-ES" altLang="en-US" sz="2800" b="1" dirty="0" smtClean="0">
                <a:solidFill>
                  <a:schemeClr val="tx1"/>
                </a:solidFill>
                <a:latin typeface="Times New Roman" charset="0"/>
                <a:ea typeface="Times New Roman" charset="0"/>
                <a:cs typeface="Times New Roman" charset="0"/>
              </a:rPr>
              <a:t> COFUND. So </a:t>
            </a:r>
            <a:r>
              <a:rPr lang="es-ES" altLang="en-US" sz="2800" b="1" dirty="0" err="1" smtClean="0">
                <a:solidFill>
                  <a:schemeClr val="tx1"/>
                </a:solidFill>
                <a:latin typeface="Times New Roman" charset="0"/>
                <a:ea typeface="Times New Roman" charset="0"/>
                <a:cs typeface="Times New Roman" charset="0"/>
              </a:rPr>
              <a:t>far</a:t>
            </a:r>
            <a:r>
              <a:rPr lang="es-ES" altLang="en-US" sz="2800" b="1" dirty="0" smtClean="0">
                <a:solidFill>
                  <a:schemeClr val="tx1"/>
                </a:solidFill>
                <a:latin typeface="Times New Roman" charset="0"/>
                <a:ea typeface="Times New Roman" charset="0"/>
                <a:cs typeface="Times New Roman" charset="0"/>
              </a:rPr>
              <a:t>:</a:t>
            </a:r>
          </a:p>
          <a:p>
            <a:pPr>
              <a:spcBef>
                <a:spcPct val="0"/>
              </a:spcBef>
            </a:pPr>
            <a:endParaRPr lang="es-ES" altLang="en-US" sz="2800" b="1" dirty="0" smtClean="0">
              <a:solidFill>
                <a:schemeClr val="tx1"/>
              </a:solidFill>
              <a:latin typeface="Times New Roman" charset="0"/>
              <a:ea typeface="Times New Roman" charset="0"/>
              <a:cs typeface="Times New Roman" charset="0"/>
            </a:endParaRPr>
          </a:p>
          <a:p>
            <a:pPr>
              <a:lnSpc>
                <a:spcPct val="150000"/>
              </a:lnSpc>
              <a:spcBef>
                <a:spcPct val="0"/>
              </a:spcBef>
            </a:pPr>
            <a:r>
              <a:rPr lang="es-ES" altLang="en-US" sz="2400" b="1" dirty="0" smtClean="0">
                <a:solidFill>
                  <a:srgbClr val="0070C0"/>
                </a:solidFill>
                <a:latin typeface="Times New Roman" charset="0"/>
                <a:ea typeface="Times New Roman" charset="0"/>
                <a:cs typeface="Times New Roman" charset="0"/>
              </a:rPr>
              <a:t>International (</a:t>
            </a:r>
            <a:r>
              <a:rPr lang="es-ES" altLang="en-US" sz="2400" b="1" dirty="0" err="1" smtClean="0">
                <a:solidFill>
                  <a:srgbClr val="0070C0"/>
                </a:solidFill>
                <a:latin typeface="Times New Roman" charset="0"/>
                <a:ea typeface="Times New Roman" charset="0"/>
                <a:cs typeface="Times New Roman" charset="0"/>
              </a:rPr>
              <a:t>reasonable</a:t>
            </a:r>
            <a:r>
              <a:rPr lang="es-ES" altLang="en-US" sz="2400" b="1" dirty="0" smtClean="0">
                <a:solidFill>
                  <a:srgbClr val="0070C0"/>
                </a:solidFill>
                <a:latin typeface="Times New Roman" charset="0"/>
                <a:ea typeface="Times New Roman" charset="0"/>
                <a:cs typeface="Times New Roman" charset="0"/>
              </a:rPr>
              <a:t>?)</a:t>
            </a:r>
            <a:endParaRPr lang="es-ES" altLang="en-US" sz="2400" b="1" dirty="0">
              <a:solidFill>
                <a:srgbClr val="0070C0"/>
              </a:solidFill>
              <a:latin typeface="Times New Roman" charset="0"/>
              <a:ea typeface="Times New Roman" charset="0"/>
              <a:cs typeface="Times New Roman" charset="0"/>
            </a:endParaRPr>
          </a:p>
          <a:p>
            <a:pPr>
              <a:lnSpc>
                <a:spcPct val="150000"/>
              </a:lnSpc>
              <a:spcBef>
                <a:spcPct val="0"/>
              </a:spcBef>
            </a:pPr>
            <a:r>
              <a:rPr lang="es-ES" altLang="en-US" sz="2400" b="1" dirty="0" err="1">
                <a:solidFill>
                  <a:srgbClr val="0070C0"/>
                </a:solidFill>
                <a:latin typeface="Times New Roman" charset="0"/>
                <a:ea typeface="Times New Roman" charset="0"/>
                <a:cs typeface="Times New Roman" charset="0"/>
              </a:rPr>
              <a:t>Interdisciplinary</a:t>
            </a:r>
            <a:r>
              <a:rPr lang="es-ES" altLang="en-US" sz="2400" b="1" dirty="0">
                <a:solidFill>
                  <a:srgbClr val="0070C0"/>
                </a:solidFill>
                <a:latin typeface="Times New Roman" charset="0"/>
                <a:ea typeface="Times New Roman" charset="0"/>
                <a:cs typeface="Times New Roman" charset="0"/>
              </a:rPr>
              <a:t> (56% in FP7 COFUND)</a:t>
            </a:r>
          </a:p>
          <a:p>
            <a:pPr>
              <a:lnSpc>
                <a:spcPct val="150000"/>
              </a:lnSpc>
              <a:spcBef>
                <a:spcPct val="0"/>
              </a:spcBef>
            </a:pPr>
            <a:r>
              <a:rPr lang="es-ES" altLang="en-US" sz="2400" b="1" dirty="0">
                <a:solidFill>
                  <a:srgbClr val="0070C0"/>
                </a:solidFill>
                <a:latin typeface="Times New Roman" charset="0"/>
                <a:ea typeface="Times New Roman" charset="0"/>
                <a:cs typeface="Times New Roman" charset="0"/>
              </a:rPr>
              <a:t>Intersectorial (25% non-</a:t>
            </a:r>
            <a:r>
              <a:rPr lang="es-ES" altLang="en-US" sz="2400" b="1" dirty="0" err="1">
                <a:solidFill>
                  <a:srgbClr val="0070C0"/>
                </a:solidFill>
                <a:latin typeface="Times New Roman" charset="0"/>
                <a:ea typeface="Times New Roman" charset="0"/>
                <a:cs typeface="Times New Roman" charset="0"/>
              </a:rPr>
              <a:t>academic</a:t>
            </a:r>
            <a:r>
              <a:rPr lang="es-ES" altLang="en-US" sz="2400" b="1" dirty="0">
                <a:solidFill>
                  <a:srgbClr val="0070C0"/>
                </a:solidFill>
                <a:latin typeface="Times New Roman" charset="0"/>
                <a:ea typeface="Times New Roman" charset="0"/>
                <a:cs typeface="Times New Roman" charset="0"/>
              </a:rPr>
              <a:t> in 1st </a:t>
            </a:r>
            <a:r>
              <a:rPr lang="es-ES" altLang="en-US" sz="2400" b="1" dirty="0" err="1" smtClean="0">
                <a:solidFill>
                  <a:srgbClr val="0070C0"/>
                </a:solidFill>
                <a:latin typeface="Times New Roman" charset="0"/>
                <a:ea typeface="Times New Roman" charset="0"/>
                <a:cs typeface="Times New Roman" charset="0"/>
              </a:rPr>
              <a:t>call</a:t>
            </a:r>
            <a:r>
              <a:rPr lang="es-ES" altLang="en-US" sz="2400" b="1" dirty="0" smtClean="0">
                <a:solidFill>
                  <a:srgbClr val="0070C0"/>
                </a:solidFill>
                <a:latin typeface="Times New Roman" charset="0"/>
                <a:ea typeface="Times New Roman" charset="0"/>
                <a:cs typeface="Times New Roman" charset="0"/>
              </a:rPr>
              <a:t> COFUND </a:t>
            </a:r>
            <a:r>
              <a:rPr lang="es-ES" altLang="en-US" sz="2400" b="1" dirty="0">
                <a:solidFill>
                  <a:srgbClr val="0070C0"/>
                </a:solidFill>
                <a:latin typeface="Times New Roman" charset="0"/>
                <a:ea typeface="Times New Roman" charset="0"/>
                <a:cs typeface="Times New Roman" charset="0"/>
              </a:rPr>
              <a:t>H2020</a:t>
            </a:r>
            <a:r>
              <a:rPr lang="es-ES" altLang="en-US" sz="2400" b="1" dirty="0" smtClean="0">
                <a:solidFill>
                  <a:srgbClr val="0070C0"/>
                </a:solidFill>
                <a:latin typeface="Times New Roman" charset="0"/>
                <a:ea typeface="Times New Roman" charset="0"/>
                <a:cs typeface="Times New Roman" charset="0"/>
              </a:rPr>
              <a:t>)</a:t>
            </a:r>
          </a:p>
          <a:p>
            <a:pPr>
              <a:lnSpc>
                <a:spcPct val="150000"/>
              </a:lnSpc>
              <a:spcBef>
                <a:spcPct val="0"/>
              </a:spcBef>
            </a:pPr>
            <a:r>
              <a:rPr lang="es-ES" altLang="en-US" sz="2400" b="1" dirty="0" err="1" smtClean="0">
                <a:solidFill>
                  <a:srgbClr val="0070C0"/>
                </a:solidFill>
                <a:latin typeface="Times New Roman" charset="0"/>
                <a:ea typeface="Times New Roman" charset="0"/>
                <a:cs typeface="Times New Roman" charset="0"/>
              </a:rPr>
              <a:t>Gender</a:t>
            </a:r>
            <a:r>
              <a:rPr lang="es-ES" altLang="en-US" sz="2400" b="1" dirty="0" smtClean="0">
                <a:solidFill>
                  <a:srgbClr val="0070C0"/>
                </a:solidFill>
                <a:latin typeface="Times New Roman" charset="0"/>
                <a:ea typeface="Times New Roman" charset="0"/>
                <a:cs typeface="Times New Roman" charset="0"/>
              </a:rPr>
              <a:t> (38% </a:t>
            </a:r>
            <a:r>
              <a:rPr lang="es-ES" altLang="en-US" sz="2400" b="1" dirty="0" err="1" smtClean="0">
                <a:solidFill>
                  <a:srgbClr val="0070C0"/>
                </a:solidFill>
                <a:latin typeface="Times New Roman" charset="0"/>
                <a:ea typeface="Times New Roman" charset="0"/>
                <a:cs typeface="Times New Roman" charset="0"/>
              </a:rPr>
              <a:t>female</a:t>
            </a:r>
            <a:r>
              <a:rPr lang="es-ES" altLang="en-US" sz="2400" b="1" dirty="0" smtClean="0">
                <a:solidFill>
                  <a:srgbClr val="0070C0"/>
                </a:solidFill>
                <a:latin typeface="Times New Roman" charset="0"/>
                <a:ea typeface="Times New Roman" charset="0"/>
                <a:cs typeface="Times New Roman" charset="0"/>
              </a:rPr>
              <a:t> in FP7 COFUND)</a:t>
            </a:r>
            <a:r>
              <a:rPr lang="en-US" sz="2400" i="1" dirty="0" smtClean="0"/>
              <a:t> </a:t>
            </a:r>
            <a:endParaRPr lang="es-ES" altLang="en-US" sz="2400" b="1" dirty="0">
              <a:solidFill>
                <a:srgbClr val="0070C0"/>
              </a:solidFill>
              <a:latin typeface="Times New Roman" charset="0"/>
              <a:ea typeface="Times New Roman" charset="0"/>
              <a:cs typeface="Times New Roman" charset="0"/>
            </a:endParaRPr>
          </a:p>
          <a:p>
            <a:pPr>
              <a:spcBef>
                <a:spcPct val="0"/>
              </a:spcBef>
            </a:pPr>
            <a:endParaRPr lang="es-ES" altLang="en-US" sz="2800" b="1" dirty="0">
              <a:solidFill>
                <a:schemeClr val="tx1"/>
              </a:solidFill>
              <a:latin typeface="Times New Roman" charset="0"/>
              <a:ea typeface="Times New Roman" charset="0"/>
              <a:cs typeface="Times New Roman" charset="0"/>
            </a:endParaRPr>
          </a:p>
          <a:p>
            <a:pPr>
              <a:spcBef>
                <a:spcPct val="0"/>
              </a:spcBef>
            </a:pPr>
            <a:endParaRPr lang="es-ES" altLang="en-US" sz="2800" b="1" dirty="0" smtClean="0">
              <a:solidFill>
                <a:schemeClr val="tx1"/>
              </a:solidFill>
              <a:latin typeface="Times New Roman" charset="0"/>
              <a:ea typeface="Times New Roman" charset="0"/>
              <a:cs typeface="Times New Roman" charset="0"/>
            </a:endParaRPr>
          </a:p>
          <a:p>
            <a:pPr>
              <a:spcBef>
                <a:spcPct val="0"/>
              </a:spcBef>
            </a:pPr>
            <a:endParaRPr lang="es-ES" altLang="en-US" sz="2800" b="1" dirty="0">
              <a:solidFill>
                <a:schemeClr val="tx1"/>
              </a:solidFill>
              <a:latin typeface="Times New Roman" charset="0"/>
              <a:ea typeface="Times New Roman" charset="0"/>
              <a:cs typeface="Times New Roman" charset="0"/>
            </a:endParaRPr>
          </a:p>
          <a:p>
            <a:pPr>
              <a:spcBef>
                <a:spcPct val="0"/>
              </a:spcBef>
            </a:pPr>
            <a:endParaRPr lang="en-GB" altLang="en-US" sz="2800" b="1" dirty="0">
              <a:solidFill>
                <a:schemeClr val="tx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32672282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22</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p:cNvSpPr txBox="1">
            <a:spLocks/>
          </p:cNvSpPr>
          <p:nvPr/>
        </p:nvSpPr>
        <p:spPr>
          <a:xfrm>
            <a:off x="251520" y="1556792"/>
            <a:ext cx="8656240" cy="5045645"/>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spcBef>
                <a:spcPct val="0"/>
              </a:spcBef>
            </a:pPr>
            <a:r>
              <a:rPr lang="es-ES" altLang="en-US" sz="2400" b="1" dirty="0" smtClean="0">
                <a:solidFill>
                  <a:schemeClr val="tx1"/>
                </a:solidFill>
                <a:latin typeface="Times New Roman" charset="0"/>
                <a:ea typeface="Times New Roman" charset="0"/>
                <a:cs typeface="Times New Roman" charset="0"/>
              </a:rPr>
              <a:t>EUA 10 </a:t>
            </a:r>
            <a:r>
              <a:rPr lang="es-ES" altLang="en-US" sz="2400" b="1" dirty="0" err="1" smtClean="0">
                <a:solidFill>
                  <a:schemeClr val="tx1"/>
                </a:solidFill>
                <a:latin typeface="Times New Roman" charset="0"/>
                <a:ea typeface="Times New Roman" charset="0"/>
                <a:cs typeface="Times New Roman" charset="0"/>
              </a:rPr>
              <a:t>Salzburg</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Principles</a:t>
            </a:r>
            <a:r>
              <a:rPr lang="es-ES" altLang="en-US" sz="2400" b="1" dirty="0" smtClean="0">
                <a:solidFill>
                  <a:schemeClr val="tx1"/>
                </a:solidFill>
                <a:latin typeface="Times New Roman" charset="0"/>
                <a:ea typeface="Times New Roman" charset="0"/>
                <a:cs typeface="Times New Roman" charset="0"/>
              </a:rPr>
              <a:t> 2005 and </a:t>
            </a:r>
            <a:r>
              <a:rPr lang="es-ES" altLang="en-US" sz="2400" b="1" dirty="0" err="1" smtClean="0">
                <a:solidFill>
                  <a:schemeClr val="tx1"/>
                </a:solidFill>
                <a:latin typeface="Times New Roman" charset="0"/>
                <a:ea typeface="Times New Roman" charset="0"/>
                <a:cs typeface="Times New Roman" charset="0"/>
              </a:rPr>
              <a:t>Recommendations</a:t>
            </a:r>
            <a:r>
              <a:rPr lang="es-ES" altLang="en-US" sz="2400" b="1" dirty="0" smtClean="0">
                <a:solidFill>
                  <a:schemeClr val="tx1"/>
                </a:solidFill>
                <a:latin typeface="Times New Roman" charset="0"/>
                <a:ea typeface="Times New Roman" charset="0"/>
                <a:cs typeface="Times New Roman" charset="0"/>
              </a:rPr>
              <a:t> 2010:</a:t>
            </a:r>
          </a:p>
          <a:p>
            <a:pPr>
              <a:spcBef>
                <a:spcPct val="0"/>
              </a:spcBef>
            </a:pPr>
            <a:r>
              <a:rPr lang="es-ES" altLang="en-US" sz="2400" b="1" dirty="0" smtClean="0">
                <a:solidFill>
                  <a:srgbClr val="0070C0"/>
                </a:solidFill>
                <a:latin typeface="Times New Roman" charset="0"/>
                <a:ea typeface="Times New Roman" charset="0"/>
                <a:cs typeface="Times New Roman" charset="0"/>
              </a:rPr>
              <a:t>Original </a:t>
            </a:r>
            <a:r>
              <a:rPr lang="es-ES" altLang="en-US" sz="2400" b="1" dirty="0" err="1" smtClean="0">
                <a:solidFill>
                  <a:srgbClr val="0070C0"/>
                </a:solidFill>
                <a:latin typeface="Times New Roman" charset="0"/>
                <a:ea typeface="Times New Roman" charset="0"/>
                <a:cs typeface="Times New Roman" charset="0"/>
              </a:rPr>
              <a:t>Research</a:t>
            </a:r>
            <a:endParaRPr lang="es-ES" altLang="en-US" sz="2400" b="1" dirty="0" smtClean="0">
              <a:solidFill>
                <a:srgbClr val="0070C0"/>
              </a:solidFill>
              <a:latin typeface="Times New Roman" charset="0"/>
              <a:ea typeface="Times New Roman" charset="0"/>
              <a:cs typeface="Times New Roman" charset="0"/>
            </a:endParaRPr>
          </a:p>
          <a:p>
            <a:pPr>
              <a:spcBef>
                <a:spcPct val="0"/>
              </a:spcBef>
            </a:pPr>
            <a:r>
              <a:rPr lang="es-ES" altLang="en-US" sz="2400" b="1" dirty="0" err="1" smtClean="0">
                <a:solidFill>
                  <a:srgbClr val="0070C0"/>
                </a:solidFill>
                <a:latin typeface="Times New Roman" charset="0"/>
                <a:ea typeface="Times New Roman" charset="0"/>
                <a:cs typeface="Times New Roman" charset="0"/>
              </a:rPr>
              <a:t>Institutional</a:t>
            </a:r>
            <a:r>
              <a:rPr lang="es-ES" altLang="en-US" sz="2400" b="1" dirty="0" smtClean="0">
                <a:solidFill>
                  <a:srgbClr val="0070C0"/>
                </a:solidFill>
                <a:latin typeface="Times New Roman" charset="0"/>
                <a:ea typeface="Times New Roman" charset="0"/>
                <a:cs typeface="Times New Roman" charset="0"/>
              </a:rPr>
              <a:t> </a:t>
            </a:r>
            <a:r>
              <a:rPr lang="es-ES" altLang="en-US" sz="2400" b="1" dirty="0" err="1" smtClean="0">
                <a:solidFill>
                  <a:srgbClr val="0070C0"/>
                </a:solidFill>
                <a:latin typeface="Times New Roman" charset="0"/>
                <a:ea typeface="Times New Roman" charset="0"/>
                <a:cs typeface="Times New Roman" charset="0"/>
              </a:rPr>
              <a:t>Responsibility</a:t>
            </a:r>
            <a:endParaRPr lang="es-ES" altLang="en-US" sz="2400" b="1" dirty="0" smtClean="0">
              <a:solidFill>
                <a:srgbClr val="0070C0"/>
              </a:solidFill>
              <a:latin typeface="Times New Roman" charset="0"/>
              <a:ea typeface="Times New Roman" charset="0"/>
              <a:cs typeface="Times New Roman" charset="0"/>
            </a:endParaRPr>
          </a:p>
          <a:p>
            <a:pPr>
              <a:spcBef>
                <a:spcPct val="0"/>
              </a:spcBef>
            </a:pPr>
            <a:endParaRPr lang="es-ES" altLang="en-US" sz="2400" b="1" dirty="0" smtClean="0">
              <a:solidFill>
                <a:schemeClr val="tx1"/>
              </a:solidFill>
              <a:latin typeface="Times New Roman" charset="0"/>
              <a:ea typeface="Times New Roman" charset="0"/>
              <a:cs typeface="Times New Roman" charset="0"/>
            </a:endParaRPr>
          </a:p>
          <a:p>
            <a:pPr>
              <a:spcBef>
                <a:spcPct val="0"/>
              </a:spcBef>
            </a:pPr>
            <a:r>
              <a:rPr lang="es-ES" altLang="en-US" sz="2400" b="1" dirty="0" smtClean="0">
                <a:solidFill>
                  <a:schemeClr val="tx1"/>
                </a:solidFill>
                <a:latin typeface="Times New Roman" charset="0"/>
                <a:ea typeface="Times New Roman" charset="0"/>
                <a:cs typeface="Times New Roman" charset="0"/>
              </a:rPr>
              <a:t>EU </a:t>
            </a:r>
            <a:r>
              <a:rPr lang="es-ES" altLang="en-US" sz="2400" b="1" dirty="0" err="1" smtClean="0">
                <a:solidFill>
                  <a:schemeClr val="tx1"/>
                </a:solidFill>
                <a:latin typeface="Times New Roman" charset="0"/>
                <a:ea typeface="Times New Roman" charset="0"/>
                <a:cs typeface="Times New Roman" charset="0"/>
              </a:rPr>
              <a:t>Principles</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for</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Innovative</a:t>
            </a:r>
            <a:r>
              <a:rPr lang="es-ES" altLang="en-US" sz="2400" b="1" dirty="0" smtClean="0">
                <a:solidFill>
                  <a:schemeClr val="tx1"/>
                </a:solidFill>
                <a:latin typeface="Times New Roman" charset="0"/>
                <a:ea typeface="Times New Roman" charset="0"/>
                <a:cs typeface="Times New Roman" charset="0"/>
              </a:rPr>
              <a:t> Doctoral Training 2011:</a:t>
            </a:r>
          </a:p>
          <a:p>
            <a:pPr>
              <a:spcBef>
                <a:spcPct val="0"/>
              </a:spcBef>
            </a:pPr>
            <a:r>
              <a:rPr lang="es-ES" altLang="en-US" sz="2400" b="1" dirty="0" smtClean="0">
                <a:solidFill>
                  <a:srgbClr val="0070C0"/>
                </a:solidFill>
                <a:latin typeface="Times New Roman" charset="0"/>
                <a:ea typeface="Times New Roman" charset="0"/>
                <a:cs typeface="Times New Roman" charset="0"/>
              </a:rPr>
              <a:t>International</a:t>
            </a:r>
          </a:p>
          <a:p>
            <a:pPr>
              <a:spcBef>
                <a:spcPct val="0"/>
              </a:spcBef>
            </a:pPr>
            <a:r>
              <a:rPr lang="es-ES" altLang="en-US" sz="2400" b="1" dirty="0" err="1" smtClean="0">
                <a:solidFill>
                  <a:srgbClr val="0070C0"/>
                </a:solidFill>
                <a:latin typeface="Times New Roman" charset="0"/>
                <a:ea typeface="Times New Roman" charset="0"/>
                <a:cs typeface="Times New Roman" charset="0"/>
              </a:rPr>
              <a:t>Interdisciplinary</a:t>
            </a:r>
            <a:endParaRPr lang="es-ES" altLang="en-US" sz="2400" b="1" dirty="0" smtClean="0">
              <a:solidFill>
                <a:srgbClr val="0070C0"/>
              </a:solidFill>
              <a:latin typeface="Times New Roman" charset="0"/>
              <a:ea typeface="Times New Roman" charset="0"/>
              <a:cs typeface="Times New Roman" charset="0"/>
            </a:endParaRPr>
          </a:p>
          <a:p>
            <a:pPr>
              <a:spcBef>
                <a:spcPct val="0"/>
              </a:spcBef>
            </a:pPr>
            <a:r>
              <a:rPr lang="es-ES" altLang="en-US" sz="2400" b="1" dirty="0" smtClean="0">
                <a:solidFill>
                  <a:srgbClr val="0070C0"/>
                </a:solidFill>
                <a:latin typeface="Times New Roman" charset="0"/>
                <a:ea typeface="Times New Roman" charset="0"/>
                <a:cs typeface="Times New Roman" charset="0"/>
              </a:rPr>
              <a:t>Intersectorial</a:t>
            </a:r>
          </a:p>
          <a:p>
            <a:pPr>
              <a:spcBef>
                <a:spcPct val="0"/>
              </a:spcBef>
            </a:pPr>
            <a:endParaRPr lang="es-ES" altLang="en-US" sz="2400" b="1" dirty="0" smtClean="0">
              <a:solidFill>
                <a:schemeClr val="tx1"/>
              </a:solidFill>
              <a:latin typeface="Times New Roman" charset="0"/>
              <a:ea typeface="Times New Roman" charset="0"/>
              <a:cs typeface="Times New Roman" charset="0"/>
            </a:endParaRPr>
          </a:p>
          <a:p>
            <a:pPr>
              <a:spcBef>
                <a:spcPct val="0"/>
              </a:spcBef>
            </a:pPr>
            <a:r>
              <a:rPr lang="es-ES" altLang="en-US" sz="2400" b="1" dirty="0" err="1" smtClean="0">
                <a:solidFill>
                  <a:schemeClr val="tx1"/>
                </a:solidFill>
                <a:latin typeface="Times New Roman" charset="0"/>
                <a:ea typeface="Times New Roman" charset="0"/>
                <a:cs typeface="Times New Roman" charset="0"/>
              </a:rPr>
              <a:t>Coming</a:t>
            </a:r>
            <a:r>
              <a:rPr lang="es-ES" altLang="en-US" sz="2400" b="1" dirty="0" smtClean="0">
                <a:solidFill>
                  <a:schemeClr val="tx1"/>
                </a:solidFill>
                <a:latin typeface="Times New Roman" charset="0"/>
                <a:ea typeface="Times New Roman" charset="0"/>
                <a:cs typeface="Times New Roman" charset="0"/>
              </a:rPr>
              <a:t>: EUA Policy </a:t>
            </a:r>
            <a:r>
              <a:rPr lang="es-ES" altLang="en-US" sz="2400" b="1" dirty="0" err="1" smtClean="0">
                <a:solidFill>
                  <a:schemeClr val="tx1"/>
                </a:solidFill>
                <a:latin typeface="Times New Roman" charset="0"/>
                <a:ea typeface="Times New Roman" charset="0"/>
                <a:cs typeface="Times New Roman" charset="0"/>
              </a:rPr>
              <a:t>Paper</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on</a:t>
            </a:r>
            <a:r>
              <a:rPr lang="es-ES" altLang="en-US" sz="2400" b="1" dirty="0" smtClean="0">
                <a:solidFill>
                  <a:schemeClr val="tx1"/>
                </a:solidFill>
                <a:latin typeface="Times New Roman" charset="0"/>
                <a:ea typeface="Times New Roman" charset="0"/>
                <a:cs typeface="Times New Roman" charset="0"/>
              </a:rPr>
              <a:t> Doctoral </a:t>
            </a:r>
            <a:r>
              <a:rPr lang="es-ES" altLang="en-US" sz="2400" b="1" dirty="0" err="1" smtClean="0">
                <a:solidFill>
                  <a:schemeClr val="tx1"/>
                </a:solidFill>
                <a:latin typeface="Times New Roman" charset="0"/>
                <a:ea typeface="Times New Roman" charset="0"/>
                <a:cs typeface="Times New Roman" charset="0"/>
              </a:rPr>
              <a:t>Education</a:t>
            </a:r>
            <a:r>
              <a:rPr lang="es-ES" altLang="en-US" sz="2400" b="1" dirty="0" smtClean="0">
                <a:solidFill>
                  <a:schemeClr val="tx1"/>
                </a:solidFill>
                <a:latin typeface="Times New Roman" charset="0"/>
                <a:ea typeface="Times New Roman" charset="0"/>
                <a:cs typeface="Times New Roman" charset="0"/>
              </a:rPr>
              <a:t> 2016</a:t>
            </a:r>
          </a:p>
          <a:p>
            <a:pPr>
              <a:spcBef>
                <a:spcPct val="0"/>
              </a:spcBef>
            </a:pPr>
            <a:r>
              <a:rPr lang="es-ES" altLang="en-US" sz="2400" b="1" dirty="0" err="1">
                <a:solidFill>
                  <a:schemeClr val="tx1"/>
                </a:solidFill>
                <a:latin typeface="Times New Roman" charset="0"/>
                <a:ea typeface="Times New Roman" charset="0"/>
                <a:cs typeface="Times New Roman" charset="0"/>
              </a:rPr>
              <a:t>e</a:t>
            </a:r>
            <a:r>
              <a:rPr lang="es-ES" altLang="en-US" sz="2400" b="1" dirty="0" err="1" smtClean="0">
                <a:solidFill>
                  <a:schemeClr val="tx1"/>
                </a:solidFill>
                <a:latin typeface="Times New Roman" charset="0"/>
                <a:ea typeface="Times New Roman" charset="0"/>
                <a:cs typeface="Times New Roman" charset="0"/>
              </a:rPr>
              <a:t>ngagement</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with</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sociey</a:t>
            </a:r>
            <a:r>
              <a:rPr lang="es-ES" altLang="en-US" sz="2400" b="1" dirty="0" smtClean="0">
                <a:solidFill>
                  <a:schemeClr val="tx1"/>
                </a:solidFill>
                <a:latin typeface="Times New Roman" charset="0"/>
                <a:ea typeface="Times New Roman" charset="0"/>
                <a:cs typeface="Times New Roman" charset="0"/>
              </a:rPr>
              <a:t>; </a:t>
            </a:r>
          </a:p>
          <a:p>
            <a:pPr>
              <a:spcBef>
                <a:spcPct val="0"/>
              </a:spcBef>
            </a:pPr>
            <a:r>
              <a:rPr lang="es-ES" altLang="en-US" sz="2400" b="1" dirty="0" err="1" smtClean="0">
                <a:solidFill>
                  <a:schemeClr val="tx1"/>
                </a:solidFill>
                <a:latin typeface="Times New Roman" charset="0"/>
                <a:ea typeface="Times New Roman" charset="0"/>
                <a:cs typeface="Times New Roman" charset="0"/>
              </a:rPr>
              <a:t>research</a:t>
            </a:r>
            <a:r>
              <a:rPr lang="es-ES" altLang="en-US" sz="2400" b="1" dirty="0" smtClean="0">
                <a:solidFill>
                  <a:schemeClr val="tx1"/>
                </a:solidFill>
                <a:latin typeface="Times New Roman" charset="0"/>
                <a:ea typeface="Times New Roman" charset="0"/>
                <a:cs typeface="Times New Roman" charset="0"/>
              </a:rPr>
              <a:t> </a:t>
            </a:r>
            <a:r>
              <a:rPr lang="es-ES" altLang="en-US" sz="2400" b="1" dirty="0" err="1" smtClean="0">
                <a:solidFill>
                  <a:schemeClr val="tx1"/>
                </a:solidFill>
                <a:latin typeface="Times New Roman" charset="0"/>
                <a:ea typeface="Times New Roman" charset="0"/>
                <a:cs typeface="Times New Roman" charset="0"/>
              </a:rPr>
              <a:t>integrity</a:t>
            </a:r>
            <a:r>
              <a:rPr lang="es-ES" altLang="en-US" sz="2400" b="1" dirty="0" smtClean="0">
                <a:solidFill>
                  <a:schemeClr val="tx1"/>
                </a:solidFill>
                <a:latin typeface="Times New Roman" charset="0"/>
                <a:ea typeface="Times New Roman" charset="0"/>
                <a:cs typeface="Times New Roman" charset="0"/>
              </a:rPr>
              <a:t>;</a:t>
            </a:r>
          </a:p>
          <a:p>
            <a:pPr>
              <a:spcBef>
                <a:spcPct val="0"/>
              </a:spcBef>
            </a:pPr>
            <a:r>
              <a:rPr lang="es-ES" altLang="en-US" sz="2400" b="1" dirty="0" smtClean="0">
                <a:solidFill>
                  <a:schemeClr val="tx1"/>
                </a:solidFill>
                <a:latin typeface="Times New Roman" charset="0"/>
                <a:ea typeface="Times New Roman" charset="0"/>
                <a:cs typeface="Times New Roman" charset="0"/>
              </a:rPr>
              <a:t>digital </a:t>
            </a:r>
            <a:r>
              <a:rPr lang="es-ES" altLang="en-US" sz="2400" b="1" dirty="0" err="1" smtClean="0">
                <a:solidFill>
                  <a:schemeClr val="tx1"/>
                </a:solidFill>
                <a:latin typeface="Times New Roman" charset="0"/>
                <a:ea typeface="Times New Roman" charset="0"/>
                <a:cs typeface="Times New Roman" charset="0"/>
              </a:rPr>
              <a:t>science</a:t>
            </a:r>
            <a:endParaRPr lang="es-ES" altLang="en-US" sz="2400" b="1" dirty="0" smtClean="0">
              <a:solidFill>
                <a:schemeClr val="tx1"/>
              </a:solidFill>
              <a:latin typeface="Times New Roman" charset="0"/>
              <a:ea typeface="Times New Roman" charset="0"/>
              <a:cs typeface="Times New Roman" charset="0"/>
            </a:endParaRPr>
          </a:p>
          <a:p>
            <a:pPr>
              <a:spcBef>
                <a:spcPct val="0"/>
              </a:spcBef>
            </a:pPr>
            <a:endParaRPr lang="es-ES" altLang="en-US" sz="2400" b="1" dirty="0">
              <a:solidFill>
                <a:schemeClr val="tx1"/>
              </a:solidFill>
              <a:latin typeface="Times New Roman" charset="0"/>
              <a:ea typeface="Times New Roman" charset="0"/>
              <a:cs typeface="Times New Roman" charset="0"/>
            </a:endParaRPr>
          </a:p>
          <a:p>
            <a:pPr>
              <a:spcBef>
                <a:spcPct val="0"/>
              </a:spcBef>
            </a:pPr>
            <a:endParaRPr lang="en-GB" altLang="en-US" sz="2400" b="1" dirty="0">
              <a:solidFill>
                <a:schemeClr val="tx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3805225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23</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p:cNvSpPr txBox="1">
            <a:spLocks/>
          </p:cNvSpPr>
          <p:nvPr/>
        </p:nvSpPr>
        <p:spPr>
          <a:xfrm>
            <a:off x="251520" y="1556792"/>
            <a:ext cx="8656240" cy="5045645"/>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spcBef>
                <a:spcPct val="0"/>
              </a:spcBef>
            </a:pPr>
            <a:r>
              <a:rPr lang="es-ES" altLang="en-US" sz="2400" b="1" dirty="0" smtClean="0">
                <a:solidFill>
                  <a:srgbClr val="0070C0"/>
                </a:solidFill>
                <a:latin typeface="Times New Roman" charset="0"/>
                <a:ea typeface="Times New Roman" charset="0"/>
                <a:cs typeface="Times New Roman" charset="0"/>
              </a:rPr>
              <a:t>COFUND </a:t>
            </a:r>
            <a:r>
              <a:rPr lang="es-ES" altLang="en-US" sz="2400" b="1" dirty="0" err="1" smtClean="0">
                <a:solidFill>
                  <a:srgbClr val="0070C0"/>
                </a:solidFill>
                <a:latin typeface="Times New Roman" charset="0"/>
                <a:ea typeface="Times New Roman" charset="0"/>
                <a:cs typeface="Times New Roman" charset="0"/>
              </a:rPr>
              <a:t>trends</a:t>
            </a:r>
            <a:r>
              <a:rPr lang="es-ES" altLang="en-US" sz="2400" b="1" dirty="0" smtClean="0">
                <a:solidFill>
                  <a:srgbClr val="0070C0"/>
                </a:solidFill>
                <a:latin typeface="Times New Roman" charset="0"/>
                <a:ea typeface="Times New Roman" charset="0"/>
                <a:cs typeface="Times New Roman" charset="0"/>
              </a:rPr>
              <a:t>: </a:t>
            </a:r>
            <a:r>
              <a:rPr lang="es-ES" altLang="en-US" sz="2400" b="1" dirty="0" err="1" smtClean="0">
                <a:solidFill>
                  <a:srgbClr val="0070C0"/>
                </a:solidFill>
                <a:latin typeface="Times New Roman" charset="0"/>
                <a:ea typeface="Times New Roman" charset="0"/>
                <a:cs typeface="Times New Roman" charset="0"/>
              </a:rPr>
              <a:t>Interdisciplinary</a:t>
            </a:r>
            <a:r>
              <a:rPr lang="es-ES" altLang="en-US" sz="2400" b="1" dirty="0" smtClean="0">
                <a:solidFill>
                  <a:srgbClr val="0070C0"/>
                </a:solidFill>
                <a:latin typeface="Times New Roman" charset="0"/>
                <a:ea typeface="Times New Roman" charset="0"/>
                <a:cs typeface="Times New Roman" charset="0"/>
              </a:rPr>
              <a:t>; </a:t>
            </a:r>
            <a:r>
              <a:rPr lang="es-ES" altLang="en-US" sz="2400" b="1" dirty="0" err="1" smtClean="0">
                <a:solidFill>
                  <a:srgbClr val="0070C0"/>
                </a:solidFill>
                <a:latin typeface="Times New Roman" charset="0"/>
                <a:ea typeface="Times New Roman" charset="0"/>
                <a:cs typeface="Times New Roman" charset="0"/>
              </a:rPr>
              <a:t>intersectoral</a:t>
            </a:r>
            <a:r>
              <a:rPr lang="es-ES" altLang="en-US" sz="2400" b="1" dirty="0" smtClean="0">
                <a:solidFill>
                  <a:srgbClr val="0070C0"/>
                </a:solidFill>
                <a:latin typeface="Times New Roman" charset="0"/>
                <a:ea typeface="Times New Roman" charset="0"/>
                <a:cs typeface="Times New Roman" charset="0"/>
              </a:rPr>
              <a:t>, </a:t>
            </a:r>
            <a:r>
              <a:rPr lang="es-ES" altLang="en-US" sz="2400" b="1" dirty="0" err="1" smtClean="0">
                <a:solidFill>
                  <a:srgbClr val="0070C0"/>
                </a:solidFill>
                <a:latin typeface="Times New Roman" charset="0"/>
                <a:ea typeface="Times New Roman" charset="0"/>
                <a:cs typeface="Times New Roman" charset="0"/>
              </a:rPr>
              <a:t>engagement</a:t>
            </a:r>
            <a:r>
              <a:rPr lang="es-ES" altLang="en-US" sz="2400" b="1" dirty="0" smtClean="0">
                <a:solidFill>
                  <a:srgbClr val="0070C0"/>
                </a:solidFill>
                <a:latin typeface="Times New Roman" charset="0"/>
                <a:ea typeface="Times New Roman" charset="0"/>
                <a:cs typeface="Times New Roman" charset="0"/>
              </a:rPr>
              <a:t> (‘</a:t>
            </a:r>
            <a:r>
              <a:rPr lang="es-ES" altLang="en-US" sz="2400" b="1" dirty="0" err="1" smtClean="0">
                <a:solidFill>
                  <a:srgbClr val="0070C0"/>
                </a:solidFill>
                <a:latin typeface="Times New Roman" charset="0"/>
                <a:ea typeface="Times New Roman" charset="0"/>
                <a:cs typeface="Times New Roman" charset="0"/>
              </a:rPr>
              <a:t>compliance</a:t>
            </a:r>
            <a:r>
              <a:rPr lang="es-ES" altLang="en-US" sz="2400" b="1" dirty="0" smtClean="0">
                <a:solidFill>
                  <a:srgbClr val="0070C0"/>
                </a:solidFill>
                <a:latin typeface="Times New Roman" charset="0"/>
                <a:ea typeface="Times New Roman" charset="0"/>
                <a:cs typeface="Times New Roman" charset="0"/>
              </a:rPr>
              <a:t>’) </a:t>
            </a:r>
            <a:r>
              <a:rPr lang="es-ES" altLang="en-US" sz="2400" b="1" dirty="0" err="1" smtClean="0">
                <a:solidFill>
                  <a:srgbClr val="0070C0"/>
                </a:solidFill>
                <a:latin typeface="Times New Roman" charset="0"/>
                <a:ea typeface="Times New Roman" charset="0"/>
                <a:cs typeface="Times New Roman" charset="0"/>
              </a:rPr>
              <a:t>with</a:t>
            </a:r>
            <a:r>
              <a:rPr lang="es-ES" altLang="en-US" sz="2400" b="1" dirty="0" smtClean="0">
                <a:solidFill>
                  <a:srgbClr val="0070C0"/>
                </a:solidFill>
                <a:latin typeface="Times New Roman" charset="0"/>
                <a:ea typeface="Times New Roman" charset="0"/>
                <a:cs typeface="Times New Roman" charset="0"/>
              </a:rPr>
              <a:t> ERA </a:t>
            </a:r>
            <a:r>
              <a:rPr lang="es-ES" altLang="en-US" sz="2400" b="1" dirty="0" err="1" smtClean="0">
                <a:solidFill>
                  <a:srgbClr val="0070C0"/>
                </a:solidFill>
                <a:latin typeface="Times New Roman" charset="0"/>
                <a:ea typeface="Times New Roman" charset="0"/>
                <a:cs typeface="Times New Roman" charset="0"/>
              </a:rPr>
              <a:t>policies</a:t>
            </a:r>
            <a:r>
              <a:rPr lang="es-ES" altLang="en-US" sz="2400" b="1" dirty="0" smtClean="0">
                <a:solidFill>
                  <a:srgbClr val="0070C0"/>
                </a:solidFill>
                <a:latin typeface="Times New Roman" charset="0"/>
                <a:ea typeface="Times New Roman" charset="0"/>
                <a:cs typeface="Times New Roman" charset="0"/>
              </a:rPr>
              <a:t>: </a:t>
            </a:r>
          </a:p>
          <a:p>
            <a:pPr>
              <a:spcBef>
                <a:spcPct val="0"/>
              </a:spcBef>
            </a:pPr>
            <a:r>
              <a:rPr lang="es-ES" altLang="en-US" sz="2400" b="1" dirty="0" err="1" smtClean="0">
                <a:solidFill>
                  <a:srgbClr val="0070C0"/>
                </a:solidFill>
                <a:latin typeface="Times New Roman" charset="0"/>
                <a:ea typeface="Times New Roman" charset="0"/>
                <a:cs typeface="Times New Roman" charset="0"/>
              </a:rPr>
              <a:t>How</a:t>
            </a:r>
            <a:r>
              <a:rPr lang="es-ES" altLang="en-US" sz="2400" b="1" dirty="0" smtClean="0">
                <a:solidFill>
                  <a:srgbClr val="0070C0"/>
                </a:solidFill>
                <a:latin typeface="Times New Roman" charset="0"/>
                <a:ea typeface="Times New Roman" charset="0"/>
                <a:cs typeface="Times New Roman" charset="0"/>
              </a:rPr>
              <a:t> to </a:t>
            </a:r>
            <a:r>
              <a:rPr lang="es-ES" altLang="en-US" sz="2400" b="1" dirty="0" err="1" smtClean="0">
                <a:solidFill>
                  <a:srgbClr val="0070C0"/>
                </a:solidFill>
                <a:latin typeface="Times New Roman" charset="0"/>
                <a:ea typeface="Times New Roman" charset="0"/>
                <a:cs typeface="Times New Roman" charset="0"/>
              </a:rPr>
              <a:t>encourage</a:t>
            </a:r>
            <a:r>
              <a:rPr lang="es-ES" altLang="en-US" sz="2400" b="1" dirty="0" smtClean="0">
                <a:solidFill>
                  <a:srgbClr val="0070C0"/>
                </a:solidFill>
                <a:latin typeface="Times New Roman" charset="0"/>
                <a:ea typeface="Times New Roman" charset="0"/>
                <a:cs typeface="Times New Roman" charset="0"/>
              </a:rPr>
              <a:t> </a:t>
            </a:r>
            <a:r>
              <a:rPr lang="es-ES" altLang="en-US" sz="2400" b="1" dirty="0" err="1" smtClean="0">
                <a:solidFill>
                  <a:srgbClr val="0070C0"/>
                </a:solidFill>
                <a:latin typeface="Times New Roman" charset="0"/>
                <a:ea typeface="Times New Roman" charset="0"/>
                <a:cs typeface="Times New Roman" charset="0"/>
              </a:rPr>
              <a:t>better</a:t>
            </a:r>
            <a:r>
              <a:rPr lang="es-ES" altLang="en-US" sz="2400" b="1" dirty="0" smtClean="0">
                <a:solidFill>
                  <a:srgbClr val="0070C0"/>
                </a:solidFill>
                <a:latin typeface="Times New Roman" charset="0"/>
                <a:ea typeface="Times New Roman" charset="0"/>
                <a:cs typeface="Times New Roman" charset="0"/>
              </a:rPr>
              <a:t> </a:t>
            </a:r>
            <a:r>
              <a:rPr lang="es-ES" altLang="en-US" sz="2400" b="1" dirty="0" err="1" smtClean="0">
                <a:solidFill>
                  <a:srgbClr val="0070C0"/>
                </a:solidFill>
                <a:latin typeface="Times New Roman" charset="0"/>
                <a:ea typeface="Times New Roman" charset="0"/>
                <a:cs typeface="Times New Roman" charset="0"/>
              </a:rPr>
              <a:t>take</a:t>
            </a:r>
            <a:r>
              <a:rPr lang="es-ES" altLang="en-US" sz="2400" b="1" dirty="0" smtClean="0">
                <a:solidFill>
                  <a:srgbClr val="0070C0"/>
                </a:solidFill>
                <a:latin typeface="Times New Roman" charset="0"/>
                <a:ea typeface="Times New Roman" charset="0"/>
                <a:cs typeface="Times New Roman" charset="0"/>
              </a:rPr>
              <a:t> up?</a:t>
            </a:r>
          </a:p>
          <a:p>
            <a:pPr>
              <a:spcBef>
                <a:spcPct val="0"/>
              </a:spcBef>
            </a:pPr>
            <a:endParaRPr lang="es-ES" altLang="en-US" sz="2400" b="1" dirty="0">
              <a:solidFill>
                <a:srgbClr val="0070C0"/>
              </a:solidFill>
              <a:latin typeface="Times New Roman" charset="0"/>
              <a:ea typeface="Times New Roman" charset="0"/>
              <a:cs typeface="Times New Roman" charset="0"/>
            </a:endParaRPr>
          </a:p>
          <a:p>
            <a:pPr>
              <a:spcBef>
                <a:spcPct val="0"/>
              </a:spcBef>
            </a:pPr>
            <a:r>
              <a:rPr lang="es-ES" altLang="en-US" sz="2400" b="1" dirty="0" smtClean="0">
                <a:solidFill>
                  <a:srgbClr val="0070C0"/>
                </a:solidFill>
                <a:latin typeface="Times New Roman" charset="0"/>
                <a:ea typeface="Times New Roman" charset="0"/>
                <a:cs typeface="Times New Roman" charset="0"/>
              </a:rPr>
              <a:t>COFUND and </a:t>
            </a:r>
            <a:r>
              <a:rPr lang="es-ES" altLang="en-US" sz="2400" b="1" dirty="0" err="1" smtClean="0">
                <a:solidFill>
                  <a:srgbClr val="0070C0"/>
                </a:solidFill>
                <a:latin typeface="Times New Roman" charset="0"/>
                <a:ea typeface="Times New Roman" charset="0"/>
                <a:cs typeface="Times New Roman" charset="0"/>
              </a:rPr>
              <a:t>synergy</a:t>
            </a:r>
            <a:r>
              <a:rPr lang="es-ES" altLang="en-US" sz="2400" b="1" dirty="0" smtClean="0">
                <a:solidFill>
                  <a:srgbClr val="0070C0"/>
                </a:solidFill>
                <a:latin typeface="Times New Roman" charset="0"/>
                <a:ea typeface="Times New Roman" charset="0"/>
                <a:cs typeface="Times New Roman" charset="0"/>
              </a:rPr>
              <a:t> </a:t>
            </a:r>
            <a:r>
              <a:rPr lang="es-ES" altLang="en-US" sz="2400" b="1" dirty="0" err="1" smtClean="0">
                <a:solidFill>
                  <a:srgbClr val="0070C0"/>
                </a:solidFill>
                <a:latin typeface="Times New Roman" charset="0"/>
                <a:ea typeface="Times New Roman" charset="0"/>
                <a:cs typeface="Times New Roman" charset="0"/>
              </a:rPr>
              <a:t>with</a:t>
            </a:r>
            <a:r>
              <a:rPr lang="es-ES" altLang="en-US" sz="2400" b="1" dirty="0" smtClean="0">
                <a:solidFill>
                  <a:srgbClr val="0070C0"/>
                </a:solidFill>
                <a:latin typeface="Times New Roman" charset="0"/>
                <a:ea typeface="Times New Roman" charset="0"/>
                <a:cs typeface="Times New Roman" charset="0"/>
              </a:rPr>
              <a:t> </a:t>
            </a:r>
            <a:r>
              <a:rPr lang="es-ES" altLang="en-US" sz="2400" b="1" dirty="0" err="1" smtClean="0">
                <a:solidFill>
                  <a:srgbClr val="0070C0"/>
                </a:solidFill>
                <a:latin typeface="Times New Roman" charset="0"/>
                <a:ea typeface="Times New Roman" charset="0"/>
                <a:cs typeface="Times New Roman" charset="0"/>
              </a:rPr>
              <a:t>Structural</a:t>
            </a:r>
            <a:r>
              <a:rPr lang="es-ES" altLang="en-US" sz="2400" b="1" dirty="0" smtClean="0">
                <a:solidFill>
                  <a:srgbClr val="0070C0"/>
                </a:solidFill>
                <a:latin typeface="Times New Roman" charset="0"/>
                <a:ea typeface="Times New Roman" charset="0"/>
                <a:cs typeface="Times New Roman" charset="0"/>
              </a:rPr>
              <a:t> </a:t>
            </a:r>
            <a:r>
              <a:rPr lang="es-ES" altLang="en-US" sz="2400" b="1" dirty="0" err="1" smtClean="0">
                <a:solidFill>
                  <a:srgbClr val="0070C0"/>
                </a:solidFill>
                <a:latin typeface="Times New Roman" charset="0"/>
                <a:ea typeface="Times New Roman" charset="0"/>
                <a:cs typeface="Times New Roman" charset="0"/>
              </a:rPr>
              <a:t>Funds</a:t>
            </a:r>
            <a:r>
              <a:rPr lang="es-ES" altLang="en-US" sz="2400" b="1" dirty="0" smtClean="0">
                <a:solidFill>
                  <a:srgbClr val="0070C0"/>
                </a:solidFill>
                <a:latin typeface="Times New Roman" charset="0"/>
                <a:ea typeface="Times New Roman" charset="0"/>
                <a:cs typeface="Times New Roman" charset="0"/>
              </a:rPr>
              <a:t>:</a:t>
            </a:r>
          </a:p>
          <a:p>
            <a:pPr>
              <a:spcBef>
                <a:spcPct val="0"/>
              </a:spcBef>
            </a:pPr>
            <a:r>
              <a:rPr lang="es-ES" altLang="en-US" sz="2400" b="1" dirty="0" smtClean="0">
                <a:solidFill>
                  <a:srgbClr val="0070C0"/>
                </a:solidFill>
                <a:latin typeface="Times New Roman" charset="0"/>
                <a:ea typeface="Times New Roman" charset="0"/>
                <a:cs typeface="Times New Roman" charset="0"/>
              </a:rPr>
              <a:t> </a:t>
            </a:r>
            <a:r>
              <a:rPr lang="es-ES" altLang="en-US" sz="2400" b="1" dirty="0" err="1" smtClean="0">
                <a:solidFill>
                  <a:srgbClr val="0070C0"/>
                </a:solidFill>
                <a:latin typeface="Times New Roman" charset="0"/>
                <a:ea typeface="Times New Roman" charset="0"/>
                <a:cs typeface="Times New Roman" charset="0"/>
              </a:rPr>
              <a:t>How</a:t>
            </a:r>
            <a:r>
              <a:rPr lang="es-ES" altLang="en-US" sz="2400" b="1" dirty="0" smtClean="0">
                <a:solidFill>
                  <a:srgbClr val="0070C0"/>
                </a:solidFill>
                <a:latin typeface="Times New Roman" charset="0"/>
                <a:ea typeface="Times New Roman" charset="0"/>
                <a:cs typeface="Times New Roman" charset="0"/>
              </a:rPr>
              <a:t> </a:t>
            </a:r>
            <a:r>
              <a:rPr lang="es-ES" altLang="en-US" sz="2400" b="1" dirty="0" err="1" smtClean="0">
                <a:solidFill>
                  <a:srgbClr val="0070C0"/>
                </a:solidFill>
                <a:latin typeface="Times New Roman" charset="0"/>
                <a:ea typeface="Times New Roman" charset="0"/>
                <a:cs typeface="Times New Roman" charset="0"/>
              </a:rPr>
              <a:t>does</a:t>
            </a:r>
            <a:r>
              <a:rPr lang="es-ES" altLang="en-US" sz="2400" b="1" dirty="0" smtClean="0">
                <a:solidFill>
                  <a:srgbClr val="0070C0"/>
                </a:solidFill>
                <a:latin typeface="Times New Roman" charset="0"/>
                <a:ea typeface="Times New Roman" charset="0"/>
                <a:cs typeface="Times New Roman" charset="0"/>
              </a:rPr>
              <a:t> </a:t>
            </a:r>
            <a:r>
              <a:rPr lang="es-ES" altLang="en-US" sz="2400" b="1" dirty="0" err="1" smtClean="0">
                <a:solidFill>
                  <a:srgbClr val="0070C0"/>
                </a:solidFill>
                <a:latin typeface="Times New Roman" charset="0"/>
                <a:ea typeface="Times New Roman" charset="0"/>
                <a:cs typeface="Times New Roman" charset="0"/>
              </a:rPr>
              <a:t>it</a:t>
            </a:r>
            <a:r>
              <a:rPr lang="es-ES" altLang="en-US" sz="2400" b="1" dirty="0" smtClean="0">
                <a:solidFill>
                  <a:srgbClr val="0070C0"/>
                </a:solidFill>
                <a:latin typeface="Times New Roman" charset="0"/>
                <a:ea typeface="Times New Roman" charset="0"/>
                <a:cs typeface="Times New Roman" charset="0"/>
              </a:rPr>
              <a:t> </a:t>
            </a:r>
            <a:r>
              <a:rPr lang="es-ES" altLang="en-US" sz="2400" b="1" dirty="0" err="1" smtClean="0">
                <a:solidFill>
                  <a:srgbClr val="0070C0"/>
                </a:solidFill>
                <a:latin typeface="Times New Roman" charset="0"/>
                <a:ea typeface="Times New Roman" charset="0"/>
                <a:cs typeface="Times New Roman" charset="0"/>
              </a:rPr>
              <a:t>work</a:t>
            </a:r>
            <a:r>
              <a:rPr lang="es-ES" altLang="en-US" sz="2400" b="1" dirty="0" smtClean="0">
                <a:solidFill>
                  <a:srgbClr val="0070C0"/>
                </a:solidFill>
                <a:latin typeface="Times New Roman" charset="0"/>
                <a:ea typeface="Times New Roman" charset="0"/>
                <a:cs typeface="Times New Roman" charset="0"/>
              </a:rPr>
              <a:t>?</a:t>
            </a:r>
          </a:p>
          <a:p>
            <a:pPr>
              <a:spcBef>
                <a:spcPct val="0"/>
              </a:spcBef>
            </a:pPr>
            <a:endParaRPr lang="es-ES" altLang="en-US" sz="2400" b="1" dirty="0">
              <a:solidFill>
                <a:srgbClr val="0070C0"/>
              </a:solidFill>
              <a:latin typeface="Times New Roman" charset="0"/>
              <a:ea typeface="Times New Roman" charset="0"/>
              <a:cs typeface="Times New Roman" charset="0"/>
            </a:endParaRPr>
          </a:p>
          <a:p>
            <a:pPr>
              <a:spcBef>
                <a:spcPct val="0"/>
              </a:spcBef>
            </a:pPr>
            <a:r>
              <a:rPr lang="es-ES" altLang="en-US" sz="2400" b="1" dirty="0" smtClean="0">
                <a:solidFill>
                  <a:srgbClr val="0070C0"/>
                </a:solidFill>
                <a:latin typeface="Times New Roman" charset="0"/>
                <a:ea typeface="Times New Roman" charset="0"/>
                <a:cs typeface="Times New Roman" charset="0"/>
              </a:rPr>
              <a:t>COFUND and regional </a:t>
            </a:r>
            <a:r>
              <a:rPr lang="es-ES" altLang="en-US" sz="2400" b="1" dirty="0" err="1" smtClean="0">
                <a:solidFill>
                  <a:srgbClr val="0070C0"/>
                </a:solidFill>
                <a:latin typeface="Times New Roman" charset="0"/>
                <a:ea typeface="Times New Roman" charset="0"/>
                <a:cs typeface="Times New Roman" charset="0"/>
              </a:rPr>
              <a:t>dimension</a:t>
            </a:r>
            <a:r>
              <a:rPr lang="es-ES" altLang="en-US" sz="2400" b="1" dirty="0" smtClean="0">
                <a:solidFill>
                  <a:srgbClr val="0070C0"/>
                </a:solidFill>
                <a:latin typeface="Times New Roman" charset="0"/>
                <a:ea typeface="Times New Roman" charset="0"/>
                <a:cs typeface="Times New Roman" charset="0"/>
              </a:rPr>
              <a:t>:</a:t>
            </a:r>
          </a:p>
          <a:p>
            <a:pPr>
              <a:spcBef>
                <a:spcPct val="0"/>
              </a:spcBef>
            </a:pPr>
            <a:r>
              <a:rPr lang="es-ES" altLang="en-US" sz="2400" b="1" dirty="0" smtClean="0">
                <a:solidFill>
                  <a:srgbClr val="0070C0"/>
                </a:solidFill>
                <a:latin typeface="Times New Roman" charset="0"/>
                <a:ea typeface="Times New Roman" charset="0"/>
                <a:cs typeface="Times New Roman" charset="0"/>
              </a:rPr>
              <a:t> </a:t>
            </a:r>
            <a:r>
              <a:rPr lang="es-ES" altLang="en-US" sz="2400" b="1" dirty="0" err="1" smtClean="0">
                <a:solidFill>
                  <a:srgbClr val="0070C0"/>
                </a:solidFill>
                <a:latin typeface="Times New Roman" charset="0"/>
                <a:ea typeface="Times New Roman" charset="0"/>
                <a:cs typeface="Times New Roman" charset="0"/>
              </a:rPr>
              <a:t>how</a:t>
            </a:r>
            <a:r>
              <a:rPr lang="es-ES" altLang="en-US" sz="2400" b="1" dirty="0" smtClean="0">
                <a:solidFill>
                  <a:srgbClr val="0070C0"/>
                </a:solidFill>
                <a:latin typeface="Times New Roman" charset="0"/>
                <a:ea typeface="Times New Roman" charset="0"/>
                <a:cs typeface="Times New Roman" charset="0"/>
              </a:rPr>
              <a:t> to strike a balance of </a:t>
            </a:r>
            <a:r>
              <a:rPr lang="es-ES" altLang="en-US" sz="2400" b="1" dirty="0" err="1" smtClean="0">
                <a:solidFill>
                  <a:srgbClr val="0070C0"/>
                </a:solidFill>
                <a:latin typeface="Times New Roman" charset="0"/>
                <a:ea typeface="Times New Roman" charset="0"/>
                <a:cs typeface="Times New Roman" charset="0"/>
              </a:rPr>
              <a:t>added</a:t>
            </a:r>
            <a:r>
              <a:rPr lang="es-ES" altLang="en-US" sz="2400" b="1" dirty="0" smtClean="0">
                <a:solidFill>
                  <a:srgbClr val="0070C0"/>
                </a:solidFill>
                <a:latin typeface="Times New Roman" charset="0"/>
                <a:ea typeface="Times New Roman" charset="0"/>
                <a:cs typeface="Times New Roman" charset="0"/>
              </a:rPr>
              <a:t> </a:t>
            </a:r>
            <a:r>
              <a:rPr lang="es-ES" altLang="en-US" sz="2400" b="1" dirty="0" err="1" smtClean="0">
                <a:solidFill>
                  <a:srgbClr val="0070C0"/>
                </a:solidFill>
                <a:latin typeface="Times New Roman" charset="0"/>
                <a:ea typeface="Times New Roman" charset="0"/>
                <a:cs typeface="Times New Roman" charset="0"/>
              </a:rPr>
              <a:t>value</a:t>
            </a:r>
            <a:r>
              <a:rPr lang="es-ES" altLang="en-US" sz="2400" b="1" dirty="0" smtClean="0">
                <a:solidFill>
                  <a:srgbClr val="0070C0"/>
                </a:solidFill>
                <a:latin typeface="Times New Roman" charset="0"/>
                <a:ea typeface="Times New Roman" charset="0"/>
                <a:cs typeface="Times New Roman" charset="0"/>
              </a:rPr>
              <a:t> – regional, </a:t>
            </a:r>
            <a:r>
              <a:rPr lang="es-ES" altLang="en-US" sz="2400" b="1" dirty="0" err="1" smtClean="0">
                <a:solidFill>
                  <a:srgbClr val="0070C0"/>
                </a:solidFill>
                <a:latin typeface="Times New Roman" charset="0"/>
                <a:ea typeface="Times New Roman" charset="0"/>
                <a:cs typeface="Times New Roman" charset="0"/>
              </a:rPr>
              <a:t>national</a:t>
            </a:r>
            <a:r>
              <a:rPr lang="es-ES" altLang="en-US" sz="2400" b="1" dirty="0" smtClean="0">
                <a:solidFill>
                  <a:srgbClr val="0070C0"/>
                </a:solidFill>
                <a:latin typeface="Times New Roman" charset="0"/>
                <a:ea typeface="Times New Roman" charset="0"/>
                <a:cs typeface="Times New Roman" charset="0"/>
              </a:rPr>
              <a:t>, EU, global?</a:t>
            </a:r>
          </a:p>
          <a:p>
            <a:pPr>
              <a:spcBef>
                <a:spcPct val="0"/>
              </a:spcBef>
            </a:pPr>
            <a:endParaRPr lang="es-ES" altLang="en-US" sz="2400" b="1" dirty="0">
              <a:solidFill>
                <a:srgbClr val="0070C0"/>
              </a:solidFill>
              <a:latin typeface="Times New Roman" charset="0"/>
              <a:ea typeface="Times New Roman" charset="0"/>
              <a:cs typeface="Times New Roman" charset="0"/>
            </a:endParaRPr>
          </a:p>
          <a:p>
            <a:pPr>
              <a:spcBef>
                <a:spcPct val="0"/>
              </a:spcBef>
            </a:pPr>
            <a:r>
              <a:rPr lang="es-ES" altLang="en-US" sz="2400" b="1" dirty="0" smtClean="0">
                <a:solidFill>
                  <a:srgbClr val="0070C0"/>
                </a:solidFill>
                <a:latin typeface="Times New Roman" charset="0"/>
                <a:ea typeface="Times New Roman" charset="0"/>
                <a:cs typeface="Times New Roman" charset="0"/>
              </a:rPr>
              <a:t>COFUND and </a:t>
            </a:r>
            <a:r>
              <a:rPr lang="es-ES" altLang="en-US" sz="2400" b="1" dirty="0" err="1" smtClean="0">
                <a:solidFill>
                  <a:srgbClr val="0070C0"/>
                </a:solidFill>
                <a:latin typeface="Times New Roman" charset="0"/>
                <a:ea typeface="Times New Roman" charset="0"/>
                <a:cs typeface="Times New Roman" charset="0"/>
              </a:rPr>
              <a:t>employability</a:t>
            </a:r>
            <a:r>
              <a:rPr lang="es-ES" altLang="en-US" sz="2400" b="1" dirty="0" smtClean="0">
                <a:solidFill>
                  <a:srgbClr val="0070C0"/>
                </a:solidFill>
                <a:latin typeface="Times New Roman" charset="0"/>
                <a:ea typeface="Times New Roman" charset="0"/>
                <a:cs typeface="Times New Roman" charset="0"/>
              </a:rPr>
              <a:t> and </a:t>
            </a:r>
            <a:r>
              <a:rPr lang="es-ES" altLang="en-US" sz="2400" b="1" dirty="0" err="1" smtClean="0">
                <a:solidFill>
                  <a:srgbClr val="0070C0"/>
                </a:solidFill>
                <a:latin typeface="Times New Roman" charset="0"/>
                <a:ea typeface="Times New Roman" charset="0"/>
                <a:cs typeface="Times New Roman" charset="0"/>
              </a:rPr>
              <a:t>innovation</a:t>
            </a:r>
            <a:r>
              <a:rPr lang="es-ES" altLang="en-US" sz="2400" b="1" dirty="0" smtClean="0">
                <a:solidFill>
                  <a:srgbClr val="0070C0"/>
                </a:solidFill>
                <a:latin typeface="Times New Roman" charset="0"/>
                <a:ea typeface="Times New Roman" charset="0"/>
                <a:cs typeface="Times New Roman" charset="0"/>
              </a:rPr>
              <a:t>: </a:t>
            </a:r>
          </a:p>
          <a:p>
            <a:pPr>
              <a:spcBef>
                <a:spcPct val="0"/>
              </a:spcBef>
            </a:pPr>
            <a:r>
              <a:rPr lang="es-ES" altLang="en-US" sz="2400" b="1" dirty="0" err="1" smtClean="0">
                <a:solidFill>
                  <a:srgbClr val="0070C0"/>
                </a:solidFill>
                <a:latin typeface="Times New Roman" charset="0"/>
                <a:ea typeface="Times New Roman" charset="0"/>
                <a:cs typeface="Times New Roman" charset="0"/>
              </a:rPr>
              <a:t>How</a:t>
            </a:r>
            <a:r>
              <a:rPr lang="es-ES" altLang="en-US" sz="2400" b="1" dirty="0" smtClean="0">
                <a:solidFill>
                  <a:srgbClr val="0070C0"/>
                </a:solidFill>
                <a:latin typeface="Times New Roman" charset="0"/>
                <a:ea typeface="Times New Roman" charset="0"/>
                <a:cs typeface="Times New Roman" charset="0"/>
              </a:rPr>
              <a:t> to </a:t>
            </a:r>
            <a:r>
              <a:rPr lang="es-ES" altLang="en-US" sz="2400" b="1" dirty="0" err="1" smtClean="0">
                <a:solidFill>
                  <a:srgbClr val="0070C0"/>
                </a:solidFill>
                <a:latin typeface="Times New Roman" charset="0"/>
                <a:ea typeface="Times New Roman" charset="0"/>
                <a:cs typeface="Times New Roman" charset="0"/>
              </a:rPr>
              <a:t>better</a:t>
            </a:r>
            <a:r>
              <a:rPr lang="es-ES" altLang="en-US" sz="2400" b="1" dirty="0" smtClean="0">
                <a:solidFill>
                  <a:srgbClr val="0070C0"/>
                </a:solidFill>
                <a:latin typeface="Times New Roman" charset="0"/>
                <a:ea typeface="Times New Roman" charset="0"/>
                <a:cs typeface="Times New Roman" charset="0"/>
              </a:rPr>
              <a:t> Foster inter-sectorial </a:t>
            </a:r>
            <a:r>
              <a:rPr lang="es-ES" altLang="en-US" sz="2400" b="1" dirty="0" err="1" smtClean="0">
                <a:solidFill>
                  <a:srgbClr val="0070C0"/>
                </a:solidFill>
                <a:latin typeface="Times New Roman" charset="0"/>
                <a:ea typeface="Times New Roman" charset="0"/>
                <a:cs typeface="Times New Roman" charset="0"/>
              </a:rPr>
              <a:t>mobility</a:t>
            </a:r>
            <a:r>
              <a:rPr lang="es-ES" altLang="en-US" sz="2400" b="1" dirty="0">
                <a:solidFill>
                  <a:srgbClr val="0070C0"/>
                </a:solidFill>
                <a:latin typeface="Times New Roman" charset="0"/>
                <a:ea typeface="Times New Roman" charset="0"/>
                <a:cs typeface="Times New Roman" charset="0"/>
              </a:rPr>
              <a:t>?</a:t>
            </a:r>
            <a:endParaRPr lang="es-ES" altLang="en-US" sz="2400" b="1" dirty="0" smtClean="0">
              <a:solidFill>
                <a:srgbClr val="0070C0"/>
              </a:solidFill>
              <a:latin typeface="Times New Roman" charset="0"/>
              <a:ea typeface="Times New Roman" charset="0"/>
              <a:cs typeface="Times New Roman" charset="0"/>
            </a:endParaRPr>
          </a:p>
          <a:p>
            <a:pPr>
              <a:spcBef>
                <a:spcPct val="0"/>
              </a:spcBef>
            </a:pPr>
            <a:endParaRPr lang="es-ES" altLang="en-US" sz="2400" b="1" dirty="0">
              <a:solidFill>
                <a:schemeClr val="tx1"/>
              </a:solidFill>
              <a:latin typeface="Times New Roman" charset="0"/>
              <a:ea typeface="Times New Roman" charset="0"/>
              <a:cs typeface="Times New Roman" charset="0"/>
            </a:endParaRPr>
          </a:p>
          <a:p>
            <a:pPr>
              <a:spcBef>
                <a:spcPct val="0"/>
              </a:spcBef>
            </a:pPr>
            <a:endParaRPr lang="en-GB" altLang="en-US" sz="2400" b="1" dirty="0">
              <a:solidFill>
                <a:schemeClr val="tx1"/>
              </a:solidFill>
              <a:latin typeface="Times New Roman" charset="0"/>
              <a:ea typeface="Times New Roman" charset="0"/>
              <a:cs typeface="Times New Roman" charset="0"/>
            </a:endParaRPr>
          </a:p>
        </p:txBody>
      </p:sp>
      <p:sp>
        <p:nvSpPr>
          <p:cNvPr id="2" name="TextBox 1"/>
          <p:cNvSpPr txBox="1"/>
          <p:nvPr/>
        </p:nvSpPr>
        <p:spPr>
          <a:xfrm>
            <a:off x="4127692" y="379438"/>
            <a:ext cx="4782015" cy="461665"/>
          </a:xfrm>
          <a:prstGeom prst="rect">
            <a:avLst/>
          </a:prstGeom>
          <a:noFill/>
        </p:spPr>
        <p:txBody>
          <a:bodyPr wrap="none" rtlCol="0">
            <a:spAutoFit/>
          </a:bodyPr>
          <a:lstStyle/>
          <a:p>
            <a:r>
              <a:rPr lang="es-ES" sz="2400" b="1" i="1" dirty="0" err="1" smtClean="0">
                <a:solidFill>
                  <a:srgbClr val="0070C0"/>
                </a:solidFill>
              </a:rPr>
              <a:t>Questions</a:t>
            </a:r>
            <a:r>
              <a:rPr lang="es-ES" sz="2400" b="1" i="1" dirty="0" smtClean="0">
                <a:solidFill>
                  <a:srgbClr val="0070C0"/>
                </a:solidFill>
              </a:rPr>
              <a:t> </a:t>
            </a:r>
            <a:r>
              <a:rPr lang="es-ES" sz="2400" b="1" i="1" dirty="0" err="1" smtClean="0">
                <a:solidFill>
                  <a:srgbClr val="0070C0"/>
                </a:solidFill>
              </a:rPr>
              <a:t>for</a:t>
            </a:r>
            <a:r>
              <a:rPr lang="es-ES" sz="2400" b="1" i="1" dirty="0" smtClean="0">
                <a:solidFill>
                  <a:srgbClr val="0070C0"/>
                </a:solidFill>
              </a:rPr>
              <a:t> </a:t>
            </a:r>
            <a:r>
              <a:rPr lang="es-ES" sz="2400" b="1" i="1" dirty="0" err="1" smtClean="0">
                <a:solidFill>
                  <a:srgbClr val="0070C0"/>
                </a:solidFill>
              </a:rPr>
              <a:t>reflection</a:t>
            </a:r>
            <a:r>
              <a:rPr lang="es-ES" sz="2400" b="1" i="1" dirty="0" smtClean="0">
                <a:solidFill>
                  <a:srgbClr val="0070C0"/>
                </a:solidFill>
              </a:rPr>
              <a:t> </a:t>
            </a:r>
            <a:r>
              <a:rPr lang="es-ES" sz="2400" b="1" i="1" dirty="0" err="1" smtClean="0">
                <a:solidFill>
                  <a:srgbClr val="0070C0"/>
                </a:solidFill>
              </a:rPr>
              <a:t>on</a:t>
            </a:r>
            <a:r>
              <a:rPr lang="es-ES" sz="2400" b="1" i="1" dirty="0" smtClean="0">
                <a:solidFill>
                  <a:srgbClr val="0070C0"/>
                </a:solidFill>
              </a:rPr>
              <a:t> COFUND</a:t>
            </a:r>
            <a:endParaRPr lang="en-US" sz="2400" b="1" i="1" dirty="0">
              <a:solidFill>
                <a:srgbClr val="0070C0"/>
              </a:solidFill>
            </a:endParaRPr>
          </a:p>
        </p:txBody>
      </p:sp>
    </p:spTree>
    <p:extLst>
      <p:ext uri="{BB962C8B-B14F-4D97-AF65-F5344CB8AC3E}">
        <p14:creationId xmlns:p14="http://schemas.microsoft.com/office/powerpoint/2010/main" val="37724079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24</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p:cNvSpPr txBox="1">
            <a:spLocks/>
          </p:cNvSpPr>
          <p:nvPr/>
        </p:nvSpPr>
        <p:spPr>
          <a:xfrm>
            <a:off x="755576" y="2636912"/>
            <a:ext cx="7416824" cy="72008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spcBef>
                <a:spcPct val="0"/>
              </a:spcBef>
            </a:pPr>
            <a:r>
              <a:rPr lang="en-US" sz="2800" b="1" smtClean="0">
                <a:solidFill>
                  <a:schemeClr val="tx1"/>
                </a:solidFill>
                <a:latin typeface="Times New Roman" charset="0"/>
                <a:ea typeface="Times New Roman" charset="0"/>
                <a:cs typeface="Times New Roman" charset="0"/>
              </a:rPr>
              <a:t>Thank you for your attention!</a:t>
            </a:r>
            <a:endParaRPr lang="en-GB" altLang="en-US" sz="2800" b="1" dirty="0">
              <a:solidFill>
                <a:schemeClr val="tx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1096746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3</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3995936" y="188640"/>
            <a:ext cx="4911824" cy="130492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GB" sz="2800" b="1" dirty="0" smtClean="0">
                <a:solidFill>
                  <a:schemeClr val="tx1">
                    <a:lumMod val="75000"/>
                    <a:lumOff val="25000"/>
                  </a:schemeClr>
                </a:solidFill>
                <a:latin typeface="Times New Roman" panose="02020603050405020304" pitchFamily="18" charset="0"/>
                <a:cs typeface="Times New Roman" panose="02020603050405020304" pitchFamily="18" charset="0"/>
              </a:rPr>
              <a:t>The European University Association (EUA)</a:t>
            </a:r>
            <a:endParaRPr lang="en-GB" sz="1600" b="1" dirty="0" smtClean="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2" name="Subtitle 1"/>
          <p:cNvSpPr>
            <a:spLocks noGrp="1"/>
          </p:cNvSpPr>
          <p:nvPr>
            <p:ph type="subTitle" idx="1"/>
          </p:nvPr>
        </p:nvSpPr>
        <p:spPr/>
        <p:txBody>
          <a:bodyPr/>
          <a:lstStyle/>
          <a:p>
            <a:endParaRPr lang="en-US"/>
          </a:p>
        </p:txBody>
      </p:sp>
      <p:pic>
        <p:nvPicPr>
          <p:cNvPr id="8" name="Bild 1" descr="EUA_activities_2.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899592" y="1629153"/>
            <a:ext cx="6969159" cy="4990884"/>
          </a:xfrm>
          <a:prstGeom prst="rect">
            <a:avLst/>
          </a:prstGeom>
        </p:spPr>
      </p:pic>
    </p:spTree>
    <p:extLst>
      <p:ext uri="{BB962C8B-B14F-4D97-AF65-F5344CB8AC3E}">
        <p14:creationId xmlns:p14="http://schemas.microsoft.com/office/powerpoint/2010/main" val="18818267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4</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3841304" y="219962"/>
            <a:ext cx="4752528" cy="144154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GB" sz="2800" b="1" dirty="0">
                <a:solidFill>
                  <a:schemeClr val="tx1">
                    <a:lumMod val="75000"/>
                    <a:lumOff val="25000"/>
                  </a:schemeClr>
                </a:solidFill>
                <a:latin typeface="Times New Roman" panose="02020603050405020304" pitchFamily="18" charset="0"/>
                <a:cs typeface="Times New Roman" panose="02020603050405020304" pitchFamily="18" charset="0"/>
              </a:rPr>
              <a:t>EUA Projects in the field of university-business collaboration</a:t>
            </a:r>
          </a:p>
          <a:p>
            <a:endParaRPr lang="en-GB" sz="1600" b="1" dirty="0" smtClean="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311844" y="1783094"/>
            <a:ext cx="8281988" cy="4780796"/>
          </a:xfrm>
          <a:prstGeom prst="rect">
            <a:avLst/>
          </a:prstGeom>
          <a:noFill/>
        </p:spPr>
        <p:txBody>
          <a:bodyPr>
            <a:spAutoFit/>
          </a:bodyPr>
          <a:lstStyle/>
          <a:p>
            <a:pPr>
              <a:defRPr/>
            </a:pPr>
            <a:r>
              <a:rPr lang="en-GB" b="1" dirty="0">
                <a:solidFill>
                  <a:srgbClr val="00B0F0"/>
                </a:solidFill>
                <a:latin typeface="Times New Roman" charset="0"/>
                <a:ea typeface="Times New Roman" charset="0"/>
                <a:cs typeface="Times New Roman" charset="0"/>
              </a:rPr>
              <a:t>Collaborative Doctoral Education</a:t>
            </a:r>
          </a:p>
          <a:p>
            <a:pPr>
              <a:defRPr/>
            </a:pPr>
            <a:endParaRPr lang="en-GB" dirty="0">
              <a:solidFill>
                <a:schemeClr val="accent2"/>
              </a:solidFill>
              <a:latin typeface="Times New Roman" charset="0"/>
              <a:ea typeface="Times New Roman" charset="0"/>
              <a:cs typeface="Times New Roman" charset="0"/>
            </a:endParaRPr>
          </a:p>
          <a:p>
            <a:pPr marL="285750" lvl="1" indent="-285750" algn="just">
              <a:spcAft>
                <a:spcPts val="500"/>
              </a:spcAft>
              <a:buFont typeface="Arial" panose="020B0604020202020204" pitchFamily="34" charset="0"/>
              <a:buChar char="•"/>
              <a:defRPr/>
            </a:pPr>
            <a:r>
              <a:rPr lang="en-GB" dirty="0">
                <a:solidFill>
                  <a:schemeClr val="tx2"/>
                </a:solidFill>
                <a:latin typeface="Times New Roman" charset="0"/>
                <a:ea typeface="Times New Roman" charset="0"/>
                <a:cs typeface="Times New Roman" charset="0"/>
              </a:rPr>
              <a:t>FP6 </a:t>
            </a:r>
            <a:r>
              <a:rPr lang="en-GB" b="1" dirty="0">
                <a:solidFill>
                  <a:schemeClr val="tx2"/>
                </a:solidFill>
                <a:latin typeface="Times New Roman" charset="0"/>
                <a:ea typeface="Times New Roman" charset="0"/>
                <a:cs typeface="Times New Roman" charset="0"/>
              </a:rPr>
              <a:t>DOC-CAREERS</a:t>
            </a:r>
            <a:r>
              <a:rPr lang="en-GB" dirty="0">
                <a:solidFill>
                  <a:schemeClr val="tx2"/>
                </a:solidFill>
                <a:latin typeface="Times New Roman" charset="0"/>
                <a:ea typeface="Times New Roman" charset="0"/>
                <a:cs typeface="Times New Roman" charset="0"/>
              </a:rPr>
              <a:t> (2006-2009): </a:t>
            </a:r>
            <a:r>
              <a:rPr lang="en-US" altLang="en-US" dirty="0">
                <a:solidFill>
                  <a:schemeClr val="tx2"/>
                </a:solidFill>
                <a:latin typeface="Times New Roman" charset="0"/>
                <a:ea typeface="Times New Roman" charset="0"/>
                <a:cs typeface="Times New Roman" charset="0"/>
              </a:rPr>
              <a:t>Collaborative Doctoral Education: University-Industry Partnerships for Enhancing Knowledge Exchange</a:t>
            </a:r>
          </a:p>
          <a:p>
            <a:pPr marL="285750" lvl="1" indent="-285750" algn="just">
              <a:spcAft>
                <a:spcPts val="500"/>
              </a:spcAft>
              <a:buFont typeface="Arial" panose="020B0604020202020204" pitchFamily="34" charset="0"/>
              <a:buChar char="•"/>
              <a:defRPr/>
            </a:pPr>
            <a:r>
              <a:rPr lang="en-US" altLang="en-US" dirty="0">
                <a:solidFill>
                  <a:schemeClr val="tx2"/>
                </a:solidFill>
                <a:latin typeface="Times New Roman" charset="0"/>
                <a:ea typeface="Times New Roman" charset="0"/>
                <a:cs typeface="Times New Roman" charset="0"/>
              </a:rPr>
              <a:t>FP7 </a:t>
            </a:r>
            <a:r>
              <a:rPr lang="en-US" altLang="en-US" b="1" dirty="0">
                <a:solidFill>
                  <a:schemeClr val="tx2"/>
                </a:solidFill>
                <a:latin typeface="Times New Roman" charset="0"/>
                <a:ea typeface="Times New Roman" charset="0"/>
                <a:cs typeface="Times New Roman" charset="0"/>
              </a:rPr>
              <a:t>DOC-CAREERS II </a:t>
            </a:r>
            <a:r>
              <a:rPr lang="en-US" altLang="en-US" dirty="0">
                <a:solidFill>
                  <a:schemeClr val="tx2"/>
                </a:solidFill>
                <a:latin typeface="Times New Roman" charset="0"/>
                <a:ea typeface="Times New Roman" charset="0"/>
                <a:cs typeface="Times New Roman" charset="0"/>
              </a:rPr>
              <a:t>(2009-2012): </a:t>
            </a:r>
            <a:r>
              <a:rPr lang="en-GB" altLang="en-US" dirty="0">
                <a:solidFill>
                  <a:schemeClr val="tx2"/>
                </a:solidFill>
                <a:latin typeface="Times New Roman" charset="0"/>
                <a:ea typeface="Times New Roman" charset="0"/>
                <a:cs typeface="Times New Roman" charset="0"/>
              </a:rPr>
              <a:t>Promoting collaborative doctoral education for enhanced career opportunities</a:t>
            </a:r>
            <a:endParaRPr lang="hu-HU" altLang="en-US" dirty="0">
              <a:solidFill>
                <a:schemeClr val="tx2"/>
              </a:solidFill>
              <a:latin typeface="Times New Roman" charset="0"/>
              <a:ea typeface="Times New Roman" charset="0"/>
              <a:cs typeface="Times New Roman" charset="0"/>
            </a:endParaRPr>
          </a:p>
          <a:p>
            <a:pPr marL="285750" lvl="1" indent="-285750">
              <a:buFontTx/>
              <a:buChar char="-"/>
              <a:defRPr/>
            </a:pPr>
            <a:endParaRPr lang="hu-HU" altLang="en-US" dirty="0">
              <a:solidFill>
                <a:schemeClr val="accent2"/>
              </a:solidFill>
              <a:latin typeface="Times New Roman" charset="0"/>
              <a:ea typeface="Times New Roman" charset="0"/>
              <a:cs typeface="Times New Roman" charset="0"/>
            </a:endParaRPr>
          </a:p>
          <a:p>
            <a:pPr>
              <a:defRPr/>
            </a:pPr>
            <a:endParaRPr lang="en-GB" dirty="0">
              <a:solidFill>
                <a:schemeClr val="accent2"/>
              </a:solidFill>
              <a:latin typeface="Times New Roman" charset="0"/>
              <a:ea typeface="Times New Roman" charset="0"/>
              <a:cs typeface="Times New Roman" charset="0"/>
            </a:endParaRPr>
          </a:p>
          <a:p>
            <a:pPr>
              <a:defRPr/>
            </a:pPr>
            <a:r>
              <a:rPr lang="en-GB" b="1" dirty="0">
                <a:solidFill>
                  <a:srgbClr val="00B0F0"/>
                </a:solidFill>
                <a:latin typeface="Times New Roman" charset="0"/>
                <a:ea typeface="Times New Roman" charset="0"/>
                <a:cs typeface="Times New Roman" charset="0"/>
              </a:rPr>
              <a:t>University-Business Partnerships</a:t>
            </a:r>
          </a:p>
          <a:p>
            <a:pPr>
              <a:defRPr/>
            </a:pPr>
            <a:endParaRPr lang="en-GB" b="1" dirty="0">
              <a:solidFill>
                <a:srgbClr val="00B0F0"/>
              </a:solidFill>
              <a:latin typeface="Times New Roman" charset="0"/>
              <a:ea typeface="Times New Roman" charset="0"/>
              <a:cs typeface="Times New Roman" charset="0"/>
            </a:endParaRPr>
          </a:p>
          <a:p>
            <a:pPr marL="285750" indent="-285750" algn="just">
              <a:spcAft>
                <a:spcPts val="500"/>
              </a:spcAft>
              <a:buFont typeface="Arial" panose="020B0604020202020204" pitchFamily="34" charset="0"/>
              <a:buChar char="•"/>
              <a:defRPr/>
            </a:pPr>
            <a:r>
              <a:rPr lang="en-GB" b="1" dirty="0">
                <a:solidFill>
                  <a:schemeClr val="tx2"/>
                </a:solidFill>
                <a:latin typeface="Times New Roman" charset="0"/>
                <a:ea typeface="Times New Roman" charset="0"/>
                <a:cs typeface="Times New Roman" charset="0"/>
              </a:rPr>
              <a:t>EUIMA </a:t>
            </a:r>
            <a:r>
              <a:rPr lang="en-GB" dirty="0">
                <a:solidFill>
                  <a:schemeClr val="tx2"/>
                </a:solidFill>
                <a:latin typeface="Times New Roman" charset="0"/>
                <a:ea typeface="Times New Roman" charset="0"/>
                <a:cs typeface="Times New Roman" charset="0"/>
              </a:rPr>
              <a:t>(2009-2012): European Universities Implementing their Modernisation Agenda</a:t>
            </a:r>
          </a:p>
          <a:p>
            <a:pPr marL="285750" indent="-285750" algn="just">
              <a:spcAft>
                <a:spcPts val="500"/>
              </a:spcAft>
              <a:buFont typeface="Arial" panose="020B0604020202020204" pitchFamily="34" charset="0"/>
              <a:buChar char="•"/>
              <a:defRPr/>
            </a:pPr>
            <a:r>
              <a:rPr lang="en-US" altLang="en-US" dirty="0" smtClean="0">
                <a:solidFill>
                  <a:schemeClr val="tx2"/>
                </a:solidFill>
                <a:latin typeface="Times New Roman" charset="0"/>
                <a:ea typeface="Times New Roman" charset="0"/>
                <a:cs typeface="Times New Roman" charset="0"/>
              </a:rPr>
              <a:t>Assessment </a:t>
            </a:r>
            <a:r>
              <a:rPr lang="en-US" altLang="en-US" dirty="0">
                <a:solidFill>
                  <a:schemeClr val="tx2"/>
                </a:solidFill>
                <a:latin typeface="Times New Roman" charset="0"/>
                <a:ea typeface="Times New Roman" charset="0"/>
                <a:cs typeface="Times New Roman" charset="0"/>
              </a:rPr>
              <a:t>Tool for University-Business Collaborative Research Partnerships (</a:t>
            </a:r>
            <a:r>
              <a:rPr lang="en-US" altLang="en-US" b="1" dirty="0">
                <a:solidFill>
                  <a:schemeClr val="tx2"/>
                </a:solidFill>
                <a:latin typeface="Times New Roman" charset="0"/>
                <a:ea typeface="Times New Roman" charset="0"/>
                <a:cs typeface="Times New Roman" charset="0"/>
              </a:rPr>
              <a:t>U-B Tool</a:t>
            </a:r>
            <a:r>
              <a:rPr lang="en-US" altLang="en-US" dirty="0">
                <a:solidFill>
                  <a:schemeClr val="tx2"/>
                </a:solidFill>
                <a:latin typeface="Times New Roman" charset="0"/>
                <a:ea typeface="Times New Roman" charset="0"/>
                <a:cs typeface="Times New Roman" charset="0"/>
              </a:rPr>
              <a:t>)</a:t>
            </a:r>
            <a:endParaRPr lang="en-GB" dirty="0">
              <a:solidFill>
                <a:schemeClr val="tx2"/>
              </a:solidFill>
              <a:latin typeface="Times New Roman" charset="0"/>
              <a:ea typeface="Times New Roman" charset="0"/>
              <a:cs typeface="Times New Roman" charset="0"/>
            </a:endParaRPr>
          </a:p>
          <a:p>
            <a:pPr>
              <a:defRPr/>
            </a:pPr>
            <a:endParaRPr lang="en-GB" b="1" dirty="0">
              <a:solidFill>
                <a:schemeClr val="accent2"/>
              </a:solidFill>
              <a:latin typeface="Times New Roman" charset="0"/>
              <a:ea typeface="Times New Roman" charset="0"/>
              <a:cs typeface="Times New Roman" charset="0"/>
            </a:endParaRPr>
          </a:p>
          <a:p>
            <a:pPr>
              <a:defRPr/>
            </a:pPr>
            <a:endParaRPr lang="en-GB" b="1" dirty="0">
              <a:solidFill>
                <a:schemeClr val="accent2"/>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6297435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5</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4029282" y="399643"/>
            <a:ext cx="4752528" cy="72008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800" b="1" smtClean="0">
                <a:solidFill>
                  <a:schemeClr val="tx1">
                    <a:lumMod val="75000"/>
                    <a:lumOff val="25000"/>
                  </a:schemeClr>
                </a:solidFill>
                <a:latin typeface="Times New Roman" panose="02020603050405020304" pitchFamily="18" charset="0"/>
                <a:cs typeface="Times New Roman" panose="02020603050405020304" pitchFamily="18" charset="0"/>
              </a:rPr>
              <a:t>FP6 DOC-CAREERS project</a:t>
            </a:r>
            <a:endParaRPr lang="en-GB" sz="1600" b="1" dirty="0" smtClean="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8" name="Rectangle 3"/>
          <p:cNvSpPr txBox="1">
            <a:spLocks noChangeArrowheads="1"/>
          </p:cNvSpPr>
          <p:nvPr/>
        </p:nvSpPr>
        <p:spPr>
          <a:xfrm>
            <a:off x="193972" y="1555496"/>
            <a:ext cx="8713788" cy="528406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20700" lvl="1" indent="0" algn="ctr">
              <a:buClr>
                <a:srgbClr val="C00000"/>
              </a:buClr>
              <a:buFont typeface="Wingdings" panose="05000000000000000000" pitchFamily="2" charset="2"/>
              <a:buNone/>
            </a:pPr>
            <a:r>
              <a:rPr lang="en-US" altLang="en-US" sz="2000" b="1" dirty="0" smtClean="0">
                <a:solidFill>
                  <a:srgbClr val="0070C0"/>
                </a:solidFill>
                <a:latin typeface="Times New Roman" charset="0"/>
                <a:ea typeface="Times New Roman" charset="0"/>
                <a:cs typeface="Times New Roman" charset="0"/>
              </a:rPr>
              <a:t>Collaborative Doctoral Education: University-Industry Partnerships for Enhancing Knowledge Exchange</a:t>
            </a:r>
            <a:endParaRPr lang="hu-HU" altLang="en-US" sz="2000" b="1" dirty="0" smtClean="0">
              <a:solidFill>
                <a:srgbClr val="0070C0"/>
              </a:solidFill>
              <a:latin typeface="Times New Roman" charset="0"/>
              <a:ea typeface="Times New Roman" charset="0"/>
              <a:cs typeface="Times New Roman" charset="0"/>
            </a:endParaRPr>
          </a:p>
          <a:p>
            <a:pPr marL="520700" lvl="1" indent="0">
              <a:buClr>
                <a:srgbClr val="C00000"/>
              </a:buClr>
              <a:buFont typeface="Wingdings" panose="05000000000000000000" pitchFamily="2" charset="2"/>
              <a:buNone/>
            </a:pPr>
            <a:endParaRPr lang="hu-HU" altLang="en-US" sz="1600" b="1" dirty="0" smtClean="0">
              <a:solidFill>
                <a:srgbClr val="0070C0"/>
              </a:solidFill>
              <a:latin typeface="Times New Roman" charset="0"/>
              <a:ea typeface="Times New Roman" charset="0"/>
              <a:cs typeface="Times New Roman" charset="0"/>
            </a:endParaRPr>
          </a:p>
          <a:p>
            <a:pPr marL="520700" lvl="1" indent="-471488">
              <a:buClr>
                <a:srgbClr val="C00000"/>
              </a:buClr>
              <a:buFont typeface="Wingdings" panose="05000000000000000000" pitchFamily="2" charset="2"/>
              <a:buNone/>
            </a:pPr>
            <a:r>
              <a:rPr lang="en-GB" altLang="en-US" sz="1600" b="1" dirty="0" smtClean="0">
                <a:solidFill>
                  <a:srgbClr val="0070C0"/>
                </a:solidFill>
                <a:latin typeface="Times New Roman" charset="0"/>
                <a:ea typeface="Times New Roman" charset="0"/>
                <a:cs typeface="Times New Roman" charset="0"/>
              </a:rPr>
              <a:t>Participants involved in Workshops and in-depth Case Studies</a:t>
            </a:r>
            <a:endParaRPr lang="en-US" altLang="en-US" sz="1600" b="1" dirty="0" smtClean="0">
              <a:latin typeface="Times New Roman" charset="0"/>
              <a:ea typeface="Times New Roman" charset="0"/>
              <a:cs typeface="Times New Roman" charset="0"/>
            </a:endParaRPr>
          </a:p>
          <a:p>
            <a:pPr>
              <a:buClr>
                <a:schemeClr val="accent2"/>
              </a:buClr>
              <a:buFont typeface="Wingdings" panose="05000000000000000000" pitchFamily="2" charset="2"/>
              <a:buChar char="§"/>
            </a:pPr>
            <a:r>
              <a:rPr lang="en-US" altLang="en-US" sz="1600" dirty="0" smtClean="0">
                <a:latin typeface="Times New Roman" charset="0"/>
                <a:ea typeface="Times New Roman" charset="0"/>
                <a:cs typeface="Times New Roman" charset="0"/>
              </a:rPr>
              <a:t>32 higher education institutions</a:t>
            </a:r>
          </a:p>
          <a:p>
            <a:pPr>
              <a:buClr>
                <a:schemeClr val="accent2"/>
              </a:buClr>
              <a:buFont typeface="Wingdings" panose="05000000000000000000" pitchFamily="2" charset="2"/>
              <a:buChar char="§"/>
            </a:pPr>
            <a:r>
              <a:rPr lang="en-US" altLang="en-US" sz="1600" dirty="0" smtClean="0">
                <a:latin typeface="Times New Roman" charset="0"/>
                <a:ea typeface="Times New Roman" charset="0"/>
                <a:cs typeface="Times New Roman" charset="0"/>
              </a:rPr>
              <a:t>34 companies</a:t>
            </a:r>
          </a:p>
          <a:p>
            <a:pPr>
              <a:buClr>
                <a:schemeClr val="accent2"/>
              </a:buClr>
              <a:buFont typeface="Wingdings" panose="05000000000000000000" pitchFamily="2" charset="2"/>
              <a:buChar char="§"/>
            </a:pPr>
            <a:r>
              <a:rPr lang="en-US" altLang="en-US" sz="1600" dirty="0" smtClean="0">
                <a:latin typeface="Times New Roman" charset="0"/>
                <a:ea typeface="Times New Roman" charset="0"/>
                <a:cs typeface="Times New Roman" charset="0"/>
              </a:rPr>
              <a:t>23 </a:t>
            </a:r>
            <a:r>
              <a:rPr lang="en-US" altLang="en-US" sz="1600" dirty="0" err="1" smtClean="0">
                <a:latin typeface="Times New Roman" charset="0"/>
                <a:ea typeface="Times New Roman" charset="0"/>
                <a:cs typeface="Times New Roman" charset="0"/>
              </a:rPr>
              <a:t>organisations</a:t>
            </a:r>
            <a:r>
              <a:rPr lang="en-US" altLang="en-US" sz="1600" dirty="0" smtClean="0">
                <a:latin typeface="Times New Roman" charset="0"/>
                <a:ea typeface="Times New Roman" charset="0"/>
                <a:cs typeface="Times New Roman" charset="0"/>
              </a:rPr>
              <a:t> in the field of higher education</a:t>
            </a:r>
          </a:p>
          <a:p>
            <a:pPr>
              <a:buClr>
                <a:schemeClr val="accent2"/>
              </a:buClr>
              <a:buFont typeface="Wingdings" panose="05000000000000000000" pitchFamily="2" charset="2"/>
              <a:buChar char="§"/>
            </a:pPr>
            <a:r>
              <a:rPr lang="en-US" altLang="en-US" sz="1600" dirty="0" smtClean="0">
                <a:latin typeface="Times New Roman" charset="0"/>
                <a:ea typeface="Times New Roman" charset="0"/>
                <a:cs typeface="Times New Roman" charset="0"/>
              </a:rPr>
              <a:t>12 countries </a:t>
            </a:r>
          </a:p>
          <a:p>
            <a:pPr marL="520700" lvl="1" indent="0">
              <a:buClr>
                <a:srgbClr val="C00000"/>
              </a:buClr>
              <a:buFont typeface="Wingdings" panose="05000000000000000000" pitchFamily="2" charset="2"/>
              <a:buNone/>
            </a:pPr>
            <a:endParaRPr lang="en-US" altLang="en-US" sz="1600" dirty="0" smtClean="0">
              <a:latin typeface="Times New Roman" charset="0"/>
              <a:ea typeface="Times New Roman" charset="0"/>
              <a:cs typeface="Times New Roman" charset="0"/>
            </a:endParaRPr>
          </a:p>
          <a:p>
            <a:pPr>
              <a:buClr>
                <a:srgbClr val="C00000"/>
              </a:buClr>
              <a:buFontTx/>
              <a:buNone/>
            </a:pPr>
            <a:r>
              <a:rPr lang="en-US" altLang="en-US" sz="1600" b="1" dirty="0" smtClean="0">
                <a:solidFill>
                  <a:srgbClr val="0070C0"/>
                </a:solidFill>
                <a:latin typeface="Times New Roman" charset="0"/>
                <a:ea typeface="Times New Roman" charset="0"/>
                <a:cs typeface="Times New Roman" charset="0"/>
              </a:rPr>
              <a:t>Contributed to the definition of Collaborative Doctoral Projects:</a:t>
            </a:r>
          </a:p>
          <a:p>
            <a:pPr>
              <a:buFont typeface="Lucida Grande" charset="0"/>
              <a:buNone/>
            </a:pPr>
            <a:r>
              <a:rPr lang="en-US" altLang="en-US" sz="1600" i="1" dirty="0" smtClean="0">
                <a:latin typeface="Times New Roman" charset="0"/>
                <a:ea typeface="Times New Roman" charset="0"/>
                <a:cs typeface="Times New Roman" charset="0"/>
              </a:rPr>
              <a:t>	These are doctoral theses carried out with interaction between a university, a company and a doctoral candidate. A distinctive characteristic is that industry experts take part in the supervisory committee, officially or informally. Industry can play several roles, but being in the supervisory committee is what effectively reflects the specific nature of the collaborative doctoral project.</a:t>
            </a:r>
          </a:p>
          <a:p>
            <a:pPr marL="11113" indent="-11113">
              <a:buFont typeface="Arial" panose="020B0604020202020204" pitchFamily="34" charset="0"/>
              <a:buNone/>
            </a:pPr>
            <a:r>
              <a:rPr lang="en-US" altLang="en-US" sz="1600" b="1" dirty="0" smtClean="0">
                <a:solidFill>
                  <a:srgbClr val="0070C0"/>
                </a:solidFill>
                <a:latin typeface="Times New Roman" charset="0"/>
                <a:ea typeface="Times New Roman" charset="0"/>
                <a:cs typeface="Times New Roman" charset="0"/>
              </a:rPr>
              <a:t/>
            </a:r>
            <a:br>
              <a:rPr lang="en-US" altLang="en-US" sz="1600" b="1" dirty="0" smtClean="0">
                <a:solidFill>
                  <a:srgbClr val="0070C0"/>
                </a:solidFill>
                <a:latin typeface="Times New Roman" charset="0"/>
                <a:ea typeface="Times New Roman" charset="0"/>
                <a:cs typeface="Times New Roman" charset="0"/>
              </a:rPr>
            </a:br>
            <a:r>
              <a:rPr lang="en-US" altLang="en-US" sz="1600" b="1" dirty="0" smtClean="0">
                <a:solidFill>
                  <a:srgbClr val="0070C0"/>
                </a:solidFill>
                <a:latin typeface="Times New Roman" charset="0"/>
                <a:ea typeface="Times New Roman" charset="0"/>
                <a:cs typeface="Times New Roman" charset="0"/>
              </a:rPr>
              <a:t>Served as input to the Marie Curie Industrial Doctorates of the EC</a:t>
            </a:r>
            <a:endParaRPr lang="en-US" altLang="en-US" sz="1600" i="1" dirty="0" smtClean="0">
              <a:latin typeface="Times New Roman" charset="0"/>
              <a:ea typeface="Times New Roman" charset="0"/>
              <a:cs typeface="Times New Roman" charset="0"/>
            </a:endParaRPr>
          </a:p>
        </p:txBody>
      </p:sp>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0312" y="6210070"/>
            <a:ext cx="1079500" cy="54133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98357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6</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3724047" y="593003"/>
            <a:ext cx="5353334" cy="72008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GB" sz="2800" b="1" dirty="0" smtClean="0">
                <a:solidFill>
                  <a:schemeClr val="tx1">
                    <a:lumMod val="75000"/>
                    <a:lumOff val="25000"/>
                  </a:schemeClr>
                </a:solidFill>
                <a:latin typeface="Times New Roman" panose="02020603050405020304" pitchFamily="18" charset="0"/>
                <a:cs typeface="Times New Roman" panose="02020603050405020304" pitchFamily="18" charset="0"/>
              </a:rPr>
              <a:t>FP7 DOC-CAREERS II project</a:t>
            </a:r>
            <a:endParaRPr lang="en-GB" sz="1600" b="1" dirty="0" smtClean="0">
              <a:solidFill>
                <a:schemeClr val="tx1">
                  <a:lumMod val="75000"/>
                  <a:lumOff val="25000"/>
                </a:schemeClr>
              </a:solidFill>
              <a:latin typeface="Times New Roman" panose="02020603050405020304" pitchFamily="18" charset="0"/>
              <a:cs typeface="Times New Roman" panose="02020603050405020304" pitchFamily="18" charset="0"/>
            </a:endParaRPr>
          </a:p>
        </p:txBody>
      </p:sp>
      <p:pic>
        <p:nvPicPr>
          <p:cNvPr id="8" name="Picture 4" descr="FP7-peo-RG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84093" y="6020362"/>
            <a:ext cx="866775"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EUA Doc Careers II COVER[1].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8801" y="1735599"/>
            <a:ext cx="3411206" cy="4825206"/>
          </a:xfrm>
          <a:prstGeom prst="rect">
            <a:avLst/>
          </a:prstGeom>
        </p:spPr>
      </p:pic>
      <p:sp>
        <p:nvSpPr>
          <p:cNvPr id="10" name="Content Placeholder 2"/>
          <p:cNvSpPr txBox="1">
            <a:spLocks/>
          </p:cNvSpPr>
          <p:nvPr/>
        </p:nvSpPr>
        <p:spPr bwMode="auto">
          <a:xfrm>
            <a:off x="4502029" y="3437782"/>
            <a:ext cx="3621857" cy="107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lvl1pPr marL="0" indent="0" algn="ctr" defTabSz="449263" rtl="0" eaLnBrk="0" fontAlgn="base" hangingPunct="0">
              <a:spcBef>
                <a:spcPts val="550"/>
              </a:spcBef>
              <a:spcAft>
                <a:spcPct val="0"/>
              </a:spcAft>
              <a:buClr>
                <a:srgbClr val="FFC305"/>
              </a:buClr>
              <a:buSzPct val="130000"/>
              <a:buFont typeface="Lucida Grande" charset="0"/>
              <a:buNone/>
              <a:defRPr sz="2200">
                <a:solidFill>
                  <a:srgbClr val="332586"/>
                </a:solidFill>
                <a:latin typeface="+mn-lt"/>
                <a:ea typeface="MS PGothic" pitchFamily="34" charset="-128"/>
                <a:cs typeface="+mn-cs"/>
              </a:defRPr>
            </a:lvl1pPr>
            <a:lvl2pPr marL="457200" indent="0" algn="ctr" defTabSz="449263" rtl="0" eaLnBrk="0" fontAlgn="base" hangingPunct="0">
              <a:spcBef>
                <a:spcPts val="350"/>
              </a:spcBef>
              <a:spcAft>
                <a:spcPct val="0"/>
              </a:spcAft>
              <a:buClr>
                <a:srgbClr val="000000"/>
              </a:buClr>
              <a:buSzPct val="100000"/>
              <a:buFont typeface="Wingdings" panose="05000000000000000000" pitchFamily="2" charset="2"/>
              <a:buNone/>
              <a:defRPr sz="1400">
                <a:solidFill>
                  <a:srgbClr val="332586"/>
                </a:solidFill>
                <a:latin typeface="+mn-lt"/>
                <a:ea typeface="Arial Unicode MS" pitchFamily="34" charset="-128"/>
                <a:cs typeface="+mn-cs"/>
              </a:defRPr>
            </a:lvl2pPr>
            <a:lvl3pPr marL="914400" indent="0" algn="ctr" defTabSz="449263" rtl="0" eaLnBrk="0" fontAlgn="base" hangingPunct="0">
              <a:spcBef>
                <a:spcPts val="350"/>
              </a:spcBef>
              <a:spcAft>
                <a:spcPct val="0"/>
              </a:spcAft>
              <a:buClr>
                <a:srgbClr val="000000"/>
              </a:buClr>
              <a:buSzPct val="100000"/>
              <a:buFont typeface="Verdana" panose="020B0604030504040204" pitchFamily="34" charset="0"/>
              <a:buNone/>
              <a:defRPr sz="1400">
                <a:solidFill>
                  <a:srgbClr val="332586"/>
                </a:solidFill>
                <a:latin typeface="+mn-lt"/>
                <a:ea typeface="Arial Unicode MS" pitchFamily="34" charset="-128"/>
                <a:cs typeface="+mn-cs"/>
              </a:defRPr>
            </a:lvl3pPr>
            <a:lvl4pPr marL="1371600" indent="0" algn="ctr" defTabSz="449263" rtl="0" eaLnBrk="0" fontAlgn="base" hangingPunct="0">
              <a:spcBef>
                <a:spcPts val="350"/>
              </a:spcBef>
              <a:spcAft>
                <a:spcPct val="0"/>
              </a:spcAft>
              <a:buClr>
                <a:srgbClr val="000000"/>
              </a:buClr>
              <a:buSzPct val="100000"/>
              <a:buFont typeface="Arial" panose="020B0604020202020204" pitchFamily="34" charset="0"/>
              <a:buNone/>
              <a:defRPr sz="1400">
                <a:solidFill>
                  <a:srgbClr val="332586"/>
                </a:solidFill>
                <a:latin typeface="+mn-lt"/>
                <a:ea typeface="Arial Unicode MS" pitchFamily="34" charset="-128"/>
                <a:cs typeface="+mn-cs"/>
              </a:defRPr>
            </a:lvl4pPr>
            <a:lvl5pPr marL="1828800" indent="0" algn="ctr" defTabSz="449263" rtl="0" eaLnBrk="0" fontAlgn="base" hangingPunct="0">
              <a:spcBef>
                <a:spcPts val="350"/>
              </a:spcBef>
              <a:spcAft>
                <a:spcPct val="0"/>
              </a:spcAft>
              <a:buClr>
                <a:srgbClr val="000000"/>
              </a:buClr>
              <a:buSzPct val="100000"/>
              <a:buFont typeface="Arial" panose="020B0604020202020204" pitchFamily="34" charset="0"/>
              <a:buNone/>
              <a:defRPr sz="1400">
                <a:solidFill>
                  <a:srgbClr val="332586"/>
                </a:solidFill>
                <a:latin typeface="+mn-lt"/>
                <a:ea typeface="Arial Unicode MS" pitchFamily="34" charset="-128"/>
                <a:cs typeface="+mn-cs"/>
              </a:defRPr>
            </a:lvl5pPr>
            <a:lvl6pPr marL="2286000" indent="0" algn="ctr" defTabSz="449263" rtl="0" eaLnBrk="0" fontAlgn="base" hangingPunct="0">
              <a:spcBef>
                <a:spcPts val="350"/>
              </a:spcBef>
              <a:spcAft>
                <a:spcPct val="0"/>
              </a:spcAft>
              <a:buClr>
                <a:srgbClr val="000000"/>
              </a:buClr>
              <a:buSzPct val="100000"/>
              <a:buFont typeface="Arial" charset="0"/>
              <a:buNone/>
              <a:defRPr sz="1400">
                <a:solidFill>
                  <a:srgbClr val="332586"/>
                </a:solidFill>
                <a:latin typeface="+mn-lt"/>
                <a:cs typeface="+mn-cs"/>
              </a:defRPr>
            </a:lvl6pPr>
            <a:lvl7pPr marL="2743200" indent="0" algn="ctr" defTabSz="449263" rtl="0" eaLnBrk="0" fontAlgn="base" hangingPunct="0">
              <a:spcBef>
                <a:spcPts val="350"/>
              </a:spcBef>
              <a:spcAft>
                <a:spcPct val="0"/>
              </a:spcAft>
              <a:buClr>
                <a:srgbClr val="000000"/>
              </a:buClr>
              <a:buSzPct val="100000"/>
              <a:buFont typeface="Arial" charset="0"/>
              <a:buNone/>
              <a:defRPr sz="1400">
                <a:solidFill>
                  <a:srgbClr val="332586"/>
                </a:solidFill>
                <a:latin typeface="+mn-lt"/>
                <a:cs typeface="+mn-cs"/>
              </a:defRPr>
            </a:lvl7pPr>
            <a:lvl8pPr marL="3200400" indent="0" algn="ctr" defTabSz="449263" rtl="0" eaLnBrk="0" fontAlgn="base" hangingPunct="0">
              <a:spcBef>
                <a:spcPts val="350"/>
              </a:spcBef>
              <a:spcAft>
                <a:spcPct val="0"/>
              </a:spcAft>
              <a:buClr>
                <a:srgbClr val="000000"/>
              </a:buClr>
              <a:buSzPct val="100000"/>
              <a:buFont typeface="Arial" charset="0"/>
              <a:buNone/>
              <a:defRPr sz="1400">
                <a:solidFill>
                  <a:srgbClr val="332586"/>
                </a:solidFill>
                <a:latin typeface="+mn-lt"/>
                <a:cs typeface="+mn-cs"/>
              </a:defRPr>
            </a:lvl8pPr>
            <a:lvl9pPr marL="3657600" indent="0" algn="ctr" defTabSz="449263" rtl="0" eaLnBrk="0" fontAlgn="base" hangingPunct="0">
              <a:spcBef>
                <a:spcPts val="350"/>
              </a:spcBef>
              <a:spcAft>
                <a:spcPct val="0"/>
              </a:spcAft>
              <a:buClr>
                <a:srgbClr val="000000"/>
              </a:buClr>
              <a:buSzPct val="100000"/>
              <a:buFont typeface="Arial" charset="0"/>
              <a:buNone/>
              <a:defRPr sz="1400">
                <a:solidFill>
                  <a:srgbClr val="332586"/>
                </a:solidFill>
                <a:latin typeface="+mn-lt"/>
                <a:cs typeface="+mn-cs"/>
              </a:defRPr>
            </a:lvl9pPr>
          </a:lstStyle>
          <a:p>
            <a:r>
              <a:rPr lang="en-GB" altLang="en-US" sz="2000" dirty="0" smtClean="0">
                <a:latin typeface="Times New Roman" charset="0"/>
                <a:ea typeface="Times New Roman" charset="0"/>
                <a:cs typeface="Times New Roman" charset="0"/>
              </a:rPr>
              <a:t>Report available at</a:t>
            </a:r>
          </a:p>
          <a:p>
            <a:r>
              <a:rPr lang="pt-PT" altLang="en-US" sz="2000" dirty="0" smtClean="0">
                <a:latin typeface="Times New Roman" charset="0"/>
                <a:ea typeface="Times New Roman" charset="0"/>
                <a:cs typeface="Times New Roman" charset="0"/>
              </a:rPr>
              <a:t> </a:t>
            </a:r>
            <a:r>
              <a:rPr lang="pt-PT" altLang="en-US" sz="2000" b="1" u="sng" dirty="0" smtClean="0">
                <a:solidFill>
                  <a:srgbClr val="0000FF"/>
                </a:solidFill>
                <a:latin typeface="Times New Roman" charset="0"/>
                <a:ea typeface="Times New Roman" charset="0"/>
                <a:cs typeface="Times New Roman" charset="0"/>
              </a:rPr>
              <a:t>www.eua.be</a:t>
            </a:r>
            <a:r>
              <a:rPr lang="pt-PT" altLang="en-US" sz="2000" dirty="0" smtClean="0">
                <a:solidFill>
                  <a:schemeClr val="tx1">
                    <a:lumMod val="65000"/>
                    <a:lumOff val="35000"/>
                  </a:schemeClr>
                </a:solidFill>
                <a:latin typeface="Times New Roman" charset="0"/>
                <a:ea typeface="Times New Roman" charset="0"/>
                <a:cs typeface="Times New Roman" charset="0"/>
              </a:rPr>
              <a:t> </a:t>
            </a:r>
          </a:p>
          <a:p>
            <a:pPr lvl="1">
              <a:buFont typeface="Lucida Grande" charset="0"/>
              <a:buChar char="•"/>
            </a:pPr>
            <a:endParaRPr lang="fr-BE" altLang="en-US" sz="2000" dirty="0" smtClean="0">
              <a:latin typeface="Times New Roman" charset="0"/>
              <a:ea typeface="Times New Roman" charset="0"/>
              <a:cs typeface="Times New Roman" charset="0"/>
            </a:endParaRPr>
          </a:p>
        </p:txBody>
      </p:sp>
      <p:sp>
        <p:nvSpPr>
          <p:cNvPr id="11" name="Rectangle 3"/>
          <p:cNvSpPr txBox="1">
            <a:spLocks noChangeArrowheads="1"/>
          </p:cNvSpPr>
          <p:nvPr/>
        </p:nvSpPr>
        <p:spPr bwMode="auto">
          <a:xfrm>
            <a:off x="3962375" y="1493566"/>
            <a:ext cx="4683051" cy="1944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lvl1pPr marL="341313" indent="-341313" algn="l" defTabSz="449263" rtl="0" eaLnBrk="0" fontAlgn="base" hangingPunct="0">
              <a:spcBef>
                <a:spcPts val="550"/>
              </a:spcBef>
              <a:spcAft>
                <a:spcPct val="0"/>
              </a:spcAft>
              <a:buClr>
                <a:srgbClr val="FFC305"/>
              </a:buClr>
              <a:buSzPct val="130000"/>
              <a:buFont typeface="Lucida Grande" charset="0"/>
              <a:buChar char="•"/>
              <a:defRPr sz="2200">
                <a:solidFill>
                  <a:srgbClr val="332586"/>
                </a:solidFill>
                <a:latin typeface="+mn-lt"/>
                <a:ea typeface="MS PGothic" pitchFamily="34" charset="-128"/>
                <a:cs typeface="+mn-cs"/>
              </a:defRPr>
            </a:lvl1pPr>
            <a:lvl2pPr marL="741363" indent="-284163" algn="l" defTabSz="449263" rtl="0" eaLnBrk="0" fontAlgn="base" hangingPunct="0">
              <a:spcBef>
                <a:spcPts val="350"/>
              </a:spcBef>
              <a:spcAft>
                <a:spcPct val="0"/>
              </a:spcAft>
              <a:buClr>
                <a:srgbClr val="000000"/>
              </a:buClr>
              <a:buSzPct val="100000"/>
              <a:buFont typeface="Wingdings" panose="05000000000000000000" pitchFamily="2" charset="2"/>
              <a:buChar char=""/>
              <a:defRPr sz="1400">
                <a:solidFill>
                  <a:srgbClr val="332586"/>
                </a:solidFill>
                <a:latin typeface="+mn-lt"/>
                <a:ea typeface="Arial Unicode MS" pitchFamily="34" charset="-128"/>
                <a:cs typeface="+mn-cs"/>
              </a:defRPr>
            </a:lvl2pPr>
            <a:lvl3pPr marL="1143000" indent="-228600" algn="l" defTabSz="449263" rtl="0" eaLnBrk="0" fontAlgn="base" hangingPunct="0">
              <a:spcBef>
                <a:spcPts val="350"/>
              </a:spcBef>
              <a:spcAft>
                <a:spcPct val="0"/>
              </a:spcAft>
              <a:buClr>
                <a:srgbClr val="000000"/>
              </a:buClr>
              <a:buSzPct val="100000"/>
              <a:buFont typeface="Verdana" panose="020B0604030504040204" pitchFamily="34" charset="0"/>
              <a:buChar char="•"/>
              <a:defRPr sz="1400">
                <a:solidFill>
                  <a:srgbClr val="332586"/>
                </a:solidFill>
                <a:latin typeface="+mn-lt"/>
                <a:ea typeface="Arial Unicode MS" pitchFamily="34" charset="-128"/>
                <a:cs typeface="+mn-cs"/>
              </a:defRPr>
            </a:lvl3pPr>
            <a:lvl4pPr marL="1600200" indent="-228600" algn="l" defTabSz="449263" rtl="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mn-lt"/>
                <a:ea typeface="Arial Unicode MS" pitchFamily="34" charset="-128"/>
                <a:cs typeface="+mn-cs"/>
              </a:defRPr>
            </a:lvl4pPr>
            <a:lvl5pPr marL="2057400" indent="-228600" algn="l" defTabSz="449263" rtl="0"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mn-lt"/>
                <a:ea typeface="Arial Unicode MS" pitchFamily="34" charset="-128"/>
                <a:cs typeface="+mn-cs"/>
              </a:defRPr>
            </a:lvl5pPr>
            <a:lvl6pPr marL="2514600" indent="-228600" algn="l" defTabSz="449263" rtl="0" eaLnBrk="0" fontAlgn="base" hangingPunct="0">
              <a:spcBef>
                <a:spcPts val="350"/>
              </a:spcBef>
              <a:spcAft>
                <a:spcPct val="0"/>
              </a:spcAft>
              <a:buClr>
                <a:srgbClr val="000000"/>
              </a:buClr>
              <a:buSzPct val="100000"/>
              <a:buFont typeface="Arial" charset="0"/>
              <a:buChar char="»"/>
              <a:defRPr sz="1400">
                <a:solidFill>
                  <a:srgbClr val="332586"/>
                </a:solidFill>
                <a:latin typeface="+mn-lt"/>
                <a:cs typeface="+mn-cs"/>
              </a:defRPr>
            </a:lvl6pPr>
            <a:lvl7pPr marL="2971800" indent="-228600" algn="l" defTabSz="449263" rtl="0" eaLnBrk="0" fontAlgn="base" hangingPunct="0">
              <a:spcBef>
                <a:spcPts val="350"/>
              </a:spcBef>
              <a:spcAft>
                <a:spcPct val="0"/>
              </a:spcAft>
              <a:buClr>
                <a:srgbClr val="000000"/>
              </a:buClr>
              <a:buSzPct val="100000"/>
              <a:buFont typeface="Arial" charset="0"/>
              <a:buChar char="»"/>
              <a:defRPr sz="1400">
                <a:solidFill>
                  <a:srgbClr val="332586"/>
                </a:solidFill>
                <a:latin typeface="+mn-lt"/>
                <a:cs typeface="+mn-cs"/>
              </a:defRPr>
            </a:lvl7pPr>
            <a:lvl8pPr marL="3429000" indent="-228600" algn="l" defTabSz="449263" rtl="0" eaLnBrk="0" fontAlgn="base" hangingPunct="0">
              <a:spcBef>
                <a:spcPts val="350"/>
              </a:spcBef>
              <a:spcAft>
                <a:spcPct val="0"/>
              </a:spcAft>
              <a:buClr>
                <a:srgbClr val="000000"/>
              </a:buClr>
              <a:buSzPct val="100000"/>
              <a:buFont typeface="Arial" charset="0"/>
              <a:buChar char="»"/>
              <a:defRPr sz="1400">
                <a:solidFill>
                  <a:srgbClr val="332586"/>
                </a:solidFill>
                <a:latin typeface="+mn-lt"/>
                <a:cs typeface="+mn-cs"/>
              </a:defRPr>
            </a:lvl8pPr>
            <a:lvl9pPr marL="3886200" indent="-228600" algn="l" defTabSz="449263" rtl="0" eaLnBrk="0" fontAlgn="base" hangingPunct="0">
              <a:spcBef>
                <a:spcPts val="350"/>
              </a:spcBef>
              <a:spcAft>
                <a:spcPct val="0"/>
              </a:spcAft>
              <a:buClr>
                <a:srgbClr val="000000"/>
              </a:buClr>
              <a:buSzPct val="100000"/>
              <a:buFont typeface="Arial" charset="0"/>
              <a:buChar char="»"/>
              <a:defRPr sz="1400">
                <a:solidFill>
                  <a:srgbClr val="332586"/>
                </a:solidFill>
                <a:latin typeface="+mn-lt"/>
                <a:cs typeface="+mn-cs"/>
              </a:defRPr>
            </a:lvl9pPr>
          </a:lstStyle>
          <a:p>
            <a:pPr marL="0" lvl="1" indent="0" algn="ctr">
              <a:lnSpc>
                <a:spcPct val="80000"/>
              </a:lnSpc>
              <a:buClr>
                <a:srgbClr val="C00000"/>
              </a:buClr>
              <a:buFont typeface="Wingdings" panose="05000000000000000000" pitchFamily="2" charset="2"/>
              <a:buNone/>
            </a:pPr>
            <a:endParaRPr lang="en-GB" altLang="en-US" sz="2000" b="1" dirty="0" smtClean="0">
              <a:solidFill>
                <a:srgbClr val="0070C0"/>
              </a:solidFill>
              <a:latin typeface="Times New Roman" charset="0"/>
              <a:ea typeface="Times New Roman" charset="0"/>
              <a:cs typeface="Times New Roman" charset="0"/>
            </a:endParaRPr>
          </a:p>
          <a:p>
            <a:pPr marL="0" lvl="1" indent="0" algn="ctr">
              <a:lnSpc>
                <a:spcPct val="80000"/>
              </a:lnSpc>
              <a:buClr>
                <a:srgbClr val="C00000"/>
              </a:buClr>
              <a:buFont typeface="Wingdings" panose="05000000000000000000" pitchFamily="2" charset="2"/>
              <a:buNone/>
            </a:pPr>
            <a:r>
              <a:rPr lang="en-GB" altLang="en-US" sz="2400" b="1" dirty="0" smtClean="0">
                <a:solidFill>
                  <a:srgbClr val="0070C0"/>
                </a:solidFill>
                <a:latin typeface="Times New Roman" charset="0"/>
                <a:ea typeface="Times New Roman" charset="0"/>
                <a:cs typeface="Times New Roman" charset="0"/>
              </a:rPr>
              <a:t>Promoting collaborative doctoral education for enhanced career opportunities</a:t>
            </a:r>
            <a:endParaRPr lang="hu-HU" altLang="en-US" sz="2400" b="1" dirty="0" smtClean="0">
              <a:solidFill>
                <a:srgbClr val="0070C0"/>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6027765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7</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txBox="1">
            <a:spLocks noChangeArrowheads="1"/>
          </p:cNvSpPr>
          <p:nvPr/>
        </p:nvSpPr>
        <p:spPr>
          <a:xfrm>
            <a:off x="408285" y="1717446"/>
            <a:ext cx="8499475" cy="41597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1" indent="0" algn="ctr">
              <a:lnSpc>
                <a:spcPct val="80000"/>
              </a:lnSpc>
              <a:buClr>
                <a:srgbClr val="C00000"/>
              </a:buClr>
              <a:buFont typeface="Wingdings" panose="05000000000000000000" pitchFamily="2" charset="2"/>
              <a:buNone/>
            </a:pPr>
            <a:endParaRPr lang="en-GB" altLang="en-US" sz="1800" b="1" dirty="0" smtClean="0">
              <a:solidFill>
                <a:srgbClr val="000090"/>
              </a:solidFill>
              <a:latin typeface="Times New Roman" charset="0"/>
              <a:ea typeface="Times New Roman" charset="0"/>
              <a:cs typeface="Times New Roman" charset="0"/>
            </a:endParaRPr>
          </a:p>
          <a:p>
            <a:pPr marL="0" lvl="1" indent="0" algn="ctr">
              <a:lnSpc>
                <a:spcPct val="80000"/>
              </a:lnSpc>
              <a:buClr>
                <a:srgbClr val="C00000"/>
              </a:buClr>
              <a:buFont typeface="Wingdings" panose="05000000000000000000" pitchFamily="2" charset="2"/>
              <a:buNone/>
            </a:pPr>
            <a:r>
              <a:rPr lang="en-GB" altLang="en-US" sz="2400" b="1" dirty="0" smtClean="0">
                <a:solidFill>
                  <a:srgbClr val="0070C0"/>
                </a:solidFill>
                <a:latin typeface="Times New Roman" charset="0"/>
                <a:ea typeface="Times New Roman" charset="0"/>
                <a:cs typeface="Times New Roman" charset="0"/>
              </a:rPr>
              <a:t>Promoting collaborative doctoral education for enhanced career opportunities</a:t>
            </a:r>
            <a:endParaRPr lang="hu-HU" altLang="en-US" sz="2400" b="1" dirty="0" smtClean="0">
              <a:solidFill>
                <a:srgbClr val="0070C0"/>
              </a:solidFill>
              <a:latin typeface="Times New Roman" charset="0"/>
              <a:ea typeface="Times New Roman" charset="0"/>
              <a:cs typeface="Times New Roman" charset="0"/>
            </a:endParaRPr>
          </a:p>
          <a:p>
            <a:pPr marL="0" lvl="1" indent="0">
              <a:lnSpc>
                <a:spcPct val="80000"/>
              </a:lnSpc>
              <a:buClr>
                <a:srgbClr val="C00000"/>
              </a:buClr>
              <a:buFont typeface="Wingdings" panose="05000000000000000000" pitchFamily="2" charset="2"/>
              <a:buNone/>
            </a:pPr>
            <a:endParaRPr lang="en-GB" altLang="en-US" sz="1800" b="1" dirty="0" smtClean="0">
              <a:solidFill>
                <a:srgbClr val="0070C0"/>
              </a:solidFill>
              <a:latin typeface="Times New Roman" charset="0"/>
              <a:ea typeface="Times New Roman" charset="0"/>
              <a:cs typeface="Times New Roman" charset="0"/>
            </a:endParaRPr>
          </a:p>
          <a:p>
            <a:pPr marL="0" lvl="1" indent="0">
              <a:lnSpc>
                <a:spcPct val="80000"/>
              </a:lnSpc>
              <a:buClr>
                <a:srgbClr val="C00000"/>
              </a:buClr>
              <a:buFont typeface="Wingdings" panose="05000000000000000000" pitchFamily="2" charset="2"/>
              <a:buNone/>
            </a:pPr>
            <a:endParaRPr lang="hu-HU" altLang="en-US" sz="1800" b="1" dirty="0" smtClean="0">
              <a:solidFill>
                <a:srgbClr val="0070C0"/>
              </a:solidFill>
              <a:latin typeface="Times New Roman" charset="0"/>
              <a:ea typeface="Times New Roman" charset="0"/>
              <a:cs typeface="Times New Roman" charset="0"/>
            </a:endParaRPr>
          </a:p>
          <a:p>
            <a:pPr marL="0" lvl="1" indent="0">
              <a:lnSpc>
                <a:spcPct val="80000"/>
              </a:lnSpc>
              <a:buClr>
                <a:srgbClr val="C00000"/>
              </a:buClr>
              <a:buFont typeface="Wingdings" panose="05000000000000000000" pitchFamily="2" charset="2"/>
              <a:buNone/>
            </a:pPr>
            <a:r>
              <a:rPr lang="en-GB" altLang="en-US" sz="1800" b="1" dirty="0" smtClean="0">
                <a:solidFill>
                  <a:srgbClr val="0070C0"/>
                </a:solidFill>
                <a:latin typeface="Times New Roman" charset="0"/>
                <a:ea typeface="Times New Roman" charset="0"/>
                <a:cs typeface="Times New Roman" charset="0"/>
              </a:rPr>
              <a:t>Participants involved in Workshops and in-depth Case Studies</a:t>
            </a:r>
            <a:br>
              <a:rPr lang="en-GB" altLang="en-US" sz="1800" b="1" dirty="0" smtClean="0">
                <a:solidFill>
                  <a:srgbClr val="0070C0"/>
                </a:solidFill>
                <a:latin typeface="Times New Roman" charset="0"/>
                <a:ea typeface="Times New Roman" charset="0"/>
                <a:cs typeface="Times New Roman" charset="0"/>
              </a:rPr>
            </a:br>
            <a:endParaRPr lang="en-US" altLang="en-US" sz="1800" b="1" dirty="0" smtClean="0">
              <a:latin typeface="Times New Roman" charset="0"/>
              <a:ea typeface="Times New Roman" charset="0"/>
              <a:cs typeface="Times New Roman" charset="0"/>
            </a:endParaRPr>
          </a:p>
          <a:p>
            <a:pPr>
              <a:lnSpc>
                <a:spcPct val="80000"/>
              </a:lnSpc>
              <a:buClr>
                <a:schemeClr val="accent2"/>
              </a:buClr>
              <a:buFont typeface="Wingdings" panose="05000000000000000000" pitchFamily="2" charset="2"/>
              <a:buChar char="§"/>
            </a:pPr>
            <a:r>
              <a:rPr lang="en-US" altLang="en-US" sz="1800" dirty="0" smtClean="0">
                <a:latin typeface="Times New Roman" charset="0"/>
                <a:ea typeface="Times New Roman" charset="0"/>
                <a:cs typeface="Times New Roman" charset="0"/>
              </a:rPr>
              <a:t>32 higher education institutions</a:t>
            </a:r>
          </a:p>
          <a:p>
            <a:pPr>
              <a:lnSpc>
                <a:spcPct val="80000"/>
              </a:lnSpc>
              <a:buClr>
                <a:schemeClr val="accent2"/>
              </a:buClr>
              <a:buFont typeface="Wingdings" panose="05000000000000000000" pitchFamily="2" charset="2"/>
              <a:buChar char="§"/>
            </a:pPr>
            <a:r>
              <a:rPr lang="en-US" altLang="en-US" sz="1800" dirty="0" smtClean="0">
                <a:latin typeface="Times New Roman" charset="0"/>
                <a:ea typeface="Times New Roman" charset="0"/>
                <a:cs typeface="Times New Roman" charset="0"/>
              </a:rPr>
              <a:t>20 doctoral candidates</a:t>
            </a:r>
          </a:p>
          <a:p>
            <a:pPr>
              <a:lnSpc>
                <a:spcPct val="80000"/>
              </a:lnSpc>
              <a:buClr>
                <a:schemeClr val="accent2"/>
              </a:buClr>
              <a:buFont typeface="Wingdings" panose="05000000000000000000" pitchFamily="2" charset="2"/>
              <a:buChar char="§"/>
            </a:pPr>
            <a:r>
              <a:rPr lang="en-US" altLang="en-US" sz="1800" dirty="0" smtClean="0">
                <a:latin typeface="Times New Roman" charset="0"/>
                <a:ea typeface="Times New Roman" charset="0"/>
                <a:cs typeface="Times New Roman" charset="0"/>
              </a:rPr>
              <a:t>34 companies</a:t>
            </a:r>
          </a:p>
          <a:p>
            <a:pPr>
              <a:lnSpc>
                <a:spcPct val="80000"/>
              </a:lnSpc>
              <a:buClr>
                <a:schemeClr val="accent2"/>
              </a:buClr>
              <a:buFont typeface="Wingdings" panose="05000000000000000000" pitchFamily="2" charset="2"/>
              <a:buChar char="§"/>
            </a:pPr>
            <a:r>
              <a:rPr lang="en-US" altLang="en-US" sz="1800" dirty="0" smtClean="0">
                <a:latin typeface="Times New Roman" charset="0"/>
                <a:ea typeface="Times New Roman" charset="0"/>
                <a:cs typeface="Times New Roman" charset="0"/>
              </a:rPr>
              <a:t>23 </a:t>
            </a:r>
            <a:r>
              <a:rPr lang="en-US" altLang="en-US" sz="1800" dirty="0" err="1" smtClean="0">
                <a:latin typeface="Times New Roman" charset="0"/>
                <a:ea typeface="Times New Roman" charset="0"/>
                <a:cs typeface="Times New Roman" charset="0"/>
              </a:rPr>
              <a:t>organisations</a:t>
            </a:r>
            <a:r>
              <a:rPr lang="en-US" altLang="en-US" sz="1800" dirty="0" smtClean="0">
                <a:latin typeface="Times New Roman" charset="0"/>
                <a:ea typeface="Times New Roman" charset="0"/>
                <a:cs typeface="Times New Roman" charset="0"/>
              </a:rPr>
              <a:t> in the field of higher education</a:t>
            </a:r>
          </a:p>
          <a:p>
            <a:pPr>
              <a:lnSpc>
                <a:spcPct val="80000"/>
              </a:lnSpc>
              <a:buClr>
                <a:schemeClr val="accent2"/>
              </a:buClr>
              <a:buFont typeface="Wingdings" panose="05000000000000000000" pitchFamily="2" charset="2"/>
              <a:buChar char="§"/>
            </a:pPr>
            <a:r>
              <a:rPr lang="en-US" altLang="en-US" sz="1800" dirty="0" smtClean="0">
                <a:latin typeface="Times New Roman" charset="0"/>
                <a:ea typeface="Times New Roman" charset="0"/>
                <a:cs typeface="Times New Roman" charset="0"/>
              </a:rPr>
              <a:t>13 countries </a:t>
            </a:r>
          </a:p>
          <a:p>
            <a:pPr marL="0" lvl="1" indent="0">
              <a:lnSpc>
                <a:spcPct val="80000"/>
              </a:lnSpc>
              <a:buClr>
                <a:srgbClr val="C00000"/>
              </a:buClr>
              <a:buFont typeface="Wingdings" panose="05000000000000000000" pitchFamily="2" charset="2"/>
              <a:buNone/>
            </a:pPr>
            <a:endParaRPr lang="en-US" altLang="en-US" sz="1800" dirty="0" smtClean="0">
              <a:latin typeface="Times New Roman" charset="0"/>
              <a:ea typeface="Times New Roman" charset="0"/>
              <a:cs typeface="Times New Roman" charset="0"/>
            </a:endParaRPr>
          </a:p>
        </p:txBody>
      </p:sp>
      <p:sp>
        <p:nvSpPr>
          <p:cNvPr id="9" name="Subtitle 2"/>
          <p:cNvSpPr txBox="1">
            <a:spLocks/>
          </p:cNvSpPr>
          <p:nvPr/>
        </p:nvSpPr>
        <p:spPr>
          <a:xfrm>
            <a:off x="3724047" y="593003"/>
            <a:ext cx="5353334" cy="72008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GB" sz="2800" b="1" dirty="0" smtClean="0">
                <a:solidFill>
                  <a:schemeClr val="tx1">
                    <a:lumMod val="75000"/>
                    <a:lumOff val="25000"/>
                  </a:schemeClr>
                </a:solidFill>
                <a:latin typeface="Times New Roman" panose="02020603050405020304" pitchFamily="18" charset="0"/>
                <a:cs typeface="Times New Roman" panose="02020603050405020304" pitchFamily="18" charset="0"/>
              </a:rPr>
              <a:t>FP7 DOC-CAREERS II project</a:t>
            </a:r>
            <a:endParaRPr lang="en-GB" sz="1600" b="1" dirty="0" smtClean="0">
              <a:solidFill>
                <a:schemeClr val="tx1">
                  <a:lumMod val="75000"/>
                  <a:lumOff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32129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8</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3851722" y="422090"/>
            <a:ext cx="4752528" cy="72008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GB" sz="2800" b="1" smtClean="0">
                <a:solidFill>
                  <a:schemeClr val="tx1">
                    <a:lumMod val="75000"/>
                    <a:lumOff val="25000"/>
                  </a:schemeClr>
                </a:solidFill>
                <a:latin typeface="Times New Roman" panose="02020603050405020304" pitchFamily="18" charset="0"/>
                <a:cs typeface="Times New Roman" panose="02020603050405020304" pitchFamily="18" charset="0"/>
              </a:rPr>
              <a:t>DOC-CAREERS I and DOC-CAREERS II</a:t>
            </a:r>
            <a:endParaRPr lang="en-GB" sz="1600" b="1" dirty="0" smtClean="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8" name="Content Placeholder 2"/>
          <p:cNvSpPr txBox="1">
            <a:spLocks/>
          </p:cNvSpPr>
          <p:nvPr/>
        </p:nvSpPr>
        <p:spPr>
          <a:xfrm>
            <a:off x="1044129" y="2272619"/>
            <a:ext cx="1985615" cy="165042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Clr>
                <a:srgbClr val="22228B"/>
              </a:buClr>
              <a:buSzPct val="150000"/>
              <a:buFont typeface="Wingdings" panose="05000000000000000000" pitchFamily="2" charset="2"/>
              <a:buChar char="§"/>
            </a:pPr>
            <a:r>
              <a:rPr lang="en-US" altLang="en-US" sz="1600" b="1" dirty="0" smtClean="0">
                <a:latin typeface="Times New Roman" charset="0"/>
                <a:ea typeface="Times New Roman" charset="0"/>
                <a:cs typeface="Times New Roman" charset="0"/>
              </a:rPr>
              <a:t>Aerospace </a:t>
            </a:r>
          </a:p>
          <a:p>
            <a:pPr>
              <a:buClr>
                <a:srgbClr val="22228B"/>
              </a:buClr>
              <a:buSzPct val="150000"/>
              <a:buFont typeface="Wingdings" panose="05000000000000000000" pitchFamily="2" charset="2"/>
              <a:buChar char="§"/>
            </a:pPr>
            <a:r>
              <a:rPr lang="en-US" altLang="en-US" sz="1600" b="1" dirty="0" smtClean="0">
                <a:latin typeface="Times New Roman" charset="0"/>
                <a:ea typeface="Times New Roman" charset="0"/>
                <a:cs typeface="Times New Roman" charset="0"/>
              </a:rPr>
              <a:t>Automotive</a:t>
            </a:r>
          </a:p>
          <a:p>
            <a:pPr>
              <a:buClr>
                <a:srgbClr val="22228B"/>
              </a:buClr>
              <a:buSzPct val="150000"/>
              <a:buFont typeface="Wingdings" panose="05000000000000000000" pitchFamily="2" charset="2"/>
              <a:buChar char="§"/>
            </a:pPr>
            <a:r>
              <a:rPr lang="en-US" altLang="en-US" sz="1600" b="1" dirty="0" smtClean="0">
                <a:latin typeface="Times New Roman" charset="0"/>
                <a:ea typeface="Times New Roman" charset="0"/>
                <a:cs typeface="Times New Roman" charset="0"/>
              </a:rPr>
              <a:t>Nuclear energy</a:t>
            </a:r>
          </a:p>
          <a:p>
            <a:pPr>
              <a:buClr>
                <a:srgbClr val="22228B"/>
              </a:buClr>
              <a:buSzPct val="150000"/>
              <a:buFont typeface="Wingdings" panose="05000000000000000000" pitchFamily="2" charset="2"/>
              <a:buChar char="§"/>
            </a:pPr>
            <a:r>
              <a:rPr lang="en-US" altLang="en-US" sz="1600" b="1" dirty="0" smtClean="0">
                <a:latin typeface="Times New Roman" charset="0"/>
                <a:ea typeface="Times New Roman" charset="0"/>
                <a:cs typeface="Times New Roman" charset="0"/>
              </a:rPr>
              <a:t>Health</a:t>
            </a:r>
          </a:p>
          <a:p>
            <a:pPr>
              <a:buClr>
                <a:srgbClr val="22228B"/>
              </a:buClr>
              <a:buSzPct val="150000"/>
              <a:buFont typeface="Wingdings" panose="05000000000000000000" pitchFamily="2" charset="2"/>
              <a:buChar char="§"/>
            </a:pPr>
            <a:r>
              <a:rPr lang="en-US" altLang="en-US" sz="1600" b="1" dirty="0" smtClean="0">
                <a:latin typeface="Times New Roman" charset="0"/>
                <a:ea typeface="Times New Roman" charset="0"/>
                <a:cs typeface="Times New Roman" charset="0"/>
              </a:rPr>
              <a:t>New Materials</a:t>
            </a:r>
          </a:p>
          <a:p>
            <a:pPr>
              <a:buClr>
                <a:srgbClr val="22228B"/>
              </a:buClr>
              <a:buSzPct val="150000"/>
              <a:buFont typeface="Wingdings" panose="05000000000000000000" pitchFamily="2" charset="2"/>
              <a:buChar char="§"/>
            </a:pPr>
            <a:endParaRPr lang="en-US" altLang="en-US" sz="2000" dirty="0" smtClean="0">
              <a:latin typeface="Times New Roman" charset="0"/>
              <a:ea typeface="Times New Roman" charset="0"/>
              <a:cs typeface="Times New Roman" charset="0"/>
            </a:endParaRPr>
          </a:p>
          <a:p>
            <a:pPr>
              <a:buClr>
                <a:srgbClr val="22228B"/>
              </a:buClr>
              <a:buSzPct val="150000"/>
              <a:buFont typeface="Wingdings" panose="05000000000000000000" pitchFamily="2" charset="2"/>
              <a:buChar char="§"/>
            </a:pPr>
            <a:endParaRPr lang="en-US" altLang="en-US" sz="2000" dirty="0" smtClean="0">
              <a:latin typeface="Times New Roman" charset="0"/>
              <a:ea typeface="Times New Roman" charset="0"/>
              <a:cs typeface="Times New Roman" charset="0"/>
            </a:endParaRPr>
          </a:p>
        </p:txBody>
      </p:sp>
      <p:sp>
        <p:nvSpPr>
          <p:cNvPr id="9" name="Rectangle 2"/>
          <p:cNvSpPr txBox="1">
            <a:spLocks noChangeArrowheads="1"/>
          </p:cNvSpPr>
          <p:nvPr/>
        </p:nvSpPr>
        <p:spPr bwMode="auto">
          <a:xfrm>
            <a:off x="374650" y="1535577"/>
            <a:ext cx="8229600" cy="607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1"/>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algn="ctr">
              <a:spcBef>
                <a:spcPct val="0"/>
              </a:spcBef>
              <a:buClrTx/>
              <a:buSzTx/>
              <a:buFontTx/>
              <a:buNone/>
            </a:pPr>
            <a:r>
              <a:rPr lang="es-ES" altLang="en-US" sz="2600" b="1" dirty="0" smtClean="0">
                <a:solidFill>
                  <a:schemeClr val="accent1"/>
                </a:solidFill>
                <a:latin typeface="+mj-lt"/>
              </a:rPr>
              <a:t>Industrial </a:t>
            </a:r>
            <a:r>
              <a:rPr lang="es-ES" altLang="en-US" sz="2600" b="1" dirty="0" err="1">
                <a:solidFill>
                  <a:schemeClr val="accent1"/>
                </a:solidFill>
                <a:latin typeface="+mj-lt"/>
              </a:rPr>
              <a:t>Sectors</a:t>
            </a:r>
            <a:r>
              <a:rPr lang="es-ES" altLang="en-US" sz="2600" b="1" dirty="0">
                <a:solidFill>
                  <a:schemeClr val="accent1"/>
                </a:solidFill>
                <a:latin typeface="+mj-lt"/>
              </a:rPr>
              <a:t> of In-</a:t>
            </a:r>
            <a:r>
              <a:rPr lang="es-ES" altLang="en-US" sz="2600" b="1" dirty="0" err="1">
                <a:solidFill>
                  <a:schemeClr val="accent1"/>
                </a:solidFill>
                <a:latin typeface="+mj-lt"/>
              </a:rPr>
              <a:t>depth</a:t>
            </a:r>
            <a:r>
              <a:rPr lang="es-ES" altLang="en-US" sz="2600" b="1" dirty="0">
                <a:solidFill>
                  <a:schemeClr val="accent1"/>
                </a:solidFill>
                <a:latin typeface="+mj-lt"/>
              </a:rPr>
              <a:t> Case </a:t>
            </a:r>
            <a:r>
              <a:rPr lang="es-ES" altLang="en-US" sz="2600" b="1" dirty="0" err="1">
                <a:solidFill>
                  <a:schemeClr val="accent1"/>
                </a:solidFill>
                <a:latin typeface="+mj-lt"/>
              </a:rPr>
              <a:t>Studie</a:t>
            </a:r>
            <a:r>
              <a:rPr lang="es-ES" altLang="en-US" b="1" dirty="0" err="1">
                <a:solidFill>
                  <a:schemeClr val="accent1"/>
                </a:solidFill>
              </a:rPr>
              <a:t>s</a:t>
            </a:r>
            <a:endParaRPr lang="es-ES" altLang="en-US" b="1" dirty="0">
              <a:solidFill>
                <a:schemeClr val="accent1"/>
              </a:solidFill>
            </a:endParaRPr>
          </a:p>
        </p:txBody>
      </p:sp>
      <p:pic>
        <p:nvPicPr>
          <p:cNvPr id="10"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4650" y="3925048"/>
            <a:ext cx="7595444" cy="2755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Content Placeholder 2"/>
          <p:cNvSpPr txBox="1">
            <a:spLocks/>
          </p:cNvSpPr>
          <p:nvPr/>
        </p:nvSpPr>
        <p:spPr bwMode="auto">
          <a:xfrm>
            <a:off x="3492401" y="2295132"/>
            <a:ext cx="2127498" cy="1627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eaLnBrk="1" hangingPunct="1">
              <a:spcBef>
                <a:spcPct val="0"/>
              </a:spcBef>
              <a:buClr>
                <a:srgbClr val="22228B"/>
              </a:buClr>
              <a:buSzPct val="150000"/>
              <a:buFont typeface="Wingdings" panose="05000000000000000000" pitchFamily="2" charset="2"/>
              <a:buChar char="§"/>
            </a:pPr>
            <a:r>
              <a:rPr lang="hu-HU" altLang="en-US" sz="1600" dirty="0">
                <a:solidFill>
                  <a:schemeClr val="tx1"/>
                </a:solidFill>
                <a:latin typeface="Times New Roman" charset="0"/>
                <a:ea typeface="Times New Roman" charset="0"/>
                <a:cs typeface="Times New Roman" charset="0"/>
              </a:rPr>
              <a:t>  </a:t>
            </a:r>
            <a:r>
              <a:rPr lang="en-US" altLang="en-US" sz="1600" b="1" dirty="0">
                <a:solidFill>
                  <a:schemeClr val="tx1"/>
                </a:solidFill>
                <a:latin typeface="Times New Roman" charset="0"/>
                <a:ea typeface="Times New Roman" charset="0"/>
                <a:cs typeface="Times New Roman" charset="0"/>
              </a:rPr>
              <a:t>ICT</a:t>
            </a:r>
            <a:r>
              <a:rPr lang="hu-HU" altLang="en-US" sz="1600" b="1" dirty="0">
                <a:solidFill>
                  <a:schemeClr val="tx1"/>
                </a:solidFill>
                <a:latin typeface="Times New Roman" charset="0"/>
                <a:ea typeface="Times New Roman" charset="0"/>
                <a:cs typeface="Times New Roman" charset="0"/>
              </a:rPr>
              <a:t> </a:t>
            </a:r>
            <a:endParaRPr lang="en-US" altLang="en-US" sz="1600" b="1" dirty="0">
              <a:solidFill>
                <a:schemeClr val="tx1"/>
              </a:solidFill>
              <a:latin typeface="Times New Roman" charset="0"/>
              <a:ea typeface="Times New Roman" charset="0"/>
              <a:cs typeface="Times New Roman" charset="0"/>
            </a:endParaRPr>
          </a:p>
          <a:p>
            <a:pPr eaLnBrk="1" hangingPunct="1">
              <a:spcBef>
                <a:spcPct val="0"/>
              </a:spcBef>
              <a:buClr>
                <a:srgbClr val="22228B"/>
              </a:buClr>
              <a:buSzPct val="150000"/>
              <a:buFont typeface="Wingdings" panose="05000000000000000000" pitchFamily="2" charset="2"/>
              <a:buChar char="§"/>
            </a:pPr>
            <a:r>
              <a:rPr lang="hu-HU" altLang="en-US" sz="1600" b="1" dirty="0">
                <a:solidFill>
                  <a:schemeClr val="tx1"/>
                </a:solidFill>
                <a:latin typeface="Times New Roman" charset="0"/>
                <a:ea typeface="Times New Roman" charset="0"/>
                <a:cs typeface="Times New Roman" charset="0"/>
              </a:rPr>
              <a:t> </a:t>
            </a:r>
            <a:r>
              <a:rPr lang="en-US" altLang="en-US" sz="1600" b="1" dirty="0">
                <a:solidFill>
                  <a:schemeClr val="tx1"/>
                </a:solidFill>
                <a:latin typeface="Times New Roman" charset="0"/>
                <a:ea typeface="Times New Roman" charset="0"/>
                <a:cs typeface="Times New Roman" charset="0"/>
              </a:rPr>
              <a:t>Marine</a:t>
            </a:r>
            <a:r>
              <a:rPr lang="hu-HU" altLang="en-US" sz="1600" b="1" dirty="0">
                <a:solidFill>
                  <a:schemeClr val="tx1"/>
                </a:solidFill>
                <a:latin typeface="Times New Roman" charset="0"/>
                <a:ea typeface="Times New Roman" charset="0"/>
                <a:cs typeface="Times New Roman" charset="0"/>
              </a:rPr>
              <a:t> </a:t>
            </a:r>
            <a:endParaRPr lang="es-ES" altLang="en-US" sz="1600" b="1" dirty="0">
              <a:solidFill>
                <a:schemeClr val="tx1"/>
              </a:solidFill>
              <a:latin typeface="Times New Roman" charset="0"/>
              <a:ea typeface="Times New Roman" charset="0"/>
              <a:cs typeface="Times New Roman" charset="0"/>
            </a:endParaRPr>
          </a:p>
          <a:p>
            <a:pPr eaLnBrk="1" hangingPunct="1">
              <a:spcBef>
                <a:spcPct val="0"/>
              </a:spcBef>
              <a:buClr>
                <a:srgbClr val="22228B"/>
              </a:buClr>
              <a:buSzPct val="150000"/>
              <a:buFont typeface="Wingdings" panose="05000000000000000000" pitchFamily="2" charset="2"/>
              <a:buChar char="§"/>
            </a:pPr>
            <a:r>
              <a:rPr lang="en-US" altLang="en-US" sz="1600" b="1" dirty="0">
                <a:solidFill>
                  <a:schemeClr val="tx1"/>
                </a:solidFill>
                <a:latin typeface="Times New Roman" charset="0"/>
                <a:ea typeface="Times New Roman" charset="0"/>
                <a:cs typeface="Times New Roman" charset="0"/>
              </a:rPr>
              <a:t> Electrochemistry</a:t>
            </a:r>
          </a:p>
          <a:p>
            <a:pPr>
              <a:spcBef>
                <a:spcPct val="20000"/>
              </a:spcBef>
              <a:buClr>
                <a:srgbClr val="22228B"/>
              </a:buClr>
              <a:buSzPct val="150000"/>
              <a:buFont typeface="Wingdings" panose="05000000000000000000" pitchFamily="2" charset="2"/>
              <a:buChar char="§"/>
            </a:pPr>
            <a:r>
              <a:rPr lang="en-US" altLang="en-US" sz="1600" b="1" dirty="0">
                <a:solidFill>
                  <a:schemeClr val="tx1"/>
                </a:solidFill>
                <a:latin typeface="Times New Roman" charset="0"/>
                <a:ea typeface="Times New Roman" charset="0"/>
                <a:cs typeface="Times New Roman" charset="0"/>
              </a:rPr>
              <a:t> Paper</a:t>
            </a:r>
          </a:p>
          <a:p>
            <a:pPr>
              <a:spcBef>
                <a:spcPct val="20000"/>
              </a:spcBef>
              <a:buClr>
                <a:srgbClr val="22228B"/>
              </a:buClr>
              <a:buSzPct val="150000"/>
              <a:buFont typeface="Wingdings" panose="05000000000000000000" pitchFamily="2" charset="2"/>
              <a:buChar char="§"/>
            </a:pPr>
            <a:r>
              <a:rPr lang="en-US" altLang="en-US" sz="1600" b="1" dirty="0">
                <a:solidFill>
                  <a:schemeClr val="tx1"/>
                </a:solidFill>
                <a:latin typeface="Times New Roman" charset="0"/>
                <a:ea typeface="Times New Roman" charset="0"/>
                <a:cs typeface="Times New Roman" charset="0"/>
              </a:rPr>
              <a:t> Steel </a:t>
            </a:r>
          </a:p>
        </p:txBody>
      </p:sp>
      <p:sp>
        <p:nvSpPr>
          <p:cNvPr id="12" name="TextBox 7"/>
          <p:cNvSpPr txBox="1">
            <a:spLocks noChangeArrowheads="1"/>
          </p:cNvSpPr>
          <p:nvPr/>
        </p:nvSpPr>
        <p:spPr bwMode="auto">
          <a:xfrm>
            <a:off x="5724649" y="2276872"/>
            <a:ext cx="2231727" cy="178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ts val="550"/>
              </a:spcBef>
              <a:buClr>
                <a:srgbClr val="FFC305"/>
              </a:buClr>
              <a:buSzPct val="130000"/>
              <a:buFont typeface="Lucida Grande" charset="0"/>
              <a:buChar char="•"/>
              <a:defRPr sz="2200">
                <a:solidFill>
                  <a:srgbClr val="332586"/>
                </a:solidFill>
                <a:latin typeface="Verdana" panose="020B0604030504040204" pitchFamily="34" charset="0"/>
                <a:ea typeface="MS PGothic" panose="020B0600070205080204" pitchFamily="34" charset="-128"/>
                <a:cs typeface="Arial Unicode MS" panose="020B0604020202020204" pitchFamily="34" charset="-128"/>
              </a:defRPr>
            </a:lvl1pPr>
            <a:lvl2pPr marL="742950" indent="-285750">
              <a:spcBef>
                <a:spcPts val="350"/>
              </a:spcBef>
              <a:buClr>
                <a:srgbClr val="000000"/>
              </a:buClr>
              <a:buSzPct val="100000"/>
              <a:buFont typeface="Wingdings" panose="05000000000000000000" pitchFamily="2" charset="2"/>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2pPr>
            <a:lvl3pPr marL="1143000" indent="-228600">
              <a:spcBef>
                <a:spcPts val="350"/>
              </a:spcBef>
              <a:buClr>
                <a:srgbClr val="000000"/>
              </a:buClr>
              <a:buSzPct val="100000"/>
              <a:buFont typeface="Verdana" panose="020B060403050404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3pPr>
            <a:lvl4pPr marL="16002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4pPr>
            <a:lvl5pPr marL="2057400" indent="-228600">
              <a:spcBef>
                <a:spcPts val="350"/>
              </a:spcBef>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ts val="350"/>
              </a:spcBef>
              <a:spcAft>
                <a:spcPct val="0"/>
              </a:spcAft>
              <a:buClr>
                <a:srgbClr val="000000"/>
              </a:buClr>
              <a:buSzPct val="100000"/>
              <a:buFont typeface="Arial" panose="020B0604020202020204" pitchFamily="34" charset="0"/>
              <a:buChar char="»"/>
              <a:defRPr sz="1400">
                <a:solidFill>
                  <a:srgbClr val="332586"/>
                </a:solidFill>
                <a:latin typeface="Verdana" panose="020B0604030504040204" pitchFamily="34" charset="0"/>
                <a:ea typeface="Arial Unicode MS" panose="020B0604020202020204" pitchFamily="34" charset="-128"/>
                <a:cs typeface="Arial Unicode MS" panose="020B0604020202020204" pitchFamily="34" charset="-128"/>
              </a:defRPr>
            </a:lvl9pPr>
          </a:lstStyle>
          <a:p>
            <a:pPr>
              <a:spcBef>
                <a:spcPct val="20000"/>
              </a:spcBef>
              <a:buClr>
                <a:srgbClr val="22228B"/>
              </a:buClr>
              <a:buSzPct val="150000"/>
              <a:buFont typeface="Wingdings" panose="05000000000000000000" pitchFamily="2" charset="2"/>
              <a:buChar char="§"/>
            </a:pPr>
            <a:r>
              <a:rPr lang="en-US" altLang="en-US" sz="1600" b="1" dirty="0">
                <a:solidFill>
                  <a:schemeClr val="tx1"/>
                </a:solidFill>
                <a:latin typeface="Times New Roman" charset="0"/>
                <a:ea typeface="Times New Roman" charset="0"/>
                <a:cs typeface="Times New Roman" charset="0"/>
              </a:rPr>
              <a:t>Services</a:t>
            </a:r>
          </a:p>
          <a:p>
            <a:pPr>
              <a:spcBef>
                <a:spcPct val="20000"/>
              </a:spcBef>
              <a:buClr>
                <a:srgbClr val="22228B"/>
              </a:buClr>
              <a:buSzPct val="150000"/>
              <a:buFont typeface="Wingdings" panose="05000000000000000000" pitchFamily="2" charset="2"/>
              <a:buChar char="§"/>
            </a:pPr>
            <a:r>
              <a:rPr lang="en-US" altLang="en-US" sz="1600" b="1" dirty="0">
                <a:solidFill>
                  <a:schemeClr val="tx1"/>
                </a:solidFill>
                <a:latin typeface="Times New Roman" charset="0"/>
                <a:ea typeface="Times New Roman" charset="0"/>
                <a:cs typeface="Times New Roman" charset="0"/>
              </a:rPr>
              <a:t>Consulting</a:t>
            </a:r>
            <a:endParaRPr lang="hu-HU" altLang="en-US" sz="1600" b="1" dirty="0">
              <a:solidFill>
                <a:schemeClr val="tx1"/>
              </a:solidFill>
              <a:latin typeface="Times New Roman" charset="0"/>
              <a:ea typeface="Times New Roman" charset="0"/>
              <a:cs typeface="Times New Roman" charset="0"/>
            </a:endParaRPr>
          </a:p>
          <a:p>
            <a:pPr>
              <a:spcBef>
                <a:spcPct val="20000"/>
              </a:spcBef>
              <a:buClr>
                <a:srgbClr val="22228B"/>
              </a:buClr>
              <a:buSzPct val="150000"/>
              <a:buFont typeface="Wingdings" panose="05000000000000000000" pitchFamily="2" charset="2"/>
              <a:buChar char="§"/>
            </a:pPr>
            <a:r>
              <a:rPr lang="en-US" altLang="en-US" sz="1600" b="1" dirty="0">
                <a:solidFill>
                  <a:schemeClr val="tx1"/>
                </a:solidFill>
                <a:latin typeface="Times New Roman" charset="0"/>
                <a:ea typeface="Times New Roman" charset="0"/>
                <a:cs typeface="Times New Roman" charset="0"/>
              </a:rPr>
              <a:t>Human resources</a:t>
            </a:r>
          </a:p>
          <a:p>
            <a:pPr>
              <a:spcBef>
                <a:spcPct val="20000"/>
              </a:spcBef>
              <a:buClr>
                <a:srgbClr val="22228B"/>
              </a:buClr>
              <a:buSzPct val="150000"/>
              <a:buFont typeface="Wingdings" panose="05000000000000000000" pitchFamily="2" charset="2"/>
              <a:buChar char="§"/>
            </a:pPr>
            <a:r>
              <a:rPr lang="en-US" altLang="en-US" sz="1600" b="1" dirty="0">
                <a:solidFill>
                  <a:schemeClr val="tx1"/>
                </a:solidFill>
                <a:latin typeface="Times New Roman" charset="0"/>
                <a:ea typeface="Times New Roman" charset="0"/>
                <a:cs typeface="Times New Roman" charset="0"/>
              </a:rPr>
              <a:t>Cultural industries</a:t>
            </a:r>
          </a:p>
          <a:p>
            <a:pPr>
              <a:spcBef>
                <a:spcPct val="20000"/>
              </a:spcBef>
              <a:buClr>
                <a:srgbClr val="22228B"/>
              </a:buClr>
              <a:buSzPct val="150000"/>
              <a:buFont typeface="Wingdings" panose="05000000000000000000" pitchFamily="2" charset="2"/>
              <a:buChar char="§"/>
            </a:pPr>
            <a:r>
              <a:rPr lang="en-US" altLang="en-US" sz="1600" b="1" dirty="0">
                <a:solidFill>
                  <a:schemeClr val="tx1"/>
                </a:solidFill>
                <a:latin typeface="Times New Roman" charset="0"/>
                <a:ea typeface="Times New Roman" charset="0"/>
                <a:cs typeface="Times New Roman" charset="0"/>
              </a:rPr>
              <a:t>etc.</a:t>
            </a:r>
          </a:p>
          <a:p>
            <a:pPr eaLnBrk="1" hangingPunct="1">
              <a:spcBef>
                <a:spcPct val="0"/>
              </a:spcBef>
              <a:buClrTx/>
              <a:buSzTx/>
              <a:buFontTx/>
              <a:buNone/>
            </a:pPr>
            <a:endParaRPr lang="en-GB" altLang="en-US" sz="1800" dirty="0">
              <a:solidFill>
                <a:schemeClr val="tx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4905152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t>9</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2"/>
          <p:cNvSpPr>
            <a:spLocks noGrp="1" noChangeArrowheads="1"/>
          </p:cNvSpPr>
          <p:nvPr>
            <p:ph type="ctrTitle" idx="4294967295"/>
          </p:nvPr>
        </p:nvSpPr>
        <p:spPr>
          <a:xfrm>
            <a:off x="338808" y="2060848"/>
            <a:ext cx="8568952" cy="2663825"/>
          </a:xfrm>
        </p:spPr>
        <p:txBody>
          <a:bodyPr anchor="t">
            <a:normAutofit fontScale="90000"/>
          </a:bodyPr>
          <a:lstStyle/>
          <a:p>
            <a:pPr marL="12700" indent="-12700" eaLnBrk="1" hangingPunct="1"/>
            <a:r>
              <a:rPr lang="en-GB" altLang="en-US" b="1" dirty="0" smtClean="0">
                <a:solidFill>
                  <a:schemeClr val="accent1"/>
                </a:solidFill>
                <a:latin typeface="Times New Roman" charset="0"/>
                <a:ea typeface="Times New Roman" charset="0"/>
                <a:cs typeface="Times New Roman" charset="0"/>
              </a:rPr>
              <a:t/>
            </a:r>
            <a:br>
              <a:rPr lang="en-GB" altLang="en-US" b="1" dirty="0" smtClean="0">
                <a:solidFill>
                  <a:schemeClr val="accent1"/>
                </a:solidFill>
                <a:latin typeface="Times New Roman" charset="0"/>
                <a:ea typeface="Times New Roman" charset="0"/>
                <a:cs typeface="Times New Roman" charset="0"/>
              </a:rPr>
            </a:br>
            <a:r>
              <a:rPr lang="hu-HU" altLang="en-US" sz="2000" b="1" dirty="0" smtClean="0">
                <a:solidFill>
                  <a:schemeClr val="accent1"/>
                </a:solidFill>
                <a:latin typeface="Times New Roman" charset="0"/>
                <a:ea typeface="Times New Roman" charset="0"/>
                <a:cs typeface="Times New Roman" charset="0"/>
              </a:rPr>
              <a:t/>
            </a:r>
            <a:br>
              <a:rPr lang="hu-HU" altLang="en-US" sz="2000" b="1" dirty="0" smtClean="0">
                <a:solidFill>
                  <a:schemeClr val="accent1"/>
                </a:solidFill>
                <a:latin typeface="Times New Roman" charset="0"/>
                <a:ea typeface="Times New Roman" charset="0"/>
                <a:cs typeface="Times New Roman" charset="0"/>
              </a:rPr>
            </a:br>
            <a:r>
              <a:rPr lang="es-ES" altLang="en-US" sz="3200" b="1" dirty="0" err="1" smtClean="0">
                <a:solidFill>
                  <a:schemeClr val="accent1"/>
                </a:solidFill>
                <a:latin typeface="Times New Roman" charset="0"/>
                <a:ea typeface="Times New Roman" charset="0"/>
                <a:cs typeface="Times New Roman" charset="0"/>
              </a:rPr>
              <a:t>Summary</a:t>
            </a:r>
            <a:r>
              <a:rPr lang="es-ES" altLang="en-US" sz="3200" b="1" dirty="0" smtClean="0">
                <a:solidFill>
                  <a:schemeClr val="accent1"/>
                </a:solidFill>
                <a:latin typeface="Times New Roman" charset="0"/>
                <a:ea typeface="Times New Roman" charset="0"/>
                <a:cs typeface="Times New Roman" charset="0"/>
              </a:rPr>
              <a:t> of </a:t>
            </a:r>
            <a:r>
              <a:rPr lang="es-ES" altLang="en-US" sz="3200" b="1" dirty="0" err="1" smtClean="0">
                <a:solidFill>
                  <a:schemeClr val="accent1"/>
                </a:solidFill>
                <a:latin typeface="Times New Roman" charset="0"/>
                <a:ea typeface="Times New Roman" charset="0"/>
                <a:cs typeface="Times New Roman" charset="0"/>
              </a:rPr>
              <a:t>Outcomes</a:t>
            </a:r>
            <a:r>
              <a:rPr lang="es-ES" altLang="en-US" sz="3200" b="1" dirty="0" smtClean="0">
                <a:solidFill>
                  <a:schemeClr val="accent1"/>
                </a:solidFill>
                <a:latin typeface="Times New Roman" charset="0"/>
                <a:ea typeface="Times New Roman" charset="0"/>
                <a:cs typeface="Times New Roman" charset="0"/>
              </a:rPr>
              <a:t> of DOC-CAREERS II </a:t>
            </a:r>
            <a:r>
              <a:rPr lang="es-ES" altLang="en-US" sz="3200" b="1" dirty="0" err="1" smtClean="0">
                <a:solidFill>
                  <a:schemeClr val="accent1"/>
                </a:solidFill>
                <a:latin typeface="Times New Roman" charset="0"/>
                <a:ea typeface="Times New Roman" charset="0"/>
                <a:cs typeface="Times New Roman" charset="0"/>
              </a:rPr>
              <a:t>project</a:t>
            </a:r>
            <a:r>
              <a:rPr lang="es-ES" altLang="en-US" sz="3200" b="1" dirty="0" smtClean="0">
                <a:solidFill>
                  <a:schemeClr val="accent1"/>
                </a:solidFill>
                <a:latin typeface="Times New Roman" charset="0"/>
                <a:ea typeface="Times New Roman" charset="0"/>
                <a:cs typeface="Times New Roman" charset="0"/>
              </a:rPr>
              <a:t> </a:t>
            </a:r>
            <a:r>
              <a:rPr lang="es-ES" altLang="en-US" sz="3200" b="1" dirty="0" err="1" smtClean="0">
                <a:solidFill>
                  <a:schemeClr val="accent1"/>
                </a:solidFill>
                <a:latin typeface="Times New Roman" charset="0"/>
                <a:ea typeface="Times New Roman" charset="0"/>
                <a:cs typeface="Times New Roman" charset="0"/>
              </a:rPr>
              <a:t>on</a:t>
            </a:r>
            <a:r>
              <a:rPr lang="es-ES" altLang="en-US" sz="3200" b="1" dirty="0" smtClean="0">
                <a:solidFill>
                  <a:schemeClr val="accent1"/>
                </a:solidFill>
                <a:latin typeface="Times New Roman" charset="0"/>
                <a:ea typeface="Times New Roman" charset="0"/>
                <a:cs typeface="Times New Roman" charset="0"/>
              </a:rPr>
              <a:t/>
            </a:r>
            <a:br>
              <a:rPr lang="es-ES" altLang="en-US" sz="3200" b="1" dirty="0" smtClean="0">
                <a:solidFill>
                  <a:schemeClr val="accent1"/>
                </a:solidFill>
                <a:latin typeface="Times New Roman" charset="0"/>
                <a:ea typeface="Times New Roman" charset="0"/>
                <a:cs typeface="Times New Roman" charset="0"/>
              </a:rPr>
            </a:br>
            <a:r>
              <a:rPr lang="es-ES" altLang="en-US" sz="3200" b="1" dirty="0" smtClean="0">
                <a:solidFill>
                  <a:schemeClr val="accent1"/>
                </a:solidFill>
                <a:latin typeface="Times New Roman" charset="0"/>
                <a:ea typeface="Times New Roman" charset="0"/>
                <a:cs typeface="Times New Roman" charset="0"/>
              </a:rPr>
              <a:t/>
            </a:r>
            <a:br>
              <a:rPr lang="es-ES" altLang="en-US" sz="3200" b="1" dirty="0" smtClean="0">
                <a:solidFill>
                  <a:schemeClr val="accent1"/>
                </a:solidFill>
                <a:latin typeface="Times New Roman" charset="0"/>
                <a:ea typeface="Times New Roman" charset="0"/>
                <a:cs typeface="Times New Roman" charset="0"/>
              </a:rPr>
            </a:br>
            <a:r>
              <a:rPr lang="en-GB" altLang="en-US" sz="3200" b="1" dirty="0" smtClean="0">
                <a:solidFill>
                  <a:schemeClr val="accent1"/>
                </a:solidFill>
                <a:latin typeface="Times New Roman" charset="0"/>
                <a:ea typeface="Times New Roman" charset="0"/>
                <a:cs typeface="Times New Roman" charset="0"/>
              </a:rPr>
              <a:t>collaborative doctoral education</a:t>
            </a:r>
            <a:r>
              <a:rPr lang="da-DK" altLang="en-US" sz="3200" b="1" dirty="0" smtClean="0">
                <a:solidFill>
                  <a:schemeClr val="accent1"/>
                </a:solidFill>
                <a:latin typeface="Times New Roman" charset="0"/>
                <a:ea typeface="Times New Roman" charset="0"/>
                <a:cs typeface="Times New Roman" charset="0"/>
              </a:rPr>
              <a:t/>
            </a:r>
            <a:br>
              <a:rPr lang="da-DK" altLang="en-US" sz="3200" b="1" dirty="0" smtClean="0">
                <a:solidFill>
                  <a:schemeClr val="accent1"/>
                </a:solidFill>
                <a:latin typeface="Times New Roman" charset="0"/>
                <a:ea typeface="Times New Roman" charset="0"/>
                <a:cs typeface="Times New Roman" charset="0"/>
              </a:rPr>
            </a:br>
            <a:endParaRPr lang="en-US" altLang="en-US" sz="3200" b="1" dirty="0" smtClean="0">
              <a:solidFill>
                <a:schemeClr val="accent1"/>
              </a:solidFill>
              <a:latin typeface="Times New Roman" charset="0"/>
              <a:ea typeface="Times New Roman" charset="0"/>
              <a:cs typeface="Times New Roman" charset="0"/>
            </a:endParaRPr>
          </a:p>
        </p:txBody>
      </p:sp>
      <p:pic>
        <p:nvPicPr>
          <p:cNvPr id="9" name="Picture 4" descr="FP7-peo-RG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6336" y="6040015"/>
            <a:ext cx="866775"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2144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382</TotalTime>
  <Words>1087</Words>
  <Application>Microsoft Office PowerPoint</Application>
  <PresentationFormat>On-screen Show (4:3)</PresentationFormat>
  <Paragraphs>221</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10 December 2015 –Parallel Session  Inter-sectoral mobility &amp; employability  Dr Lidia Borrell-Damián Director for Research &amp; Innovation, European University Association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Summary of Outcomes of DOC-CAREERS II project on  collaborative doctoral education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Contribution  Speakers Name + Institution</dc:title>
  <dc:creator>Ulrike KOHL</dc:creator>
  <cp:lastModifiedBy>Karine Briand</cp:lastModifiedBy>
  <cp:revision>82</cp:revision>
  <dcterms:created xsi:type="dcterms:W3CDTF">2015-12-01T15:57:31Z</dcterms:created>
  <dcterms:modified xsi:type="dcterms:W3CDTF">2016-01-06T09:36:53Z</dcterms:modified>
</cp:coreProperties>
</file>