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8" r:id="rId2"/>
    <p:sldId id="256" r:id="rId3"/>
    <p:sldId id="260" r:id="rId4"/>
    <p:sldId id="263" r:id="rId5"/>
    <p:sldId id="261" r:id="rId6"/>
    <p:sldId id="264" r:id="rId7"/>
    <p:sldId id="265" r:id="rId8"/>
    <p:sldId id="274" r:id="rId9"/>
    <p:sldId id="266" r:id="rId10"/>
    <p:sldId id="267" r:id="rId11"/>
    <p:sldId id="269" r:id="rId12"/>
    <p:sldId id="270" r:id="rId13"/>
    <p:sldId id="271" r:id="rId14"/>
    <p:sldId id="272" r:id="rId15"/>
    <p:sldId id="268" r:id="rId16"/>
    <p:sldId id="259" r:id="rId17"/>
    <p:sldId id="273" r:id="rId18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A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81863" autoAdjust="0"/>
  </p:normalViewPr>
  <p:slideViewPr>
    <p:cSldViewPr>
      <p:cViewPr varScale="1">
        <p:scale>
          <a:sx n="64" d="100"/>
          <a:sy n="64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78CDFB5-CDD4-4097-A5DC-A92ACAD81A33}" type="datetimeFigureOut">
              <a:rPr lang="en-GB" smtClean="0"/>
              <a:t>05/01/2016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0EC18AD-1363-42D7-8887-4F2E286D68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61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First of all I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like</a:t>
            </a:r>
            <a:r>
              <a:rPr lang="fr-FR" dirty="0" smtClean="0"/>
              <a:t> to </a:t>
            </a:r>
            <a:r>
              <a:rPr lang="fr-FR" dirty="0" err="1" smtClean="0"/>
              <a:t>thank</a:t>
            </a:r>
            <a:r>
              <a:rPr lang="fr-FR" dirty="0" smtClean="0"/>
              <a:t> the </a:t>
            </a:r>
            <a:r>
              <a:rPr lang="fr-FR" dirty="0" err="1" smtClean="0"/>
              <a:t>organizors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kind</a:t>
            </a:r>
            <a:r>
              <a:rPr lang="fr-FR" baseline="0" dirty="0" smtClean="0"/>
              <a:t> invitation for </a:t>
            </a:r>
            <a:r>
              <a:rPr lang="fr-FR" baseline="0" dirty="0" err="1" smtClean="0"/>
              <a:t>having</a:t>
            </a:r>
            <a:r>
              <a:rPr lang="fr-FR" baseline="0" dirty="0" smtClean="0"/>
              <a:t> me </a:t>
            </a:r>
            <a:r>
              <a:rPr lang="fr-FR" baseline="0" dirty="0" err="1" smtClean="0"/>
              <a:t>here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I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try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highlight</a:t>
            </a:r>
            <a:r>
              <a:rPr lang="fr-FR" baseline="0" dirty="0" smtClean="0"/>
              <a:t> to points </a:t>
            </a:r>
            <a:r>
              <a:rPr lang="fr-FR" baseline="0" dirty="0" err="1" smtClean="0"/>
              <a:t>during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, the first one </a:t>
            </a:r>
            <a:r>
              <a:rPr lang="fr-FR" baseline="0" dirty="0" err="1" smtClean="0"/>
              <a:t>concerning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rather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untypical</a:t>
            </a:r>
            <a:r>
              <a:rPr lang="fr-FR" baseline="0" dirty="0" smtClean="0"/>
              <a:t> curriculum and the second one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about a </a:t>
            </a:r>
            <a:r>
              <a:rPr lang="fr-FR" baseline="0" dirty="0" err="1" smtClean="0"/>
              <a:t>project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focusing</a:t>
            </a:r>
            <a:r>
              <a:rPr lang="fr-FR" baseline="0" dirty="0" smtClean="0"/>
              <a:t> on </a:t>
            </a:r>
            <a:r>
              <a:rPr lang="fr-FR" baseline="0" dirty="0" err="1" smtClean="0"/>
              <a:t>capacity</a:t>
            </a:r>
            <a:r>
              <a:rPr lang="fr-FR" baseline="0" dirty="0" smtClean="0"/>
              <a:t> building in </a:t>
            </a:r>
            <a:r>
              <a:rPr lang="fr-FR" baseline="0" dirty="0" err="1" smtClean="0"/>
              <a:t>higher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education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systems</a:t>
            </a:r>
            <a:r>
              <a:rPr lang="fr-FR" baseline="0" dirty="0" smtClean="0"/>
              <a:t> in West </a:t>
            </a:r>
            <a:r>
              <a:rPr lang="fr-FR" baseline="0" dirty="0" err="1" smtClean="0"/>
              <a:t>Africa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where</a:t>
            </a:r>
            <a:r>
              <a:rPr lang="fr-FR" baseline="0" dirty="0" smtClean="0"/>
              <a:t> I </a:t>
            </a:r>
            <a:r>
              <a:rPr lang="fr-FR" baseline="0" dirty="0" err="1" smtClean="0"/>
              <a:t>am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currently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involved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where</a:t>
            </a:r>
            <a:r>
              <a:rPr lang="fr-FR" baseline="0" dirty="0" smtClean="0"/>
              <a:t> I </a:t>
            </a:r>
            <a:r>
              <a:rPr lang="fr-FR" baseline="0" dirty="0" err="1" smtClean="0"/>
              <a:t>try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create</a:t>
            </a:r>
            <a:r>
              <a:rPr lang="fr-FR" baseline="0" dirty="0" smtClean="0"/>
              <a:t> synergies </a:t>
            </a:r>
            <a:r>
              <a:rPr lang="fr-FR" baseline="0" dirty="0" err="1" smtClean="0"/>
              <a:t>between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sustainable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development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research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funding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schemes</a:t>
            </a:r>
            <a:r>
              <a:rPr lang="fr-FR" baseline="0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356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 smtClean="0"/>
              <a:t>I agree with Yesterday’s</a:t>
            </a:r>
            <a:r>
              <a:rPr lang="en-GB" baseline="0" noProof="0" dirty="0" smtClean="0"/>
              <a:t> testimonials and I happy that the FNR-AFR scheme worked so well for me and I am especially grateful that this grant allowed me to realize my own research project in WA.</a:t>
            </a:r>
          </a:p>
          <a:p>
            <a:r>
              <a:rPr lang="en-GB" baseline="0" noProof="0" dirty="0" smtClean="0"/>
              <a:t>This was the first step to allow me to merge both projects. When doing this exercise I realized that the last time I did so was for the AFR application in 2010, which as such testifies for its success.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758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 </a:t>
            </a:r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projects</a:t>
            </a:r>
            <a:r>
              <a:rPr lang="fr-FR" dirty="0" smtClean="0"/>
              <a:t> i </a:t>
            </a:r>
            <a:r>
              <a:rPr lang="fr-FR" dirty="0" err="1" smtClean="0"/>
              <a:t>developped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skills</a:t>
            </a:r>
            <a:r>
              <a:rPr lang="fr-FR" dirty="0" smtClean="0"/>
              <a:t>,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impacted</a:t>
            </a:r>
            <a:r>
              <a:rPr lang="fr-FR" dirty="0" smtClean="0"/>
              <a:t> </a:t>
            </a:r>
            <a:r>
              <a:rPr lang="fr-FR" dirty="0" err="1" smtClean="0"/>
              <a:t>positivley</a:t>
            </a:r>
            <a:r>
              <a:rPr lang="fr-FR" dirty="0" smtClean="0"/>
              <a:t> on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877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4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14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chimi\Pictures\PPT Presi\Essai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5134"/>
            <a:ext cx="9144000" cy="1612865"/>
          </a:xfrm>
          <a:prstGeom prst="rect">
            <a:avLst/>
          </a:prstGeom>
          <a:noFill/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499992" y="2636912"/>
            <a:ext cx="4392488" cy="1512168"/>
          </a:xfrm>
        </p:spPr>
        <p:txBody>
          <a:bodyPr/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ajouter un sous-titre</a:t>
            </a:r>
            <a:endParaRPr lang="fr-CH" dirty="0"/>
          </a:p>
        </p:txBody>
      </p:sp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4499992" y="1628800"/>
            <a:ext cx="4392488" cy="100888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ajouter un titre</a:t>
            </a:r>
            <a:endParaRPr lang="fr-CH" dirty="0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>
          <a:xfrm>
            <a:off x="4499992" y="414908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fr-FR" smtClean="0"/>
              <a:t>date</a:t>
            </a:r>
            <a:endParaRPr lang="en-US" dirty="0"/>
          </a:p>
        </p:txBody>
      </p:sp>
      <p:pic>
        <p:nvPicPr>
          <p:cNvPr id="7" name="Picture 2" descr="C:\Users\schimi\Pictures\PPT Presi\logo_presidence_2015_en\LOGO_PRESIDENCE_2015_EN\LOGO_PRESIDENCE_2015_CMYK_E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264783" cy="57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997983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5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00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05/01/2016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21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05/01/2016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15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05/01/2016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714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05/01/2016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69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05/01/2016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23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05/01/2016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19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D1D4B-CEA5-44F7-92E6-ADDAFDCD5AA3}" type="datetimeFigureOut">
              <a:rPr lang="en-GB" smtClean="0"/>
              <a:t>05/01/2016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43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5.emf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image" Target="../media/image3.jpeg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slideLayout" Target="../slideLayouts/slideLayout1.xml"/><Relationship Id="rId20" Type="http://schemas.openxmlformats.org/officeDocument/2006/relationships/tags" Target="../tags/tag20.xml"/><Relationship Id="rId41" Type="http://schemas.openxmlformats.org/officeDocument/2006/relationships/tags" Target="../tags/tag4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6.jpeg"/><Relationship Id="rId7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17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7.jpeg"/><Relationship Id="rId7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26" Type="http://schemas.openxmlformats.org/officeDocument/2006/relationships/image" Target="../media/image43.jpeg"/><Relationship Id="rId21" Type="http://schemas.openxmlformats.org/officeDocument/2006/relationships/image" Target="../media/image38.png"/><Relationship Id="rId42" Type="http://schemas.openxmlformats.org/officeDocument/2006/relationships/image" Target="../media/image59.png"/><Relationship Id="rId47" Type="http://schemas.openxmlformats.org/officeDocument/2006/relationships/image" Target="../media/image64.png"/><Relationship Id="rId63" Type="http://schemas.openxmlformats.org/officeDocument/2006/relationships/image" Target="../media/image80.png"/><Relationship Id="rId68" Type="http://schemas.openxmlformats.org/officeDocument/2006/relationships/image" Target="../media/image85.png"/><Relationship Id="rId2" Type="http://schemas.openxmlformats.org/officeDocument/2006/relationships/image" Target="../media/image3.jpeg"/><Relationship Id="rId16" Type="http://schemas.openxmlformats.org/officeDocument/2006/relationships/image" Target="../media/image33.png"/><Relationship Id="rId29" Type="http://schemas.openxmlformats.org/officeDocument/2006/relationships/image" Target="../media/image46.jpeg"/><Relationship Id="rId11" Type="http://schemas.openxmlformats.org/officeDocument/2006/relationships/image" Target="../media/image28.png"/><Relationship Id="rId24" Type="http://schemas.openxmlformats.org/officeDocument/2006/relationships/image" Target="../media/image41.jpeg"/><Relationship Id="rId32" Type="http://schemas.openxmlformats.org/officeDocument/2006/relationships/image" Target="../media/image49.emf"/><Relationship Id="rId37" Type="http://schemas.openxmlformats.org/officeDocument/2006/relationships/image" Target="../media/image54.png"/><Relationship Id="rId40" Type="http://schemas.openxmlformats.org/officeDocument/2006/relationships/image" Target="../media/image57.jpeg"/><Relationship Id="rId45" Type="http://schemas.openxmlformats.org/officeDocument/2006/relationships/image" Target="../media/image62.png"/><Relationship Id="rId53" Type="http://schemas.openxmlformats.org/officeDocument/2006/relationships/image" Target="../media/image70.png"/><Relationship Id="rId58" Type="http://schemas.openxmlformats.org/officeDocument/2006/relationships/image" Target="../media/image75.png"/><Relationship Id="rId66" Type="http://schemas.openxmlformats.org/officeDocument/2006/relationships/image" Target="../media/image83.png"/><Relationship Id="rId5" Type="http://schemas.openxmlformats.org/officeDocument/2006/relationships/image" Target="../media/image22.png"/><Relationship Id="rId61" Type="http://schemas.openxmlformats.org/officeDocument/2006/relationships/image" Target="../media/image78.png"/><Relationship Id="rId19" Type="http://schemas.openxmlformats.org/officeDocument/2006/relationships/image" Target="../media/image36.png"/><Relationship Id="rId14" Type="http://schemas.openxmlformats.org/officeDocument/2006/relationships/image" Target="../media/image31.png"/><Relationship Id="rId22" Type="http://schemas.openxmlformats.org/officeDocument/2006/relationships/image" Target="../media/image39.jpeg"/><Relationship Id="rId27" Type="http://schemas.openxmlformats.org/officeDocument/2006/relationships/image" Target="../media/image44.emf"/><Relationship Id="rId30" Type="http://schemas.openxmlformats.org/officeDocument/2006/relationships/image" Target="../media/image47.emf"/><Relationship Id="rId35" Type="http://schemas.openxmlformats.org/officeDocument/2006/relationships/image" Target="../media/image52.png"/><Relationship Id="rId43" Type="http://schemas.openxmlformats.org/officeDocument/2006/relationships/image" Target="../media/image60.png"/><Relationship Id="rId48" Type="http://schemas.openxmlformats.org/officeDocument/2006/relationships/image" Target="../media/image65.png"/><Relationship Id="rId56" Type="http://schemas.openxmlformats.org/officeDocument/2006/relationships/image" Target="../media/image73.png"/><Relationship Id="rId64" Type="http://schemas.openxmlformats.org/officeDocument/2006/relationships/image" Target="../media/image81.png"/><Relationship Id="rId69" Type="http://schemas.openxmlformats.org/officeDocument/2006/relationships/image" Target="../media/image86.png"/><Relationship Id="rId8" Type="http://schemas.openxmlformats.org/officeDocument/2006/relationships/image" Target="../media/image25.png"/><Relationship Id="rId51" Type="http://schemas.openxmlformats.org/officeDocument/2006/relationships/image" Target="../media/image68.png"/><Relationship Id="rId72" Type="http://schemas.openxmlformats.org/officeDocument/2006/relationships/image" Target="../media/image89.jpeg"/><Relationship Id="rId3" Type="http://schemas.openxmlformats.org/officeDocument/2006/relationships/image" Target="../media/image20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5" Type="http://schemas.openxmlformats.org/officeDocument/2006/relationships/image" Target="../media/image42.png"/><Relationship Id="rId33" Type="http://schemas.openxmlformats.org/officeDocument/2006/relationships/image" Target="../media/image50.png"/><Relationship Id="rId38" Type="http://schemas.openxmlformats.org/officeDocument/2006/relationships/image" Target="../media/image55.png"/><Relationship Id="rId46" Type="http://schemas.openxmlformats.org/officeDocument/2006/relationships/image" Target="../media/image63.png"/><Relationship Id="rId59" Type="http://schemas.openxmlformats.org/officeDocument/2006/relationships/image" Target="../media/image76.png"/><Relationship Id="rId67" Type="http://schemas.openxmlformats.org/officeDocument/2006/relationships/image" Target="../media/image84.png"/><Relationship Id="rId20" Type="http://schemas.openxmlformats.org/officeDocument/2006/relationships/image" Target="../media/image37.png"/><Relationship Id="rId41" Type="http://schemas.openxmlformats.org/officeDocument/2006/relationships/image" Target="../media/image58.jpeg"/><Relationship Id="rId54" Type="http://schemas.openxmlformats.org/officeDocument/2006/relationships/image" Target="../media/image71.png"/><Relationship Id="rId62" Type="http://schemas.openxmlformats.org/officeDocument/2006/relationships/image" Target="../media/image79.png"/><Relationship Id="rId70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5" Type="http://schemas.openxmlformats.org/officeDocument/2006/relationships/image" Target="../media/image32.png"/><Relationship Id="rId23" Type="http://schemas.openxmlformats.org/officeDocument/2006/relationships/image" Target="../media/image40.jpeg"/><Relationship Id="rId28" Type="http://schemas.openxmlformats.org/officeDocument/2006/relationships/image" Target="../media/image45.emf"/><Relationship Id="rId36" Type="http://schemas.openxmlformats.org/officeDocument/2006/relationships/image" Target="../media/image53.png"/><Relationship Id="rId49" Type="http://schemas.openxmlformats.org/officeDocument/2006/relationships/image" Target="../media/image66.jpeg"/><Relationship Id="rId57" Type="http://schemas.openxmlformats.org/officeDocument/2006/relationships/image" Target="../media/image74.png"/><Relationship Id="rId10" Type="http://schemas.openxmlformats.org/officeDocument/2006/relationships/image" Target="../media/image27.png"/><Relationship Id="rId31" Type="http://schemas.openxmlformats.org/officeDocument/2006/relationships/image" Target="../media/image48.png"/><Relationship Id="rId44" Type="http://schemas.openxmlformats.org/officeDocument/2006/relationships/image" Target="../media/image61.png"/><Relationship Id="rId52" Type="http://schemas.openxmlformats.org/officeDocument/2006/relationships/image" Target="../media/image69.jpeg"/><Relationship Id="rId60" Type="http://schemas.openxmlformats.org/officeDocument/2006/relationships/image" Target="../media/image77.png"/><Relationship Id="rId65" Type="http://schemas.openxmlformats.org/officeDocument/2006/relationships/image" Target="../media/image82.png"/><Relationship Id="rId73" Type="http://schemas.openxmlformats.org/officeDocument/2006/relationships/image" Target="../media/image90.jpe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9" Type="http://schemas.openxmlformats.org/officeDocument/2006/relationships/image" Target="../media/image56.png"/><Relationship Id="rId34" Type="http://schemas.openxmlformats.org/officeDocument/2006/relationships/image" Target="../media/image51.png"/><Relationship Id="rId50" Type="http://schemas.openxmlformats.org/officeDocument/2006/relationships/image" Target="../media/image67.png"/><Relationship Id="rId55" Type="http://schemas.openxmlformats.org/officeDocument/2006/relationships/image" Target="../media/image72.png"/><Relationship Id="rId7" Type="http://schemas.openxmlformats.org/officeDocument/2006/relationships/image" Target="../media/image24.png"/><Relationship Id="rId71" Type="http://schemas.openxmlformats.org/officeDocument/2006/relationships/image" Target="../media/image8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3.emf"/><Relationship Id="rId4" Type="http://schemas.openxmlformats.org/officeDocument/2006/relationships/image" Target="../media/image9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2774138"/>
            <a:ext cx="8959688" cy="274309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December 2015 – Plenary Session </a:t>
            </a:r>
            <a:b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Doctoral Scheme – Reaching out beyond Europe</a:t>
            </a:r>
            <a:b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Testimonial of an untypical curriculum – Research in West-Africa</a:t>
            </a: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Luc Siebenaller – NGO “Le Soleil </a:t>
            </a:r>
            <a:r>
              <a:rPr lang="en-GB" sz="3200" dirty="0" err="1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dans</a:t>
            </a: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 Main”</a:t>
            </a:r>
            <a:endParaRPr lang="en-GB" sz="3200" dirty="0">
              <a:solidFill>
                <a:srgbClr val="CFAB7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144" y="309206"/>
            <a:ext cx="3569728" cy="124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94282" y="1556792"/>
            <a:ext cx="39604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Synergies to fuel Researchers’ Careers</a:t>
            </a:r>
          </a:p>
          <a:p>
            <a:pPr algn="ctr"/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Luxembourg, 10 – 11 December 2015</a:t>
            </a:r>
          </a:p>
          <a:p>
            <a:pPr algn="ctr">
              <a:spcBef>
                <a:spcPts val="1200"/>
              </a:spcBef>
            </a:pP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organised by 			</a:t>
            </a:r>
          </a:p>
          <a:p>
            <a:endParaRPr lang="en-GB" dirty="0"/>
          </a:p>
        </p:txBody>
      </p:sp>
      <p:pic>
        <p:nvPicPr>
          <p:cNvPr id="1026" name="Picture 2" descr="W:\# Commun #\4. PSCommunication\1. Corporate Communication\13. Logos &amp; Office Templates\2. Logo FNR\1. Logo quadri texte gris\Logo Small Signature Outloo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101" y="2172592"/>
            <a:ext cx="2543587" cy="55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5787"/>
            <a:ext cx="1905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465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700808"/>
            <a:ext cx="8800256" cy="4392488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WAXI project</a:t>
            </a:r>
          </a:p>
          <a:p>
            <a:pPr algn="l"/>
            <a:r>
              <a:rPr lang="en-GB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Capacity Building </a:t>
            </a:r>
            <a:r>
              <a:rPr lang="en-GB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- Issues</a:t>
            </a:r>
            <a:endParaRPr lang="en-GB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" y="1743075"/>
            <a:ext cx="7666038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51"/>
          <a:stretch>
            <a:fillRect/>
          </a:stretch>
        </p:blipFill>
        <p:spPr bwMode="auto">
          <a:xfrm>
            <a:off x="8078788" y="5932488"/>
            <a:ext cx="1004887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82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700808"/>
            <a:ext cx="8800256" cy="4392488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WAXI project</a:t>
            </a:r>
          </a:p>
          <a:p>
            <a:pPr algn="l"/>
            <a:r>
              <a:rPr lang="en-GB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Capacity Building – </a:t>
            </a:r>
            <a:r>
              <a:rPr lang="en-GB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Issues</a:t>
            </a:r>
            <a:endParaRPr lang="en-GB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OTLSHAPE_M_3d05dba11ef744ccb1caee986c6dc0aa_Connector1"/>
          <p:cNvCxnSpPr/>
          <p:nvPr>
            <p:custDataLst>
              <p:tags r:id="rId1"/>
            </p:custDataLst>
          </p:nvPr>
        </p:nvCxnSpPr>
        <p:spPr>
          <a:xfrm>
            <a:off x="7179554" y="1672323"/>
            <a:ext cx="0" cy="441325"/>
          </a:xfrm>
          <a:prstGeom prst="line">
            <a:avLst/>
          </a:prstGeom>
          <a:ln w="9525" cap="flat" cmpd="sng" algn="ctr">
            <a:solidFill>
              <a:schemeClr val="accent2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OTLSHAPE_M_ba004cb503fd4dae94b1e7548f45f3f2_Connector1"/>
          <p:cNvCxnSpPr/>
          <p:nvPr>
            <p:custDataLst>
              <p:tags r:id="rId2"/>
            </p:custDataLst>
          </p:nvPr>
        </p:nvCxnSpPr>
        <p:spPr>
          <a:xfrm>
            <a:off x="1542341" y="1672323"/>
            <a:ext cx="0" cy="441325"/>
          </a:xfrm>
          <a:prstGeom prst="line">
            <a:avLst/>
          </a:prstGeom>
          <a:ln w="9525" cap="flat" cmpd="sng" algn="ctr">
            <a:solidFill>
              <a:srgbClr val="0072BC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TLSHAPE_TB_00000000000000000000000000000000_LeftEndCaps"/>
          <p:cNvSpPr txBox="1"/>
          <p:nvPr>
            <p:custDataLst>
              <p:tags r:id="rId3"/>
            </p:custDataLst>
          </p:nvPr>
        </p:nvSpPr>
        <p:spPr>
          <a:xfrm>
            <a:off x="896229" y="2164448"/>
            <a:ext cx="469900" cy="279400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spc="-38" dirty="0">
                <a:solidFill>
                  <a:srgbClr val="C0504D"/>
                </a:solidFill>
                <a:cs typeface="+mn-cs"/>
              </a:rPr>
              <a:t>1960</a:t>
            </a:r>
          </a:p>
        </p:txBody>
      </p:sp>
      <p:sp>
        <p:nvSpPr>
          <p:cNvPr id="11" name="OTLSHAPE_TB_00000000000000000000000000000000_ScaleContainer"/>
          <p:cNvSpPr/>
          <p:nvPr>
            <p:custDataLst>
              <p:tags r:id="rId4"/>
            </p:custDataLst>
          </p:nvPr>
        </p:nvSpPr>
        <p:spPr>
          <a:xfrm>
            <a:off x="1512544" y="2114241"/>
            <a:ext cx="7289800" cy="381000"/>
          </a:xfrm>
          <a:prstGeom prst="rect">
            <a:avLst/>
          </a:prstGeom>
          <a:gradFill flip="none" rotWithShape="1">
            <a:gsLst>
              <a:gs pos="0">
                <a:srgbClr val="44546A"/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" name="OTLSHAPE_TB_00000000000000000000000000000000_ElapsedTime"/>
          <p:cNvSpPr/>
          <p:nvPr>
            <p:custDataLst>
              <p:tags r:id="rId5"/>
            </p:custDataLst>
          </p:nvPr>
        </p:nvSpPr>
        <p:spPr>
          <a:xfrm>
            <a:off x="1512544" y="2419041"/>
            <a:ext cx="6388100" cy="76200"/>
          </a:xfrm>
          <a:prstGeom prst="rect">
            <a:avLst/>
          </a:prstGeom>
          <a:solidFill>
            <a:srgbClr val="FF0000">
              <a:alpha val="74902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0"/>
            </a:lightRig>
          </a:scene3d>
          <a:sp3d>
            <a:bevelT w="12700" h="139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" name="OTLSHAPE_TB_00000000000000000000000000000000_TodayMarkerShape"/>
          <p:cNvSpPr/>
          <p:nvPr>
            <p:custDataLst>
              <p:tags r:id="rId6"/>
            </p:custDataLst>
          </p:nvPr>
        </p:nvSpPr>
        <p:spPr>
          <a:xfrm>
            <a:off x="7833604" y="2494648"/>
            <a:ext cx="114300" cy="127000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4" name="OTLSHAPE_TB_00000000000000000000000000000000_TodayMarkerText"/>
          <p:cNvSpPr txBox="1"/>
          <p:nvPr>
            <p:custDataLst>
              <p:tags r:id="rId7"/>
            </p:custDataLst>
          </p:nvPr>
        </p:nvSpPr>
        <p:spPr>
          <a:xfrm>
            <a:off x="7525629" y="2731185"/>
            <a:ext cx="736600" cy="247650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spc="-6" dirty="0" err="1">
                <a:solidFill>
                  <a:schemeClr val="dk1"/>
                </a:solidFill>
                <a:cs typeface="+mn-cs"/>
              </a:rPr>
              <a:t>Today</a:t>
            </a:r>
            <a:endParaRPr lang="fr-FR" sz="1600" spc="-6" dirty="0">
              <a:solidFill>
                <a:schemeClr val="dk1"/>
              </a:solidFill>
              <a:cs typeface="+mn-cs"/>
            </a:endParaRPr>
          </a:p>
        </p:txBody>
      </p:sp>
      <p:sp>
        <p:nvSpPr>
          <p:cNvPr id="15" name="OTLSHAPE_TB_00000000000000000000000000000000_TimescaleInterval1"/>
          <p:cNvSpPr txBox="1"/>
          <p:nvPr>
            <p:custDataLst>
              <p:tags r:id="rId8"/>
            </p:custDataLst>
          </p:nvPr>
        </p:nvSpPr>
        <p:spPr>
          <a:xfrm>
            <a:off x="1575679" y="2212073"/>
            <a:ext cx="317500" cy="185737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spc="-20">
                <a:solidFill>
                  <a:schemeClr val="lt1"/>
                </a:solidFill>
                <a:cs typeface="+mn-cs"/>
              </a:rPr>
              <a:t>1960</a:t>
            </a:r>
          </a:p>
        </p:txBody>
      </p:sp>
      <p:cxnSp>
        <p:nvCxnSpPr>
          <p:cNvPr id="16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2321804" y="2202548"/>
            <a:ext cx="0" cy="2032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TLSHAPE_TB_00000000000000000000000000000000_TimescaleInterval2"/>
          <p:cNvSpPr txBox="1"/>
          <p:nvPr>
            <p:custDataLst>
              <p:tags r:id="rId10"/>
            </p:custDataLst>
          </p:nvPr>
        </p:nvSpPr>
        <p:spPr>
          <a:xfrm>
            <a:off x="2385304" y="2212073"/>
            <a:ext cx="317500" cy="185737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spc="-20">
                <a:solidFill>
                  <a:schemeClr val="lt1"/>
                </a:solidFill>
                <a:cs typeface="+mn-cs"/>
              </a:rPr>
              <a:t>1967</a:t>
            </a:r>
          </a:p>
        </p:txBody>
      </p:sp>
      <p:cxnSp>
        <p:nvCxnSpPr>
          <p:cNvPr id="18" name="OTLSHAPE_TB_00000000000000000000000000000000_Separator2"/>
          <p:cNvCxnSpPr/>
          <p:nvPr>
            <p:custDataLst>
              <p:tags r:id="rId11"/>
            </p:custDataLst>
          </p:nvPr>
        </p:nvCxnSpPr>
        <p:spPr>
          <a:xfrm>
            <a:off x="3129841" y="2202548"/>
            <a:ext cx="0" cy="2032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TLSHAPE_TB_00000000000000000000000000000000_TimescaleInterval3"/>
          <p:cNvSpPr txBox="1"/>
          <p:nvPr>
            <p:custDataLst>
              <p:tags r:id="rId12"/>
            </p:custDataLst>
          </p:nvPr>
        </p:nvSpPr>
        <p:spPr>
          <a:xfrm>
            <a:off x="3193341" y="2212073"/>
            <a:ext cx="317500" cy="185737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spc="-20">
                <a:solidFill>
                  <a:schemeClr val="lt1"/>
                </a:solidFill>
                <a:cs typeface="+mn-cs"/>
              </a:rPr>
              <a:t>1974</a:t>
            </a:r>
          </a:p>
        </p:txBody>
      </p:sp>
      <p:cxnSp>
        <p:nvCxnSpPr>
          <p:cNvPr id="20" name="OTLSHAPE_TB_00000000000000000000000000000000_Separator3"/>
          <p:cNvCxnSpPr/>
          <p:nvPr>
            <p:custDataLst>
              <p:tags r:id="rId13"/>
            </p:custDataLst>
          </p:nvPr>
        </p:nvCxnSpPr>
        <p:spPr>
          <a:xfrm>
            <a:off x="3937879" y="2202548"/>
            <a:ext cx="0" cy="2032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TLSHAPE_TB_00000000000000000000000000000000_TimescaleInterval4"/>
          <p:cNvSpPr txBox="1"/>
          <p:nvPr>
            <p:custDataLst>
              <p:tags r:id="rId14"/>
            </p:custDataLst>
          </p:nvPr>
        </p:nvSpPr>
        <p:spPr>
          <a:xfrm>
            <a:off x="4001379" y="2212073"/>
            <a:ext cx="317500" cy="185737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spc="-20">
                <a:solidFill>
                  <a:schemeClr val="lt1"/>
                </a:solidFill>
                <a:cs typeface="+mn-cs"/>
              </a:rPr>
              <a:t>1981</a:t>
            </a:r>
          </a:p>
        </p:txBody>
      </p:sp>
      <p:cxnSp>
        <p:nvCxnSpPr>
          <p:cNvPr id="22" name="OTLSHAPE_TB_00000000000000000000000000000000_Separator4"/>
          <p:cNvCxnSpPr/>
          <p:nvPr>
            <p:custDataLst>
              <p:tags r:id="rId15"/>
            </p:custDataLst>
          </p:nvPr>
        </p:nvCxnSpPr>
        <p:spPr>
          <a:xfrm>
            <a:off x="4747504" y="2202548"/>
            <a:ext cx="0" cy="2032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TLSHAPE_TB_00000000000000000000000000000000_TimescaleInterval5"/>
          <p:cNvSpPr txBox="1"/>
          <p:nvPr>
            <p:custDataLst>
              <p:tags r:id="rId16"/>
            </p:custDataLst>
          </p:nvPr>
        </p:nvSpPr>
        <p:spPr>
          <a:xfrm>
            <a:off x="4811004" y="2212073"/>
            <a:ext cx="317500" cy="185737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spc="-20">
                <a:solidFill>
                  <a:schemeClr val="lt1"/>
                </a:solidFill>
                <a:cs typeface="+mn-cs"/>
              </a:rPr>
              <a:t>1988</a:t>
            </a:r>
          </a:p>
        </p:txBody>
      </p:sp>
      <p:cxnSp>
        <p:nvCxnSpPr>
          <p:cNvPr id="24" name="OTLSHAPE_TB_00000000000000000000000000000000_Separator5"/>
          <p:cNvCxnSpPr/>
          <p:nvPr>
            <p:custDataLst>
              <p:tags r:id="rId17"/>
            </p:custDataLst>
          </p:nvPr>
        </p:nvCxnSpPr>
        <p:spPr>
          <a:xfrm>
            <a:off x="5555541" y="2202548"/>
            <a:ext cx="0" cy="2032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TLSHAPE_TB_00000000000000000000000000000000_TimescaleInterval6"/>
          <p:cNvSpPr txBox="1"/>
          <p:nvPr>
            <p:custDataLst>
              <p:tags r:id="rId18"/>
            </p:custDataLst>
          </p:nvPr>
        </p:nvSpPr>
        <p:spPr>
          <a:xfrm>
            <a:off x="5619041" y="2212073"/>
            <a:ext cx="317500" cy="185737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spc="-20">
                <a:solidFill>
                  <a:schemeClr val="lt1"/>
                </a:solidFill>
                <a:cs typeface="+mn-cs"/>
              </a:rPr>
              <a:t>1995</a:t>
            </a:r>
          </a:p>
        </p:txBody>
      </p:sp>
      <p:cxnSp>
        <p:nvCxnSpPr>
          <p:cNvPr id="26" name="OTLSHAPE_TB_00000000000000000000000000000000_Separator6"/>
          <p:cNvCxnSpPr/>
          <p:nvPr>
            <p:custDataLst>
              <p:tags r:id="rId19"/>
            </p:custDataLst>
          </p:nvPr>
        </p:nvCxnSpPr>
        <p:spPr>
          <a:xfrm>
            <a:off x="6363579" y="2202548"/>
            <a:ext cx="0" cy="2032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TLSHAPE_TB_00000000000000000000000000000000_TimescaleInterval7"/>
          <p:cNvSpPr txBox="1"/>
          <p:nvPr>
            <p:custDataLst>
              <p:tags r:id="rId20"/>
            </p:custDataLst>
          </p:nvPr>
        </p:nvSpPr>
        <p:spPr>
          <a:xfrm>
            <a:off x="6427079" y="2212073"/>
            <a:ext cx="317500" cy="185737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spc="-20">
                <a:solidFill>
                  <a:schemeClr val="lt1"/>
                </a:solidFill>
                <a:cs typeface="+mn-cs"/>
              </a:rPr>
              <a:t>2002</a:t>
            </a:r>
          </a:p>
        </p:txBody>
      </p:sp>
      <p:cxnSp>
        <p:nvCxnSpPr>
          <p:cNvPr id="28" name="OTLSHAPE_TB_00000000000000000000000000000000_Separator7"/>
          <p:cNvCxnSpPr/>
          <p:nvPr>
            <p:custDataLst>
              <p:tags r:id="rId21"/>
            </p:custDataLst>
          </p:nvPr>
        </p:nvCxnSpPr>
        <p:spPr>
          <a:xfrm>
            <a:off x="7173204" y="2202548"/>
            <a:ext cx="0" cy="2032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TLSHAPE_TB_00000000000000000000000000000000_TimescaleInterval8"/>
          <p:cNvSpPr txBox="1"/>
          <p:nvPr>
            <p:custDataLst>
              <p:tags r:id="rId22"/>
            </p:custDataLst>
          </p:nvPr>
        </p:nvSpPr>
        <p:spPr>
          <a:xfrm>
            <a:off x="7236704" y="2212073"/>
            <a:ext cx="317500" cy="185737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spc="-20">
                <a:solidFill>
                  <a:schemeClr val="lt1"/>
                </a:solidFill>
                <a:cs typeface="+mn-cs"/>
              </a:rPr>
              <a:t>2009</a:t>
            </a:r>
          </a:p>
        </p:txBody>
      </p:sp>
      <p:cxnSp>
        <p:nvCxnSpPr>
          <p:cNvPr id="30" name="OTLSHAPE_TB_00000000000000000000000000000000_Separator8"/>
          <p:cNvCxnSpPr/>
          <p:nvPr>
            <p:custDataLst>
              <p:tags r:id="rId23"/>
            </p:custDataLst>
          </p:nvPr>
        </p:nvCxnSpPr>
        <p:spPr>
          <a:xfrm>
            <a:off x="7981241" y="2202548"/>
            <a:ext cx="0" cy="2032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TLSHAPE_TB_00000000000000000000000000000000_TimescaleInterval9"/>
          <p:cNvSpPr txBox="1"/>
          <p:nvPr>
            <p:custDataLst>
              <p:tags r:id="rId24"/>
            </p:custDataLst>
          </p:nvPr>
        </p:nvSpPr>
        <p:spPr>
          <a:xfrm>
            <a:off x="8044741" y="2212073"/>
            <a:ext cx="317500" cy="185737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spc="-20">
                <a:solidFill>
                  <a:schemeClr val="lt1"/>
                </a:solidFill>
                <a:cs typeface="+mn-cs"/>
              </a:rPr>
              <a:t>2016</a:t>
            </a:r>
          </a:p>
        </p:txBody>
      </p:sp>
      <p:sp>
        <p:nvSpPr>
          <p:cNvPr id="32" name="OTLSHAPE_M_ba004cb503fd4dae94b1e7548f45f3f2_Title"/>
          <p:cNvSpPr txBox="1"/>
          <p:nvPr>
            <p:custDataLst>
              <p:tags r:id="rId25"/>
            </p:custDataLst>
          </p:nvPr>
        </p:nvSpPr>
        <p:spPr>
          <a:xfrm>
            <a:off x="1764591" y="1537385"/>
            <a:ext cx="1133475" cy="215900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spc="-2" dirty="0">
                <a:solidFill>
                  <a:schemeClr val="dk1"/>
                </a:solidFill>
                <a:cs typeface="+mn-cs"/>
              </a:rPr>
              <a:t>Independence</a:t>
            </a:r>
          </a:p>
        </p:txBody>
      </p:sp>
      <p:sp>
        <p:nvSpPr>
          <p:cNvPr id="33" name="OTLSHAPE_M_ba004cb503fd4dae94b1e7548f45f3f2_Shape"/>
          <p:cNvSpPr/>
          <p:nvPr>
            <p:custDataLst>
              <p:tags r:id="rId26"/>
            </p:custDataLst>
          </p:nvPr>
        </p:nvSpPr>
        <p:spPr>
          <a:xfrm rot="16200000">
            <a:off x="1567381" y="1672069"/>
            <a:ext cx="165100" cy="165100"/>
          </a:xfrm>
          <a:prstGeom prst="flowChartMerge">
            <a:avLst/>
          </a:prstGeom>
          <a:solidFill>
            <a:srgbClr val="0072BC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4" name="OTLSHAPE_M_3d05dba11ef744ccb1caee986c6dc0aa_Title"/>
          <p:cNvSpPr txBox="1"/>
          <p:nvPr>
            <p:custDataLst>
              <p:tags r:id="rId27"/>
            </p:custDataLst>
          </p:nvPr>
        </p:nvSpPr>
        <p:spPr>
          <a:xfrm>
            <a:off x="7376404" y="1511985"/>
            <a:ext cx="1709737" cy="215900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spc="-4" dirty="0" err="1">
                <a:solidFill>
                  <a:schemeClr val="dk1"/>
                </a:solidFill>
                <a:cs typeface="+mn-cs"/>
              </a:rPr>
              <a:t>African</a:t>
            </a:r>
            <a:r>
              <a:rPr lang="fr-FR" sz="1400" b="1" spc="-4" dirty="0">
                <a:solidFill>
                  <a:schemeClr val="dk1"/>
                </a:solidFill>
                <a:cs typeface="+mn-cs"/>
              </a:rPr>
              <a:t> Mining Vision</a:t>
            </a:r>
          </a:p>
        </p:txBody>
      </p:sp>
      <p:sp>
        <p:nvSpPr>
          <p:cNvPr id="35" name="OTLSHAPE_M_3d05dba11ef744ccb1caee986c6dc0aa_Shape"/>
          <p:cNvSpPr/>
          <p:nvPr>
            <p:custDataLst>
              <p:tags r:id="rId28"/>
            </p:custDataLst>
          </p:nvPr>
        </p:nvSpPr>
        <p:spPr>
          <a:xfrm rot="16200000">
            <a:off x="7217984" y="1672069"/>
            <a:ext cx="165100" cy="165100"/>
          </a:xfrm>
          <a:prstGeom prst="flowChartMerg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36" name="Group 69"/>
          <p:cNvGrpSpPr>
            <a:grpSpLocks/>
          </p:cNvGrpSpPr>
          <p:nvPr/>
        </p:nvGrpSpPr>
        <p:grpSpPr bwMode="auto">
          <a:xfrm>
            <a:off x="1535991" y="2707373"/>
            <a:ext cx="6948488" cy="4025900"/>
            <a:chOff x="1024652" y="1837055"/>
            <a:chExt cx="6948850" cy="1777984"/>
          </a:xfrm>
        </p:grpSpPr>
        <p:cxnSp>
          <p:nvCxnSpPr>
            <p:cNvPr id="37" name="OTLSHAPE_T_e96dc35c99b64692995ec46b2978d50d_HorizontalConnector1"/>
            <p:cNvCxnSpPr/>
            <p:nvPr>
              <p:custDataLst>
                <p:tags r:id="rId32"/>
              </p:custDataLst>
            </p:nvPr>
          </p:nvCxnSpPr>
          <p:spPr>
            <a:xfrm>
              <a:off x="5082513" y="3233642"/>
              <a:ext cx="1697126" cy="2103"/>
            </a:xfrm>
            <a:prstGeom prst="line">
              <a:avLst/>
            </a:prstGeom>
            <a:ln w="9525" cap="flat" cmpd="sng" algn="ctr">
              <a:solidFill>
                <a:srgbClr val="CCCCCC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OTLSHAPE_T_f4016dbc8b144e4a80a996a6f558015f_HorizontalConnector1"/>
            <p:cNvCxnSpPr/>
            <p:nvPr>
              <p:custDataLst>
                <p:tags r:id="rId33"/>
              </p:custDataLst>
            </p:nvPr>
          </p:nvCxnSpPr>
          <p:spPr>
            <a:xfrm>
              <a:off x="2047055" y="2472250"/>
              <a:ext cx="1290705" cy="0"/>
            </a:xfrm>
            <a:prstGeom prst="line">
              <a:avLst/>
            </a:prstGeom>
            <a:ln w="9525" cap="flat" cmpd="sng" algn="ctr">
              <a:solidFill>
                <a:srgbClr val="CCCCCC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OTLSHAPE_T_5630d5ddd31147de966b93c64a201860_HorizontalConnector1"/>
            <p:cNvCxnSpPr/>
            <p:nvPr>
              <p:custDataLst>
                <p:tags r:id="rId34"/>
              </p:custDataLst>
            </p:nvPr>
          </p:nvCxnSpPr>
          <p:spPr>
            <a:xfrm>
              <a:off x="2683676" y="2205131"/>
              <a:ext cx="654084" cy="0"/>
            </a:xfrm>
            <a:prstGeom prst="line">
              <a:avLst/>
            </a:prstGeom>
            <a:ln w="9525" cap="flat" cmpd="sng" algn="ctr">
              <a:solidFill>
                <a:srgbClr val="CCCCCC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OTLSHAPE_T_8f9d0f8513e84b3aa024f796c451c03c_HorizontalConnector1"/>
            <p:cNvCxnSpPr/>
            <p:nvPr>
              <p:custDataLst>
                <p:tags r:id="rId35"/>
              </p:custDataLst>
            </p:nvPr>
          </p:nvCxnSpPr>
          <p:spPr>
            <a:xfrm flipH="1">
              <a:off x="1024652" y="1938714"/>
              <a:ext cx="1825720" cy="0"/>
            </a:xfrm>
            <a:prstGeom prst="line">
              <a:avLst/>
            </a:prstGeom>
            <a:ln w="9525" cap="flat" cmpd="sng" algn="ctr">
              <a:solidFill>
                <a:srgbClr val="CCCCCC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TLSHAPE_T_8f9d0f8513e84b3aa024f796c451c03c_Shape"/>
            <p:cNvSpPr/>
            <p:nvPr>
              <p:custDataLst>
                <p:tags r:id="rId36"/>
              </p:custDataLst>
            </p:nvPr>
          </p:nvSpPr>
          <p:spPr>
            <a:xfrm>
              <a:off x="1024652" y="1837055"/>
              <a:ext cx="2324100" cy="203200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65100"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>
                      <a:scrgbClr r="0" g="0" b="0">
                        <a:alpha val="50000"/>
                      </a:scrgbClr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42" name="OTLSHAPE_T_8f9d0f8513e84b3aa024f796c451c03c_Title"/>
            <p:cNvSpPr txBox="1"/>
            <p:nvPr>
              <p:custDataLst>
                <p:tags r:id="rId37"/>
              </p:custDataLst>
            </p:nvPr>
          </p:nvSpPr>
          <p:spPr>
            <a:xfrm>
              <a:off x="1065929" y="1843365"/>
              <a:ext cx="2108310" cy="190699"/>
            </a:xfrm>
            <a:prstGeom prst="rect">
              <a:avLst/>
            </a:prstGeom>
            <a:noFill/>
          </p:spPr>
          <p:txBody>
            <a:bodyPr lIns="0" tIns="0" rIns="0" bIns="0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 spc="-4" dirty="0" err="1">
                  <a:solidFill>
                    <a:schemeClr val="bg1"/>
                  </a:solidFill>
                  <a:cs typeface="+mn-cs"/>
                </a:rPr>
                <a:t>Post-independance</a:t>
              </a:r>
              <a:r>
                <a:rPr lang="fr-FR" sz="1400" b="1" spc="-4" dirty="0">
                  <a:solidFill>
                    <a:schemeClr val="bg1"/>
                  </a:solidFill>
                  <a:cs typeface="+mn-cs"/>
                </a:rPr>
                <a:t> International </a:t>
              </a:r>
              <a:r>
                <a:rPr lang="fr-FR" sz="1400" b="1" spc="-4" dirty="0" err="1">
                  <a:solidFill>
                    <a:schemeClr val="bg1"/>
                  </a:solidFill>
                  <a:cs typeface="+mn-cs"/>
                </a:rPr>
                <a:t>Scholarships</a:t>
              </a:r>
              <a:endParaRPr lang="fr-FR" sz="1400" b="1" spc="-4" dirty="0">
                <a:solidFill>
                  <a:schemeClr val="bg1"/>
                </a:solidFill>
                <a:cs typeface="+mn-cs"/>
              </a:endParaRPr>
            </a:p>
          </p:txBody>
        </p:sp>
        <p:sp>
          <p:nvSpPr>
            <p:cNvPr id="43" name="OTLSHAPE_T_5630d5ddd31147de966b93c64a201860_Shape"/>
            <p:cNvSpPr/>
            <p:nvPr>
              <p:custDataLst>
                <p:tags r:id="rId38"/>
              </p:custDataLst>
            </p:nvPr>
          </p:nvSpPr>
          <p:spPr>
            <a:xfrm>
              <a:off x="3337402" y="2103755"/>
              <a:ext cx="3479800" cy="2032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65100"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>
                      <a:scrgbClr r="0" g="0" b="0">
                        <a:alpha val="50000"/>
                      </a:scrgbClr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44" name="OTLSHAPE_T_5630d5ddd31147de966b93c64a201860_Title"/>
            <p:cNvSpPr txBox="1"/>
            <p:nvPr>
              <p:custDataLst>
                <p:tags r:id="rId39"/>
              </p:custDataLst>
            </p:nvPr>
          </p:nvSpPr>
          <p:spPr>
            <a:xfrm>
              <a:off x="1031002" y="2121701"/>
              <a:ext cx="2213090" cy="189997"/>
            </a:xfrm>
            <a:prstGeom prst="rect">
              <a:avLst/>
            </a:prstGeom>
            <a:solidFill>
              <a:schemeClr val="bg1"/>
            </a:solidFill>
          </p:spPr>
          <p:txBody>
            <a:bodyPr lIns="0" tIns="0" rIns="0" bIns="0" anchor="ctr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spc="-2" dirty="0">
                  <a:solidFill>
                    <a:schemeClr val="dk1"/>
                  </a:solidFill>
                  <a:cs typeface="+mn-cs"/>
                </a:rPr>
                <a:t>Focus on Primary and Secondary Education</a:t>
              </a:r>
              <a:endParaRPr lang="fr-FR" sz="1400" b="1" spc="-2" dirty="0">
                <a:solidFill>
                  <a:schemeClr val="dk1"/>
                </a:solidFill>
                <a:cs typeface="+mn-cs"/>
              </a:endParaRPr>
            </a:p>
          </p:txBody>
        </p:sp>
        <p:sp>
          <p:nvSpPr>
            <p:cNvPr id="45" name="OTLSHAPE_T_f4016dbc8b144e4a80a996a6f558015f_Shape"/>
            <p:cNvSpPr/>
            <p:nvPr>
              <p:custDataLst>
                <p:tags r:id="rId40"/>
              </p:custDataLst>
            </p:nvPr>
          </p:nvSpPr>
          <p:spPr>
            <a:xfrm>
              <a:off x="3337402" y="2370455"/>
              <a:ext cx="3479800" cy="203200"/>
            </a:xfrm>
            <a:prstGeom prst="rect">
              <a:avLst/>
            </a:prstGeom>
            <a:solidFill>
              <a:srgbClr val="96D642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65100"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>
                      <a:scrgbClr r="0" g="0" b="0">
                        <a:alpha val="50000"/>
                      </a:scrgbClr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46" name="OTLSHAPE_T_f4016dbc8b144e4a80a996a6f558015f_Title"/>
            <p:cNvSpPr txBox="1"/>
            <p:nvPr>
              <p:custDataLst>
                <p:tags r:id="rId41"/>
              </p:custDataLst>
            </p:nvPr>
          </p:nvSpPr>
          <p:spPr>
            <a:xfrm>
              <a:off x="1389796" y="2376900"/>
              <a:ext cx="1854297" cy="189997"/>
            </a:xfrm>
            <a:prstGeom prst="rect">
              <a:avLst/>
            </a:prstGeom>
            <a:solidFill>
              <a:schemeClr val="bg1"/>
            </a:solidFill>
          </p:spPr>
          <p:txBody>
            <a:bodyPr lIns="0" tIns="0" rIns="0" bIns="0" anchor="ctr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 spc="-4" dirty="0">
                  <a:solidFill>
                    <a:schemeClr val="dk1"/>
                  </a:solidFill>
                  <a:cs typeface="+mn-cs"/>
                </a:rPr>
                <a:t>Focus on Ministry Organisations</a:t>
              </a:r>
            </a:p>
          </p:txBody>
        </p:sp>
        <p:sp>
          <p:nvSpPr>
            <p:cNvPr id="47" name="OTLSHAPE_T_e96dc35c99b64692995ec46b2978d50d_Shape"/>
            <p:cNvSpPr/>
            <p:nvPr>
              <p:custDataLst>
                <p:tags r:id="rId42"/>
              </p:custDataLst>
            </p:nvPr>
          </p:nvSpPr>
          <p:spPr>
            <a:xfrm>
              <a:off x="6805102" y="3101771"/>
              <a:ext cx="1168400" cy="203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65100"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>
                      <a:scrgbClr r="0" g="0" b="0">
                        <a:alpha val="50000"/>
                      </a:scrgbClr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48" name="OTLSHAPE_T_e96dc35c99b64692995ec46b2978d50d_Title"/>
            <p:cNvSpPr txBox="1"/>
            <p:nvPr>
              <p:custDataLst>
                <p:tags r:id="rId43"/>
              </p:custDataLst>
            </p:nvPr>
          </p:nvSpPr>
          <p:spPr>
            <a:xfrm>
              <a:off x="4749121" y="3108145"/>
              <a:ext cx="1822545" cy="190699"/>
            </a:xfrm>
            <a:prstGeom prst="rect">
              <a:avLst/>
            </a:prstGeom>
            <a:solidFill>
              <a:schemeClr val="bg1"/>
            </a:solidFill>
          </p:spPr>
          <p:txBody>
            <a:bodyPr lIns="0" tIns="0" rIns="0" bIns="0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spc="-4" dirty="0">
                  <a:solidFill>
                    <a:schemeClr val="dk1"/>
                  </a:solidFill>
                  <a:cs typeface="+mn-cs"/>
                </a:rPr>
                <a:t>Return to Higher Education by WB, </a:t>
              </a:r>
              <a:r>
                <a:rPr lang="en-US" sz="1400" b="1" spc="-4" dirty="0" err="1">
                  <a:solidFill>
                    <a:schemeClr val="dk1"/>
                  </a:solidFill>
                  <a:cs typeface="+mn-cs"/>
                </a:rPr>
                <a:t>AfDB</a:t>
              </a:r>
              <a:endParaRPr lang="fr-FR" sz="1400" b="1" spc="-4" dirty="0">
                <a:solidFill>
                  <a:schemeClr val="dk1"/>
                </a:solidFill>
                <a:cs typeface="+mn-cs"/>
              </a:endParaRPr>
            </a:p>
          </p:txBody>
        </p:sp>
        <p:sp>
          <p:nvSpPr>
            <p:cNvPr id="49" name="OTLSHAPE_T_f4016dbc8b144e4a80a996a6f558015f_Shape"/>
            <p:cNvSpPr/>
            <p:nvPr>
              <p:custDataLst>
                <p:tags r:id="rId44"/>
              </p:custDataLst>
            </p:nvPr>
          </p:nvSpPr>
          <p:spPr>
            <a:xfrm>
              <a:off x="3348752" y="2666450"/>
              <a:ext cx="3479800" cy="36699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65100" h="1270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>
                      <a:scrgbClr r="0" g="0" b="0">
                        <a:alpha val="50000"/>
                      </a:scrgbClr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50" name="OTLSHAPE_T_e96dc35c99b64692995ec46b2978d50d_Shape"/>
            <p:cNvSpPr/>
            <p:nvPr>
              <p:custDataLst>
                <p:tags r:id="rId45"/>
              </p:custDataLst>
            </p:nvPr>
          </p:nvSpPr>
          <p:spPr>
            <a:xfrm>
              <a:off x="6365596" y="3411839"/>
              <a:ext cx="1607906" cy="20320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65100"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>
                      <a:scrgbClr r="0" g="0" b="0">
                        <a:alpha val="50000"/>
                      </a:scrgbClr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sp>
        <p:nvSpPr>
          <p:cNvPr id="51" name="Rectangle 50"/>
          <p:cNvSpPr/>
          <p:nvPr/>
        </p:nvSpPr>
        <p:spPr>
          <a:xfrm>
            <a:off x="4383966" y="3345548"/>
            <a:ext cx="585788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spc="-4" dirty="0">
                <a:solidFill>
                  <a:schemeClr val="dk1"/>
                </a:solidFill>
                <a:cs typeface="+mn-cs"/>
              </a:rPr>
              <a:t>17%</a:t>
            </a:r>
            <a:endParaRPr lang="fr-FR" dirty="0">
              <a:latin typeface="+mn-lt"/>
              <a:cs typeface="+mn-c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936541" y="3358248"/>
            <a:ext cx="468313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spc="-4" dirty="0">
                <a:solidFill>
                  <a:schemeClr val="dk1"/>
                </a:solidFill>
                <a:cs typeface="+mn-cs"/>
              </a:rPr>
              <a:t>7%</a:t>
            </a:r>
          </a:p>
        </p:txBody>
      </p:sp>
      <p:grpSp>
        <p:nvGrpSpPr>
          <p:cNvPr id="53" name="Group 42"/>
          <p:cNvGrpSpPr>
            <a:grpSpLocks/>
          </p:cNvGrpSpPr>
          <p:nvPr/>
        </p:nvGrpSpPr>
        <p:grpSpPr bwMode="auto">
          <a:xfrm>
            <a:off x="5122154" y="1499285"/>
            <a:ext cx="1906587" cy="601663"/>
            <a:chOff x="6770822" y="943855"/>
            <a:chExt cx="1906620" cy="602005"/>
          </a:xfrm>
        </p:grpSpPr>
        <p:cxnSp>
          <p:nvCxnSpPr>
            <p:cNvPr id="54" name="OTLSHAPE_M_3d05dba11ef744ccb1caee986c6dc0aa_Connector1"/>
            <p:cNvCxnSpPr/>
            <p:nvPr>
              <p:custDataLst>
                <p:tags r:id="rId29"/>
              </p:custDataLst>
            </p:nvPr>
          </p:nvCxnSpPr>
          <p:spPr>
            <a:xfrm>
              <a:off x="6770822" y="1104284"/>
              <a:ext cx="0" cy="441576"/>
            </a:xfrm>
            <a:prstGeom prst="line">
              <a:avLst/>
            </a:prstGeom>
            <a:ln w="9525" cap="flat" cmpd="sng" algn="ctr">
              <a:solidFill>
                <a:schemeClr val="accent6">
                  <a:lumMod val="60000"/>
                  <a:lumOff val="40000"/>
                  <a:alpha val="49804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TLSHAPE_M_3d05dba11ef744ccb1caee986c6dc0aa_Title"/>
            <p:cNvSpPr txBox="1"/>
            <p:nvPr>
              <p:custDataLst>
                <p:tags r:id="rId30"/>
              </p:custDataLst>
            </p:nvPr>
          </p:nvSpPr>
          <p:spPr>
            <a:xfrm>
              <a:off x="6967675" y="943855"/>
              <a:ext cx="1709767" cy="216023"/>
            </a:xfrm>
            <a:prstGeom prst="rect">
              <a:avLst/>
            </a:prstGeom>
            <a:noFill/>
          </p:spPr>
          <p:txBody>
            <a:bodyPr lIns="0" tIns="0" rIns="0" bIns="0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 spc="-4" dirty="0">
                  <a:solidFill>
                    <a:schemeClr val="dk1"/>
                  </a:solidFill>
                  <a:cs typeface="+mn-cs"/>
                </a:rPr>
                <a:t>Cold </a:t>
              </a:r>
              <a:r>
                <a:rPr lang="fr-FR" sz="1400" b="1" spc="-4" dirty="0" err="1">
                  <a:solidFill>
                    <a:schemeClr val="dk1"/>
                  </a:solidFill>
                  <a:cs typeface="+mn-cs"/>
                </a:rPr>
                <a:t>War</a:t>
              </a:r>
              <a:r>
                <a:rPr lang="fr-FR" sz="1400" b="1" spc="-4" dirty="0">
                  <a:solidFill>
                    <a:schemeClr val="dk1"/>
                  </a:solidFill>
                  <a:cs typeface="+mn-cs"/>
                </a:rPr>
                <a:t> Ends</a:t>
              </a:r>
            </a:p>
          </p:txBody>
        </p:sp>
        <p:sp>
          <p:nvSpPr>
            <p:cNvPr id="56" name="OTLSHAPE_M_3d05dba11ef744ccb1caee986c6dc0aa_Shape"/>
            <p:cNvSpPr/>
            <p:nvPr>
              <p:custDataLst>
                <p:tags r:id="rId31"/>
              </p:custDataLst>
            </p:nvPr>
          </p:nvSpPr>
          <p:spPr>
            <a:xfrm rot="16200000">
              <a:off x="6808922" y="1103688"/>
              <a:ext cx="165100" cy="165100"/>
            </a:xfrm>
            <a:prstGeom prst="flowChartMerg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>
                      <a:scrgbClr r="0" g="0" b="0">
                        <a:alpha val="50000"/>
                      </a:scrgbClr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sp>
        <p:nvSpPr>
          <p:cNvPr id="57" name="TextBox 96"/>
          <p:cNvSpPr txBox="1">
            <a:spLocks noChangeArrowheads="1"/>
          </p:cNvSpPr>
          <p:nvPr/>
        </p:nvSpPr>
        <p:spPr bwMode="auto">
          <a:xfrm>
            <a:off x="4507791" y="2975660"/>
            <a:ext cx="1704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/>
              <a:t>WB Expenditure</a:t>
            </a:r>
          </a:p>
        </p:txBody>
      </p:sp>
      <p:sp>
        <p:nvSpPr>
          <p:cNvPr id="58" name="ZoneTexte 104"/>
          <p:cNvSpPr txBox="1">
            <a:spLocks noChangeArrowheads="1"/>
          </p:cNvSpPr>
          <p:nvPr/>
        </p:nvSpPr>
        <p:spPr bwMode="auto">
          <a:xfrm>
            <a:off x="3858504" y="4594910"/>
            <a:ext cx="34686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600" b="1"/>
              <a:t>Important gap in higher education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600" b="1"/>
              <a:t>support programs (including PhD bursaries)</a:t>
            </a:r>
          </a:p>
        </p:txBody>
      </p:sp>
      <p:sp>
        <p:nvSpPr>
          <p:cNvPr id="59" name="ZoneTexte 105"/>
          <p:cNvSpPr txBox="1">
            <a:spLocks noChangeArrowheads="1"/>
          </p:cNvSpPr>
          <p:nvPr/>
        </p:nvSpPr>
        <p:spPr bwMode="auto">
          <a:xfrm>
            <a:off x="6931904" y="6310998"/>
            <a:ext cx="1555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/>
              <a:t>WAXI training </a:t>
            </a:r>
          </a:p>
        </p:txBody>
      </p:sp>
      <p:sp>
        <p:nvSpPr>
          <p:cNvPr id="60" name="ZoneTexte 109"/>
          <p:cNvSpPr txBox="1">
            <a:spLocks noChangeArrowheads="1"/>
          </p:cNvSpPr>
          <p:nvPr/>
        </p:nvSpPr>
        <p:spPr bwMode="auto">
          <a:xfrm>
            <a:off x="128092" y="5837185"/>
            <a:ext cx="38097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000" b="1" u="sng" dirty="0">
                <a:solidFill>
                  <a:srgbClr val="0070C0"/>
                </a:solidFill>
              </a:rPr>
              <a:t>Gap in </a:t>
            </a:r>
            <a:r>
              <a:rPr lang="fr-FR" altLang="fr-FR" sz="2000" b="1" u="sng" dirty="0" err="1" smtClean="0">
                <a:solidFill>
                  <a:srgbClr val="0070C0"/>
                </a:solidFill>
              </a:rPr>
              <a:t>geoscience</a:t>
            </a:r>
            <a:r>
              <a:rPr lang="fr-FR" altLang="fr-FR" sz="2000" b="1" u="sng" dirty="0" smtClean="0">
                <a:solidFill>
                  <a:srgbClr val="0070C0"/>
                </a:solidFill>
              </a:rPr>
              <a:t> </a:t>
            </a:r>
            <a:r>
              <a:rPr lang="fr-FR" altLang="fr-FR" sz="2000" b="1" u="sng" dirty="0" err="1" smtClean="0">
                <a:solidFill>
                  <a:srgbClr val="0070C0"/>
                </a:solidFill>
              </a:rPr>
              <a:t>higher</a:t>
            </a:r>
            <a:r>
              <a:rPr lang="fr-FR" altLang="fr-FR" sz="2000" b="1" u="sng" dirty="0" smtClean="0">
                <a:solidFill>
                  <a:srgbClr val="0070C0"/>
                </a:solidFill>
              </a:rPr>
              <a:t> </a:t>
            </a:r>
            <a:r>
              <a:rPr lang="fr-FR" altLang="fr-FR" sz="2000" b="1" u="sng" dirty="0" err="1" smtClean="0">
                <a:solidFill>
                  <a:srgbClr val="0070C0"/>
                </a:solidFill>
              </a:rPr>
              <a:t>education</a:t>
            </a:r>
            <a:r>
              <a:rPr lang="fr-FR" altLang="fr-FR" sz="2000" b="1" u="sng" dirty="0" smtClean="0">
                <a:solidFill>
                  <a:srgbClr val="0070C0"/>
                </a:solidFill>
              </a:rPr>
              <a:t> and </a:t>
            </a:r>
            <a:r>
              <a:rPr lang="fr-FR" altLang="fr-FR" sz="2000" b="1" u="sng" dirty="0" err="1" smtClean="0">
                <a:solidFill>
                  <a:srgbClr val="0070C0"/>
                </a:solidFill>
              </a:rPr>
              <a:t>research</a:t>
            </a:r>
            <a:r>
              <a:rPr lang="fr-FR" altLang="fr-FR" sz="2000" b="1" u="sng" dirty="0" smtClean="0">
                <a:solidFill>
                  <a:srgbClr val="0070C0"/>
                </a:solidFill>
              </a:rPr>
              <a:t> over </a:t>
            </a:r>
            <a:r>
              <a:rPr lang="fr-FR" altLang="fr-FR" sz="2000" b="1" u="sng" dirty="0">
                <a:solidFill>
                  <a:srgbClr val="0070C0"/>
                </a:solidFill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235381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700808"/>
            <a:ext cx="8800256" cy="4392488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buAutoNum type="arabicPeriod"/>
            </a:pPr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WAXI project</a:t>
            </a:r>
          </a:p>
          <a:p>
            <a:pPr algn="l"/>
            <a:r>
              <a:rPr lang="en-GB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Capacity Building </a:t>
            </a:r>
            <a:r>
              <a:rPr lang="en-GB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- Issues</a:t>
            </a:r>
            <a:endParaRPr lang="en-GB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4"/>
          <p:cNvSpPr txBox="1">
            <a:spLocks noChangeArrowheads="1"/>
          </p:cNvSpPr>
          <p:nvPr/>
        </p:nvSpPr>
        <p:spPr bwMode="auto">
          <a:xfrm>
            <a:off x="201090" y="1506002"/>
            <a:ext cx="14176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/>
              <a:t>Observation:</a:t>
            </a:r>
          </a:p>
        </p:txBody>
      </p:sp>
      <p:sp>
        <p:nvSpPr>
          <p:cNvPr id="9" name="Organigramme : Joindre 8"/>
          <p:cNvSpPr/>
          <p:nvPr/>
        </p:nvSpPr>
        <p:spPr>
          <a:xfrm>
            <a:off x="794815" y="2082264"/>
            <a:ext cx="1225550" cy="3054350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Accolade fermante 9"/>
          <p:cNvSpPr/>
          <p:nvPr/>
        </p:nvSpPr>
        <p:spPr>
          <a:xfrm>
            <a:off x="2072752" y="2007652"/>
            <a:ext cx="360363" cy="1008062"/>
          </a:xfrm>
          <a:prstGeom prst="rightBrac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" name="ZoneTexte 7"/>
          <p:cNvSpPr txBox="1">
            <a:spLocks noChangeArrowheads="1"/>
          </p:cNvSpPr>
          <p:nvPr/>
        </p:nvSpPr>
        <p:spPr bwMode="auto">
          <a:xfrm>
            <a:off x="2577577" y="2223552"/>
            <a:ext cx="50498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rgbClr val="00B050"/>
                </a:solidFill>
              </a:rPr>
              <a:t>Senior lecturers and researchers (50 – 65 years old)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rgbClr val="00B050"/>
                </a:solidFill>
                <a:sym typeface="Wingdings" panose="05000000000000000000" pitchFamily="2" charset="2"/>
              </a:rPr>
              <a:t> Going to be retired in the next 10-15 years</a:t>
            </a:r>
            <a:endParaRPr lang="fr-FR" altLang="fr-FR" sz="1800" b="1">
              <a:solidFill>
                <a:srgbClr val="00B050"/>
              </a:solidFill>
            </a:endParaRPr>
          </a:p>
        </p:txBody>
      </p:sp>
      <p:sp>
        <p:nvSpPr>
          <p:cNvPr id="12" name="Accolade fermante 11"/>
          <p:cNvSpPr/>
          <p:nvPr/>
        </p:nvSpPr>
        <p:spPr>
          <a:xfrm>
            <a:off x="2072752" y="3015714"/>
            <a:ext cx="360363" cy="109220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" name="ZoneTexte 9"/>
          <p:cNvSpPr txBox="1">
            <a:spLocks noChangeArrowheads="1"/>
          </p:cNvSpPr>
          <p:nvPr/>
        </p:nvSpPr>
        <p:spPr bwMode="auto">
          <a:xfrm rot="16200000">
            <a:off x="-1349104" y="3295908"/>
            <a:ext cx="31527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600" b="1"/>
              <a:t>Age distribution in WA Universities</a:t>
            </a:r>
          </a:p>
        </p:txBody>
      </p:sp>
      <p:sp>
        <p:nvSpPr>
          <p:cNvPr id="14" name="ZoneTexte 10"/>
          <p:cNvSpPr txBox="1">
            <a:spLocks noChangeArrowheads="1"/>
          </p:cNvSpPr>
          <p:nvPr/>
        </p:nvSpPr>
        <p:spPr bwMode="auto">
          <a:xfrm>
            <a:off x="396352" y="2007652"/>
            <a:ext cx="419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/>
              <a:t>65</a:t>
            </a:r>
          </a:p>
        </p:txBody>
      </p:sp>
      <p:sp>
        <p:nvSpPr>
          <p:cNvPr id="15" name="ZoneTexte 11"/>
          <p:cNvSpPr txBox="1">
            <a:spLocks noChangeArrowheads="1"/>
          </p:cNvSpPr>
          <p:nvPr/>
        </p:nvSpPr>
        <p:spPr bwMode="auto">
          <a:xfrm>
            <a:off x="418577" y="2326739"/>
            <a:ext cx="419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/>
              <a:t>60</a:t>
            </a:r>
          </a:p>
        </p:txBody>
      </p:sp>
      <p:sp>
        <p:nvSpPr>
          <p:cNvPr id="16" name="ZoneTexte 12"/>
          <p:cNvSpPr txBox="1">
            <a:spLocks noChangeArrowheads="1"/>
          </p:cNvSpPr>
          <p:nvPr/>
        </p:nvSpPr>
        <p:spPr bwMode="auto">
          <a:xfrm>
            <a:off x="416990" y="2645827"/>
            <a:ext cx="419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/>
              <a:t>55</a:t>
            </a:r>
          </a:p>
        </p:txBody>
      </p:sp>
      <p:sp>
        <p:nvSpPr>
          <p:cNvPr id="17" name="ZoneTexte 13"/>
          <p:cNvSpPr txBox="1">
            <a:spLocks noChangeArrowheads="1"/>
          </p:cNvSpPr>
          <p:nvPr/>
        </p:nvSpPr>
        <p:spPr bwMode="auto">
          <a:xfrm>
            <a:off x="415402" y="2964914"/>
            <a:ext cx="419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/>
              <a:t>50</a:t>
            </a:r>
          </a:p>
        </p:txBody>
      </p:sp>
      <p:sp>
        <p:nvSpPr>
          <p:cNvPr id="18" name="ZoneTexte 14"/>
          <p:cNvSpPr txBox="1">
            <a:spLocks noChangeArrowheads="1"/>
          </p:cNvSpPr>
          <p:nvPr/>
        </p:nvSpPr>
        <p:spPr bwMode="auto">
          <a:xfrm>
            <a:off x="412227" y="3284002"/>
            <a:ext cx="419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/>
              <a:t>45</a:t>
            </a:r>
          </a:p>
        </p:txBody>
      </p:sp>
      <p:sp>
        <p:nvSpPr>
          <p:cNvPr id="19" name="ZoneTexte 15"/>
          <p:cNvSpPr txBox="1">
            <a:spLocks noChangeArrowheads="1"/>
          </p:cNvSpPr>
          <p:nvPr/>
        </p:nvSpPr>
        <p:spPr bwMode="auto">
          <a:xfrm>
            <a:off x="410640" y="3603089"/>
            <a:ext cx="419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/>
              <a:t>40</a:t>
            </a:r>
          </a:p>
        </p:txBody>
      </p:sp>
      <p:sp>
        <p:nvSpPr>
          <p:cNvPr id="20" name="ZoneTexte 16"/>
          <p:cNvSpPr txBox="1">
            <a:spLocks noChangeArrowheads="1"/>
          </p:cNvSpPr>
          <p:nvPr/>
        </p:nvSpPr>
        <p:spPr bwMode="auto">
          <a:xfrm>
            <a:off x="409052" y="3923764"/>
            <a:ext cx="419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/>
              <a:t>35</a:t>
            </a:r>
          </a:p>
        </p:txBody>
      </p:sp>
      <p:sp>
        <p:nvSpPr>
          <p:cNvPr id="21" name="ZoneTexte 17"/>
          <p:cNvSpPr txBox="1">
            <a:spLocks noChangeArrowheads="1"/>
          </p:cNvSpPr>
          <p:nvPr/>
        </p:nvSpPr>
        <p:spPr bwMode="auto">
          <a:xfrm>
            <a:off x="405877" y="4242852"/>
            <a:ext cx="419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/>
              <a:t>30</a:t>
            </a:r>
          </a:p>
        </p:txBody>
      </p:sp>
      <p:sp>
        <p:nvSpPr>
          <p:cNvPr id="22" name="ZoneTexte 18"/>
          <p:cNvSpPr txBox="1">
            <a:spLocks noChangeArrowheads="1"/>
          </p:cNvSpPr>
          <p:nvPr/>
        </p:nvSpPr>
        <p:spPr bwMode="auto">
          <a:xfrm>
            <a:off x="404290" y="4561939"/>
            <a:ext cx="419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/>
              <a:t>25</a:t>
            </a:r>
          </a:p>
        </p:txBody>
      </p:sp>
      <p:sp>
        <p:nvSpPr>
          <p:cNvPr id="23" name="ZoneTexte 19"/>
          <p:cNvSpPr txBox="1">
            <a:spLocks noChangeArrowheads="1"/>
          </p:cNvSpPr>
          <p:nvPr/>
        </p:nvSpPr>
        <p:spPr bwMode="auto">
          <a:xfrm>
            <a:off x="2577577" y="3015714"/>
            <a:ext cx="657225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rgbClr val="FF0000"/>
                </a:solidFill>
              </a:rPr>
              <a:t>Important lack of senior lecturers and researchers (aged 35 – 50)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rgbClr val="FF0000"/>
                </a:solidFill>
                <a:sym typeface="Wingdings" panose="05000000000000000000" pitchFamily="2" charset="2"/>
              </a:rPr>
              <a:t> Consequence = not enough senior lecturers/researchers to cover all fields in geoscience for teaching and research managment</a:t>
            </a:r>
            <a:endParaRPr lang="fr-FR" altLang="fr-FR" sz="1800" b="1">
              <a:solidFill>
                <a:srgbClr val="FF0000"/>
              </a:solidFill>
            </a:endParaRPr>
          </a:p>
        </p:txBody>
      </p:sp>
      <p:sp>
        <p:nvSpPr>
          <p:cNvPr id="24" name="Accolade fermante 23"/>
          <p:cNvSpPr/>
          <p:nvPr/>
        </p:nvSpPr>
        <p:spPr>
          <a:xfrm>
            <a:off x="2082277" y="4107914"/>
            <a:ext cx="360363" cy="1028700"/>
          </a:xfrm>
          <a:prstGeom prst="rightBrac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5" name="ZoneTexte 21"/>
          <p:cNvSpPr txBox="1">
            <a:spLocks noChangeArrowheads="1"/>
          </p:cNvSpPr>
          <p:nvPr/>
        </p:nvSpPr>
        <p:spPr bwMode="auto">
          <a:xfrm>
            <a:off x="2499790" y="3950752"/>
            <a:ext cx="65738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rgbClr val="7030A0"/>
                </a:solidFill>
              </a:rPr>
              <a:t>Junior lecturers/assistants and researchers (aged 25 – 35)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rgbClr val="7030A0"/>
                </a:solidFill>
              </a:rPr>
              <a:t>including PhD students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rgbClr val="7030A0"/>
                </a:solidFill>
                <a:sym typeface="Wingdings" panose="05000000000000000000" pitchFamily="2" charset="2"/>
              </a:rPr>
              <a:t> Who will assume transfer of knowledge ? Senior lecturers are opressed by managing tousands of students</a:t>
            </a:r>
            <a:endParaRPr lang="fr-FR" altLang="fr-FR" sz="1800" b="1">
              <a:solidFill>
                <a:srgbClr val="7030A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1702" y="5136614"/>
            <a:ext cx="5065713" cy="1517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7" name="ZoneTexte 23"/>
          <p:cNvSpPr txBox="1">
            <a:spLocks noChangeArrowheads="1"/>
          </p:cNvSpPr>
          <p:nvPr/>
        </p:nvSpPr>
        <p:spPr bwMode="auto">
          <a:xfrm>
            <a:off x="21702" y="5295364"/>
            <a:ext cx="50657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/>
              <a:t>20-25: thousands of students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fr-FR" altLang="fr-FR" sz="1800" b="1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/>
              <a:t>Obtain geoscience Bachelor and MSc diplomas to find a job in exploration &amp; mining sector</a:t>
            </a:r>
          </a:p>
        </p:txBody>
      </p:sp>
      <p:sp>
        <p:nvSpPr>
          <p:cNvPr id="28" name="ZoneTexte 24"/>
          <p:cNvSpPr txBox="1">
            <a:spLocks noChangeArrowheads="1"/>
          </p:cNvSpPr>
          <p:nvPr/>
        </p:nvSpPr>
        <p:spPr bwMode="auto">
          <a:xfrm>
            <a:off x="5314427" y="5631914"/>
            <a:ext cx="3784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/>
              <a:t>How to ensure quality of training and Curriculum development facing a continous lack of human resources?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405291" y="5252958"/>
            <a:ext cx="1227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00B050"/>
                </a:solidFill>
              </a:rPr>
              <a:t>Challenge</a:t>
            </a:r>
            <a:endParaRPr lang="fr-FR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16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700808"/>
            <a:ext cx="8800256" cy="4392488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3913312" y="188640"/>
            <a:ext cx="523068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WAXI project</a:t>
            </a:r>
          </a:p>
          <a:p>
            <a:pPr algn="l"/>
            <a:r>
              <a:rPr lang="en-GB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Capacity Building: What has been done so far</a:t>
            </a:r>
            <a:endParaRPr lang="en-GB" sz="20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2"/>
          <p:cNvSpPr txBox="1">
            <a:spLocks noChangeArrowheads="1"/>
          </p:cNvSpPr>
          <p:nvPr/>
        </p:nvSpPr>
        <p:spPr bwMode="auto">
          <a:xfrm>
            <a:off x="87844" y="1512692"/>
            <a:ext cx="8964488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Student </a:t>
            </a:r>
            <a:r>
              <a:rPr lang="en-US" sz="2000" b="1" dirty="0">
                <a:solidFill>
                  <a:srgbClr val="0070C0"/>
                </a:solidFill>
              </a:rPr>
              <a:t>Scholarships and Research </a:t>
            </a:r>
            <a:r>
              <a:rPr lang="en-US" sz="2000" b="1" dirty="0" smtClean="0">
                <a:solidFill>
                  <a:srgbClr val="0070C0"/>
                </a:solidFill>
              </a:rPr>
              <a:t>Support:</a:t>
            </a:r>
            <a:endParaRPr lang="fr-FR" altLang="fr-FR" sz="2000" b="1" dirty="0">
              <a:solidFill>
                <a:srgbClr val="0070C0"/>
              </a:solidFill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à"/>
              <a:defRPr/>
            </a:pPr>
            <a:r>
              <a:rPr lang="fr-FR" altLang="fr-F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2010-2013: 31 </a:t>
            </a:r>
            <a:r>
              <a:rPr lang="fr-FR" altLang="fr-FR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graduate</a:t>
            </a:r>
            <a:r>
              <a:rPr lang="fr-FR" altLang="fr-F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altLang="fr-FR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research</a:t>
            </a:r>
            <a:r>
              <a:rPr lang="fr-FR" altLang="fr-F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altLang="fr-FR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projects</a:t>
            </a:r>
            <a:r>
              <a:rPr lang="fr-FR" altLang="fr-F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fr-FR" altLang="fr-FR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52% </a:t>
            </a:r>
            <a:r>
              <a:rPr lang="fr-FR" altLang="fr-FR" sz="2000" b="1" u="sng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African</a:t>
            </a:r>
            <a:endParaRPr lang="fr-FR" altLang="fr-FR" sz="2000" b="1" u="sng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fr-FR" altLang="fr-F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2015: </a:t>
            </a:r>
            <a:r>
              <a:rPr lang="fr-FR" altLang="fr-FR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16 new PhD/</a:t>
            </a:r>
            <a:r>
              <a:rPr lang="fr-FR" altLang="fr-FR" sz="2000" b="1" u="sng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MSc</a:t>
            </a:r>
            <a:r>
              <a:rPr lang="fr-FR" altLang="fr-FR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altLang="fr-FR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projects</a:t>
            </a:r>
            <a:r>
              <a:rPr lang="fr-FR" altLang="fr-F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 </a:t>
            </a:r>
            <a:r>
              <a:rPr lang="fr-FR" altLang="fr-FR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African</a:t>
            </a:r>
            <a:r>
              <a:rPr lang="fr-FR" altLang="fr-F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altLang="fr-FR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students</a:t>
            </a:r>
            <a:r>
              <a:rPr lang="fr-FR" altLang="fr-F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altLang="fr-FR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started</a:t>
            </a:r>
            <a:endParaRPr lang="fr-FR" altLang="fr-FR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16"/>
          <a:stretch>
            <a:fillRect/>
          </a:stretch>
        </p:blipFill>
        <p:spPr bwMode="auto">
          <a:xfrm>
            <a:off x="440183" y="2708920"/>
            <a:ext cx="8596313" cy="433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e 9"/>
          <p:cNvGrpSpPr>
            <a:grpSpLocks/>
          </p:cNvGrpSpPr>
          <p:nvPr/>
        </p:nvGrpSpPr>
        <p:grpSpPr bwMode="auto">
          <a:xfrm>
            <a:off x="467544" y="4940771"/>
            <a:ext cx="989013" cy="1152525"/>
            <a:chOff x="251520" y="1484784"/>
            <a:chExt cx="989856" cy="1152128"/>
          </a:xfrm>
        </p:grpSpPr>
        <p:sp>
          <p:nvSpPr>
            <p:cNvPr id="11" name="Rectangle 10"/>
            <p:cNvSpPr/>
            <p:nvPr/>
          </p:nvSpPr>
          <p:spPr>
            <a:xfrm>
              <a:off x="251520" y="1484784"/>
              <a:ext cx="935835" cy="11521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dirty="0">
                <a:solidFill>
                  <a:schemeClr val="tx1"/>
                </a:solidFill>
              </a:endParaRPr>
            </a:p>
          </p:txBody>
        </p:sp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474" y="1700808"/>
              <a:ext cx="1365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020875"/>
              <a:ext cx="152400" cy="160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474" y="2348880"/>
              <a:ext cx="136525" cy="144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395536" y="1628800"/>
              <a:ext cx="845840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/>
                <a:t>MSc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/>
                <a:t>PhD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/>
                <a:t>PDF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555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700808"/>
            <a:ext cx="8800256" cy="4392488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3923928" y="188640"/>
            <a:ext cx="5220072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WAXI project</a:t>
            </a:r>
          </a:p>
          <a:p>
            <a:pPr algn="l"/>
            <a:r>
              <a:rPr lang="en-GB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Capacity Building: What has been done so far</a:t>
            </a:r>
            <a:endParaRPr lang="en-GB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4"/>
          <p:cNvSpPr txBox="1">
            <a:spLocks noChangeArrowheads="1"/>
          </p:cNvSpPr>
          <p:nvPr/>
        </p:nvSpPr>
        <p:spPr bwMode="auto">
          <a:xfrm>
            <a:off x="323155" y="2161394"/>
            <a:ext cx="79216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AU" altLang="fr-FR" sz="2000" b="1" dirty="0">
                <a:sym typeface="Wingdings" panose="05000000000000000000" pitchFamily="2" charset="2"/>
              </a:rPr>
              <a:t> </a:t>
            </a:r>
            <a:r>
              <a:rPr lang="en-AU" altLang="fr-FR" sz="2000" b="1" dirty="0"/>
              <a:t>17 laboratory and field training courses for 281 participants with 90% African participants </a:t>
            </a:r>
            <a:r>
              <a:rPr lang="en-AU" altLang="fr-FR" sz="2000" b="1" dirty="0" smtClean="0"/>
              <a:t>over </a:t>
            </a:r>
            <a:r>
              <a:rPr lang="en-AU" altLang="fr-FR" sz="2000" b="1" dirty="0"/>
              <a:t>a total period of 80 days were organized</a:t>
            </a:r>
            <a:endParaRPr lang="fr-FR" altLang="fr-FR" sz="2000" b="1" dirty="0"/>
          </a:p>
        </p:txBody>
      </p:sp>
      <p:sp>
        <p:nvSpPr>
          <p:cNvPr id="9" name="ZoneTexte 2"/>
          <p:cNvSpPr txBox="1">
            <a:spLocks noChangeArrowheads="1"/>
          </p:cNvSpPr>
          <p:nvPr/>
        </p:nvSpPr>
        <p:spPr bwMode="auto">
          <a:xfrm>
            <a:off x="179512" y="1627425"/>
            <a:ext cx="90165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000" b="1" dirty="0" err="1" smtClean="0">
                <a:solidFill>
                  <a:srgbClr val="0070C0"/>
                </a:solidFill>
              </a:rPr>
              <a:t>Research</a:t>
            </a:r>
            <a:r>
              <a:rPr lang="fr-FR" altLang="fr-FR" sz="2000" b="1" dirty="0">
                <a:solidFill>
                  <a:srgbClr val="0070C0"/>
                </a:solidFill>
              </a:rPr>
              <a:t> </a:t>
            </a:r>
            <a:r>
              <a:rPr lang="fr-FR" altLang="fr-FR" sz="2000" b="1" dirty="0" smtClean="0">
                <a:solidFill>
                  <a:srgbClr val="0070C0"/>
                </a:solidFill>
              </a:rPr>
              <a:t>&amp; </a:t>
            </a:r>
            <a:r>
              <a:rPr lang="fr-FR" altLang="fr-FR" sz="2000" b="1" dirty="0" err="1" smtClean="0">
                <a:solidFill>
                  <a:srgbClr val="0070C0"/>
                </a:solidFill>
              </a:rPr>
              <a:t>Technical</a:t>
            </a:r>
            <a:r>
              <a:rPr lang="fr-FR" altLang="fr-FR" sz="2000" b="1" dirty="0" smtClean="0">
                <a:solidFill>
                  <a:srgbClr val="0070C0"/>
                </a:solidFill>
              </a:rPr>
              <a:t> </a:t>
            </a:r>
            <a:r>
              <a:rPr lang="fr-FR" altLang="fr-FR" sz="2000" b="1" dirty="0">
                <a:solidFill>
                  <a:srgbClr val="0070C0"/>
                </a:solidFill>
              </a:rPr>
              <a:t>Training </a:t>
            </a:r>
            <a:r>
              <a:rPr lang="fr-FR" altLang="fr-FR" sz="2000" b="1" dirty="0" smtClean="0">
                <a:solidFill>
                  <a:srgbClr val="0070C0"/>
                </a:solidFill>
              </a:rPr>
              <a:t>Courses</a:t>
            </a:r>
            <a:r>
              <a:rPr lang="en-US" altLang="fr-FR" sz="2000" b="1" dirty="0">
                <a:solidFill>
                  <a:srgbClr val="0070C0"/>
                </a:solidFill>
              </a:rPr>
              <a:t> </a:t>
            </a:r>
            <a:r>
              <a:rPr lang="en-US" altLang="fr-FR" sz="2000" b="1" dirty="0" smtClean="0">
                <a:solidFill>
                  <a:srgbClr val="0070C0"/>
                </a:solidFill>
              </a:rPr>
              <a:t>– Research &amp; Resource Management courses </a:t>
            </a:r>
            <a:endParaRPr lang="fr-FR" altLang="fr-FR" sz="2000" b="1" dirty="0">
              <a:solidFill>
                <a:srgbClr val="0070C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663" y="3236914"/>
            <a:ext cx="4206445" cy="315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3236913"/>
            <a:ext cx="4197350" cy="315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80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700808"/>
            <a:ext cx="8800256" cy="4392488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WAXI project</a:t>
            </a:r>
          </a:p>
          <a:p>
            <a:pPr algn="l"/>
            <a:r>
              <a:rPr lang="en-GB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Synergies between research funding (COFUND) &amp; Development aid ?</a:t>
            </a:r>
            <a:endParaRPr lang="en-GB" sz="20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227" y="3529633"/>
            <a:ext cx="3530673" cy="2949677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995936" y="6511641"/>
            <a:ext cx="4974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Poverty / unemployment / climate change: African migration map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07504" y="1707417"/>
            <a:ext cx="88372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C00000"/>
                </a:solidFill>
              </a:rPr>
              <a:t>Statement 2: </a:t>
            </a:r>
            <a:r>
              <a:rPr lang="en-GB" dirty="0" smtClean="0">
                <a:solidFill>
                  <a:srgbClr val="C00000"/>
                </a:solidFill>
              </a:rPr>
              <a:t>In times of political instabilities, threat of radicalisation/terrorism, war, climate change and inferred population migration, </a:t>
            </a:r>
            <a:r>
              <a:rPr lang="en-GB" b="1" u="sng" dirty="0" smtClean="0">
                <a:solidFill>
                  <a:srgbClr val="C00000"/>
                </a:solidFill>
              </a:rPr>
              <a:t>Europe needs to act now</a:t>
            </a:r>
            <a:r>
              <a:rPr lang="en-GB" dirty="0" smtClean="0">
                <a:solidFill>
                  <a:srgbClr val="C00000"/>
                </a:solidFill>
              </a:rPr>
              <a:t>. A global holistic approach including </a:t>
            </a:r>
            <a:r>
              <a:rPr lang="en-GB" dirty="0">
                <a:solidFill>
                  <a:srgbClr val="C00000"/>
                </a:solidFill>
              </a:rPr>
              <a:t>social aspects</a:t>
            </a:r>
            <a:r>
              <a:rPr lang="en-GB" dirty="0" smtClean="0">
                <a:solidFill>
                  <a:srgbClr val="C00000"/>
                </a:solidFill>
              </a:rPr>
              <a:t> where </a:t>
            </a:r>
            <a:r>
              <a:rPr lang="en-GB" dirty="0">
                <a:solidFill>
                  <a:srgbClr val="C00000"/>
                </a:solidFill>
              </a:rPr>
              <a:t>research </a:t>
            </a:r>
            <a:r>
              <a:rPr lang="en-GB" dirty="0" smtClean="0">
                <a:solidFill>
                  <a:srgbClr val="C00000"/>
                </a:solidFill>
              </a:rPr>
              <a:t>funds such as COFUND could create synergies </a:t>
            </a:r>
            <a:r>
              <a:rPr lang="en-GB" dirty="0">
                <a:solidFill>
                  <a:srgbClr val="C00000"/>
                </a:solidFill>
              </a:rPr>
              <a:t>with </a:t>
            </a:r>
            <a:r>
              <a:rPr lang="en-GB" dirty="0" smtClean="0">
                <a:solidFill>
                  <a:srgbClr val="C00000"/>
                </a:solidFill>
              </a:rPr>
              <a:t>sustainable development funds (national cooperation agencies, international aid agencies and NGO’s) could create new opportunities for African and other third countries to develop their academic institutions to a level of international excellency.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34335" y="3444207"/>
            <a:ext cx="45080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would be especially helpful for domains like geology, agriculture, resource management, ICT, medicine and sustainable energies where there is a real demand and corresponding labour market to be developed.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34335" y="5018148"/>
            <a:ext cx="44710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need to find ways to </a:t>
            </a:r>
            <a:r>
              <a:rPr lang="en-GB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stop the brain outflow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from development countries and create a suitable environment for a critical mass of researchers. The more we fuel only our research, the bigger the gap will become.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83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491508" y="5013176"/>
            <a:ext cx="64233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 err="1" smtClean="0"/>
              <a:t>Thank</a:t>
            </a:r>
            <a:r>
              <a:rPr lang="fr-FR" sz="4000" dirty="0" smtClean="0"/>
              <a:t> </a:t>
            </a:r>
            <a:r>
              <a:rPr lang="fr-FR" sz="4000" dirty="0" err="1" smtClean="0"/>
              <a:t>you</a:t>
            </a:r>
            <a:r>
              <a:rPr lang="fr-FR" sz="4000" dirty="0" smtClean="0"/>
              <a:t> for </a:t>
            </a:r>
            <a:r>
              <a:rPr lang="fr-FR" sz="4000" dirty="0" err="1" smtClean="0"/>
              <a:t>your</a:t>
            </a:r>
            <a:r>
              <a:rPr lang="fr-FR" sz="4000" dirty="0" smtClean="0"/>
              <a:t> attention !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188182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700808"/>
            <a:ext cx="8800256" cy="4392488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38" y="-11941"/>
            <a:ext cx="3104094" cy="108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3247492" y="188640"/>
            <a:ext cx="5789004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WAXI project</a:t>
            </a:r>
          </a:p>
          <a:p>
            <a:pPr algn="l"/>
            <a:r>
              <a:rPr lang="en-GB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More Capacity building – coherence with needs</a:t>
            </a:r>
            <a:endParaRPr lang="en-GB" sz="20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1"/>
          <p:cNvSpPr txBox="1">
            <a:spLocks noChangeArrowheads="1"/>
          </p:cNvSpPr>
          <p:nvPr/>
        </p:nvSpPr>
        <p:spPr bwMode="auto">
          <a:xfrm>
            <a:off x="7938" y="1163678"/>
            <a:ext cx="8856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fr-FR" sz="1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Setup of pilot project for student bursaries: field laboratories</a:t>
            </a:r>
          </a:p>
        </p:txBody>
      </p:sp>
      <p:grpSp>
        <p:nvGrpSpPr>
          <p:cNvPr id="9" name="Groupe 26"/>
          <p:cNvGrpSpPr>
            <a:grpSpLocks/>
          </p:cNvGrpSpPr>
          <p:nvPr/>
        </p:nvGrpSpPr>
        <p:grpSpPr bwMode="auto">
          <a:xfrm>
            <a:off x="209475" y="1573784"/>
            <a:ext cx="8596313" cy="4332288"/>
            <a:chOff x="309847" y="1534324"/>
            <a:chExt cx="8596313" cy="4332287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516"/>
            <a:stretch>
              <a:fillRect/>
            </a:stretch>
          </p:blipFill>
          <p:spPr bwMode="auto">
            <a:xfrm>
              <a:off x="309847" y="1534324"/>
              <a:ext cx="8596313" cy="4332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2"/>
            <p:cNvSpPr/>
            <p:nvPr/>
          </p:nvSpPr>
          <p:spPr>
            <a:xfrm>
              <a:off x="4859622" y="2780512"/>
              <a:ext cx="1601788" cy="1657350"/>
            </a:xfrm>
            <a:custGeom>
              <a:avLst/>
              <a:gdLst>
                <a:gd name="connsiteX0" fmla="*/ 0 w 1584176"/>
                <a:gd name="connsiteY0" fmla="*/ 0 h 1656184"/>
                <a:gd name="connsiteX1" fmla="*/ 1584176 w 1584176"/>
                <a:gd name="connsiteY1" fmla="*/ 0 h 1656184"/>
                <a:gd name="connsiteX2" fmla="*/ 1584176 w 1584176"/>
                <a:gd name="connsiteY2" fmla="*/ 1656184 h 1656184"/>
                <a:gd name="connsiteX3" fmla="*/ 0 w 1584176"/>
                <a:gd name="connsiteY3" fmla="*/ 1656184 h 1656184"/>
                <a:gd name="connsiteX4" fmla="*/ 0 w 1584176"/>
                <a:gd name="connsiteY4" fmla="*/ 0 h 1656184"/>
                <a:gd name="connsiteX0" fmla="*/ 0 w 1584176"/>
                <a:gd name="connsiteY0" fmla="*/ 0 h 1656184"/>
                <a:gd name="connsiteX1" fmla="*/ 862588 w 1584176"/>
                <a:gd name="connsiteY1" fmla="*/ 372 h 1656184"/>
                <a:gd name="connsiteX2" fmla="*/ 1584176 w 1584176"/>
                <a:gd name="connsiteY2" fmla="*/ 0 h 1656184"/>
                <a:gd name="connsiteX3" fmla="*/ 1584176 w 1584176"/>
                <a:gd name="connsiteY3" fmla="*/ 1656184 h 1656184"/>
                <a:gd name="connsiteX4" fmla="*/ 0 w 1584176"/>
                <a:gd name="connsiteY4" fmla="*/ 1656184 h 1656184"/>
                <a:gd name="connsiteX5" fmla="*/ 0 w 1584176"/>
                <a:gd name="connsiteY5" fmla="*/ 0 h 1656184"/>
                <a:gd name="connsiteX0" fmla="*/ 452 w 1584628"/>
                <a:gd name="connsiteY0" fmla="*/ 0 h 1656184"/>
                <a:gd name="connsiteX1" fmla="*/ 863040 w 1584628"/>
                <a:gd name="connsiteY1" fmla="*/ 372 h 1656184"/>
                <a:gd name="connsiteX2" fmla="*/ 1584628 w 1584628"/>
                <a:gd name="connsiteY2" fmla="*/ 0 h 1656184"/>
                <a:gd name="connsiteX3" fmla="*/ 1584628 w 1584628"/>
                <a:gd name="connsiteY3" fmla="*/ 1656184 h 1656184"/>
                <a:gd name="connsiteX4" fmla="*/ 452 w 1584628"/>
                <a:gd name="connsiteY4" fmla="*/ 1656184 h 1656184"/>
                <a:gd name="connsiteX5" fmla="*/ 1980 w 1584628"/>
                <a:gd name="connsiteY5" fmla="*/ 777612 h 1656184"/>
                <a:gd name="connsiteX6" fmla="*/ 452 w 1584628"/>
                <a:gd name="connsiteY6" fmla="*/ 0 h 1656184"/>
                <a:gd name="connsiteX0" fmla="*/ 587192 w 1584628"/>
                <a:gd name="connsiteY0" fmla="*/ 441960 h 1656184"/>
                <a:gd name="connsiteX1" fmla="*/ 863040 w 1584628"/>
                <a:gd name="connsiteY1" fmla="*/ 372 h 1656184"/>
                <a:gd name="connsiteX2" fmla="*/ 1584628 w 1584628"/>
                <a:gd name="connsiteY2" fmla="*/ 0 h 1656184"/>
                <a:gd name="connsiteX3" fmla="*/ 1584628 w 1584628"/>
                <a:gd name="connsiteY3" fmla="*/ 1656184 h 1656184"/>
                <a:gd name="connsiteX4" fmla="*/ 452 w 1584628"/>
                <a:gd name="connsiteY4" fmla="*/ 1656184 h 1656184"/>
                <a:gd name="connsiteX5" fmla="*/ 1980 w 1584628"/>
                <a:gd name="connsiteY5" fmla="*/ 777612 h 1656184"/>
                <a:gd name="connsiteX6" fmla="*/ 587192 w 1584628"/>
                <a:gd name="connsiteY6" fmla="*/ 441960 h 1656184"/>
                <a:gd name="connsiteX0" fmla="*/ 587192 w 1602285"/>
                <a:gd name="connsiteY0" fmla="*/ 441960 h 1656184"/>
                <a:gd name="connsiteX1" fmla="*/ 863040 w 1602285"/>
                <a:gd name="connsiteY1" fmla="*/ 372 h 1656184"/>
                <a:gd name="connsiteX2" fmla="*/ 1584628 w 1602285"/>
                <a:gd name="connsiteY2" fmla="*/ 0 h 1656184"/>
                <a:gd name="connsiteX3" fmla="*/ 1602180 w 1602285"/>
                <a:gd name="connsiteY3" fmla="*/ 762372 h 1656184"/>
                <a:gd name="connsiteX4" fmla="*/ 1584628 w 1602285"/>
                <a:gd name="connsiteY4" fmla="*/ 1656184 h 1656184"/>
                <a:gd name="connsiteX5" fmla="*/ 452 w 1602285"/>
                <a:gd name="connsiteY5" fmla="*/ 1656184 h 1656184"/>
                <a:gd name="connsiteX6" fmla="*/ 1980 w 1602285"/>
                <a:gd name="connsiteY6" fmla="*/ 777612 h 1656184"/>
                <a:gd name="connsiteX7" fmla="*/ 587192 w 1602285"/>
                <a:gd name="connsiteY7" fmla="*/ 441960 h 1656184"/>
                <a:gd name="connsiteX0" fmla="*/ 587192 w 1602285"/>
                <a:gd name="connsiteY0" fmla="*/ 441960 h 1656184"/>
                <a:gd name="connsiteX1" fmla="*/ 863040 w 1602285"/>
                <a:gd name="connsiteY1" fmla="*/ 372 h 1656184"/>
                <a:gd name="connsiteX2" fmla="*/ 1584628 w 1602285"/>
                <a:gd name="connsiteY2" fmla="*/ 0 h 1656184"/>
                <a:gd name="connsiteX3" fmla="*/ 1602180 w 1602285"/>
                <a:gd name="connsiteY3" fmla="*/ 762372 h 1656184"/>
                <a:gd name="connsiteX4" fmla="*/ 1584628 w 1602285"/>
                <a:gd name="connsiteY4" fmla="*/ 1656184 h 1656184"/>
                <a:gd name="connsiteX5" fmla="*/ 1236420 w 1602285"/>
                <a:gd name="connsiteY5" fmla="*/ 1646292 h 1656184"/>
                <a:gd name="connsiteX6" fmla="*/ 452 w 1602285"/>
                <a:gd name="connsiteY6" fmla="*/ 1656184 h 1656184"/>
                <a:gd name="connsiteX7" fmla="*/ 1980 w 1602285"/>
                <a:gd name="connsiteY7" fmla="*/ 777612 h 1656184"/>
                <a:gd name="connsiteX8" fmla="*/ 587192 w 1602285"/>
                <a:gd name="connsiteY8" fmla="*/ 441960 h 1656184"/>
                <a:gd name="connsiteX0" fmla="*/ 587192 w 1602285"/>
                <a:gd name="connsiteY0" fmla="*/ 441960 h 1656184"/>
                <a:gd name="connsiteX1" fmla="*/ 863040 w 1602285"/>
                <a:gd name="connsiteY1" fmla="*/ 372 h 1656184"/>
                <a:gd name="connsiteX2" fmla="*/ 1584628 w 1602285"/>
                <a:gd name="connsiteY2" fmla="*/ 0 h 1656184"/>
                <a:gd name="connsiteX3" fmla="*/ 1602180 w 1602285"/>
                <a:gd name="connsiteY3" fmla="*/ 762372 h 1656184"/>
                <a:gd name="connsiteX4" fmla="*/ 1371268 w 1602285"/>
                <a:gd name="connsiteY4" fmla="*/ 985624 h 1656184"/>
                <a:gd name="connsiteX5" fmla="*/ 1236420 w 1602285"/>
                <a:gd name="connsiteY5" fmla="*/ 1646292 h 1656184"/>
                <a:gd name="connsiteX6" fmla="*/ 452 w 1602285"/>
                <a:gd name="connsiteY6" fmla="*/ 1656184 h 1656184"/>
                <a:gd name="connsiteX7" fmla="*/ 1980 w 1602285"/>
                <a:gd name="connsiteY7" fmla="*/ 777612 h 1656184"/>
                <a:gd name="connsiteX8" fmla="*/ 587192 w 1602285"/>
                <a:gd name="connsiteY8" fmla="*/ 441960 h 1656184"/>
                <a:gd name="connsiteX0" fmla="*/ 587192 w 1602285"/>
                <a:gd name="connsiteY0" fmla="*/ 441960 h 1656184"/>
                <a:gd name="connsiteX1" fmla="*/ 863040 w 1602285"/>
                <a:gd name="connsiteY1" fmla="*/ 372 h 1656184"/>
                <a:gd name="connsiteX2" fmla="*/ 1584628 w 1602285"/>
                <a:gd name="connsiteY2" fmla="*/ 0 h 1656184"/>
                <a:gd name="connsiteX3" fmla="*/ 1602180 w 1602285"/>
                <a:gd name="connsiteY3" fmla="*/ 762372 h 1656184"/>
                <a:gd name="connsiteX4" fmla="*/ 1371268 w 1602285"/>
                <a:gd name="connsiteY4" fmla="*/ 985624 h 1656184"/>
                <a:gd name="connsiteX5" fmla="*/ 1305000 w 1602285"/>
                <a:gd name="connsiteY5" fmla="*/ 1646292 h 1656184"/>
                <a:gd name="connsiteX6" fmla="*/ 452 w 1602285"/>
                <a:gd name="connsiteY6" fmla="*/ 1656184 h 1656184"/>
                <a:gd name="connsiteX7" fmla="*/ 1980 w 1602285"/>
                <a:gd name="connsiteY7" fmla="*/ 777612 h 1656184"/>
                <a:gd name="connsiteX8" fmla="*/ 587192 w 1602285"/>
                <a:gd name="connsiteY8" fmla="*/ 441960 h 1656184"/>
                <a:gd name="connsiteX0" fmla="*/ 587192 w 1602185"/>
                <a:gd name="connsiteY0" fmla="*/ 441588 h 1655812"/>
                <a:gd name="connsiteX1" fmla="*/ 863040 w 1602185"/>
                <a:gd name="connsiteY1" fmla="*/ 0 h 1655812"/>
                <a:gd name="connsiteX2" fmla="*/ 1180768 w 1602185"/>
                <a:gd name="connsiteY2" fmla="*/ 258708 h 1655812"/>
                <a:gd name="connsiteX3" fmla="*/ 1602180 w 1602185"/>
                <a:gd name="connsiteY3" fmla="*/ 762000 h 1655812"/>
                <a:gd name="connsiteX4" fmla="*/ 1371268 w 1602185"/>
                <a:gd name="connsiteY4" fmla="*/ 985252 h 1655812"/>
                <a:gd name="connsiteX5" fmla="*/ 1305000 w 1602185"/>
                <a:gd name="connsiteY5" fmla="*/ 1645920 h 1655812"/>
                <a:gd name="connsiteX6" fmla="*/ 452 w 1602185"/>
                <a:gd name="connsiteY6" fmla="*/ 1655812 h 1655812"/>
                <a:gd name="connsiteX7" fmla="*/ 1980 w 1602185"/>
                <a:gd name="connsiteY7" fmla="*/ 777240 h 1655812"/>
                <a:gd name="connsiteX8" fmla="*/ 587192 w 1602185"/>
                <a:gd name="connsiteY8" fmla="*/ 441588 h 1655812"/>
                <a:gd name="connsiteX0" fmla="*/ 587192 w 1602189"/>
                <a:gd name="connsiteY0" fmla="*/ 441588 h 1655812"/>
                <a:gd name="connsiteX1" fmla="*/ 863040 w 1602189"/>
                <a:gd name="connsiteY1" fmla="*/ 0 h 1655812"/>
                <a:gd name="connsiteX2" fmla="*/ 1180768 w 1602189"/>
                <a:gd name="connsiteY2" fmla="*/ 258708 h 1655812"/>
                <a:gd name="connsiteX3" fmla="*/ 1602180 w 1602189"/>
                <a:gd name="connsiteY3" fmla="*/ 762000 h 1655812"/>
                <a:gd name="connsiteX4" fmla="*/ 1371268 w 1602189"/>
                <a:gd name="connsiteY4" fmla="*/ 985252 h 1655812"/>
                <a:gd name="connsiteX5" fmla="*/ 1305000 w 1602189"/>
                <a:gd name="connsiteY5" fmla="*/ 1645920 h 1655812"/>
                <a:gd name="connsiteX6" fmla="*/ 452 w 1602189"/>
                <a:gd name="connsiteY6" fmla="*/ 1655812 h 1655812"/>
                <a:gd name="connsiteX7" fmla="*/ 1980 w 1602189"/>
                <a:gd name="connsiteY7" fmla="*/ 777240 h 1655812"/>
                <a:gd name="connsiteX8" fmla="*/ 587192 w 1602189"/>
                <a:gd name="connsiteY8" fmla="*/ 441588 h 1655812"/>
                <a:gd name="connsiteX0" fmla="*/ 587192 w 1602191"/>
                <a:gd name="connsiteY0" fmla="*/ 441588 h 1655812"/>
                <a:gd name="connsiteX1" fmla="*/ 863040 w 1602191"/>
                <a:gd name="connsiteY1" fmla="*/ 0 h 1655812"/>
                <a:gd name="connsiteX2" fmla="*/ 1180768 w 1602191"/>
                <a:gd name="connsiteY2" fmla="*/ 258708 h 1655812"/>
                <a:gd name="connsiteX3" fmla="*/ 1602180 w 1602191"/>
                <a:gd name="connsiteY3" fmla="*/ 762000 h 1655812"/>
                <a:gd name="connsiteX4" fmla="*/ 1371268 w 1602191"/>
                <a:gd name="connsiteY4" fmla="*/ 985252 h 1655812"/>
                <a:gd name="connsiteX5" fmla="*/ 1305000 w 1602191"/>
                <a:gd name="connsiteY5" fmla="*/ 1645920 h 1655812"/>
                <a:gd name="connsiteX6" fmla="*/ 452 w 1602191"/>
                <a:gd name="connsiteY6" fmla="*/ 1655812 h 1655812"/>
                <a:gd name="connsiteX7" fmla="*/ 1980 w 1602191"/>
                <a:gd name="connsiteY7" fmla="*/ 777240 h 1655812"/>
                <a:gd name="connsiteX8" fmla="*/ 587192 w 1602191"/>
                <a:gd name="connsiteY8" fmla="*/ 441588 h 1655812"/>
                <a:gd name="connsiteX0" fmla="*/ 587192 w 1602180"/>
                <a:gd name="connsiteY0" fmla="*/ 441588 h 1655812"/>
                <a:gd name="connsiteX1" fmla="*/ 863040 w 1602180"/>
                <a:gd name="connsiteY1" fmla="*/ 0 h 1655812"/>
                <a:gd name="connsiteX2" fmla="*/ 1180768 w 1602180"/>
                <a:gd name="connsiteY2" fmla="*/ 258708 h 1655812"/>
                <a:gd name="connsiteX3" fmla="*/ 1602180 w 1602180"/>
                <a:gd name="connsiteY3" fmla="*/ 762000 h 1655812"/>
                <a:gd name="connsiteX4" fmla="*/ 1371268 w 1602180"/>
                <a:gd name="connsiteY4" fmla="*/ 985252 h 1655812"/>
                <a:gd name="connsiteX5" fmla="*/ 1305000 w 1602180"/>
                <a:gd name="connsiteY5" fmla="*/ 1645920 h 1655812"/>
                <a:gd name="connsiteX6" fmla="*/ 452 w 1602180"/>
                <a:gd name="connsiteY6" fmla="*/ 1655812 h 1655812"/>
                <a:gd name="connsiteX7" fmla="*/ 1980 w 1602180"/>
                <a:gd name="connsiteY7" fmla="*/ 777240 h 1655812"/>
                <a:gd name="connsiteX8" fmla="*/ 587192 w 1602180"/>
                <a:gd name="connsiteY8" fmla="*/ 441588 h 1655812"/>
                <a:gd name="connsiteX0" fmla="*/ 587192 w 1602180"/>
                <a:gd name="connsiteY0" fmla="*/ 441588 h 1655812"/>
                <a:gd name="connsiteX1" fmla="*/ 863040 w 1602180"/>
                <a:gd name="connsiteY1" fmla="*/ 0 h 1655812"/>
                <a:gd name="connsiteX2" fmla="*/ 1180768 w 1602180"/>
                <a:gd name="connsiteY2" fmla="*/ 258708 h 1655812"/>
                <a:gd name="connsiteX3" fmla="*/ 1602180 w 1602180"/>
                <a:gd name="connsiteY3" fmla="*/ 762000 h 1655812"/>
                <a:gd name="connsiteX4" fmla="*/ 1371268 w 1602180"/>
                <a:gd name="connsiteY4" fmla="*/ 985252 h 1655812"/>
                <a:gd name="connsiteX5" fmla="*/ 1305000 w 1602180"/>
                <a:gd name="connsiteY5" fmla="*/ 1645920 h 1655812"/>
                <a:gd name="connsiteX6" fmla="*/ 452 w 1602180"/>
                <a:gd name="connsiteY6" fmla="*/ 1655812 h 1655812"/>
                <a:gd name="connsiteX7" fmla="*/ 1980 w 1602180"/>
                <a:gd name="connsiteY7" fmla="*/ 777240 h 1655812"/>
                <a:gd name="connsiteX8" fmla="*/ 587192 w 1602180"/>
                <a:gd name="connsiteY8" fmla="*/ 441588 h 1655812"/>
                <a:gd name="connsiteX0" fmla="*/ 587192 w 1602180"/>
                <a:gd name="connsiteY0" fmla="*/ 441588 h 1655812"/>
                <a:gd name="connsiteX1" fmla="*/ 863040 w 1602180"/>
                <a:gd name="connsiteY1" fmla="*/ 0 h 1655812"/>
                <a:gd name="connsiteX2" fmla="*/ 1180768 w 1602180"/>
                <a:gd name="connsiteY2" fmla="*/ 258708 h 1655812"/>
                <a:gd name="connsiteX3" fmla="*/ 1602180 w 1602180"/>
                <a:gd name="connsiteY3" fmla="*/ 762000 h 1655812"/>
                <a:gd name="connsiteX4" fmla="*/ 1371268 w 1602180"/>
                <a:gd name="connsiteY4" fmla="*/ 985252 h 1655812"/>
                <a:gd name="connsiteX5" fmla="*/ 1305000 w 1602180"/>
                <a:gd name="connsiteY5" fmla="*/ 1645920 h 1655812"/>
                <a:gd name="connsiteX6" fmla="*/ 452 w 1602180"/>
                <a:gd name="connsiteY6" fmla="*/ 1655812 h 1655812"/>
                <a:gd name="connsiteX7" fmla="*/ 1980 w 1602180"/>
                <a:gd name="connsiteY7" fmla="*/ 777240 h 1655812"/>
                <a:gd name="connsiteX8" fmla="*/ 587192 w 1602180"/>
                <a:gd name="connsiteY8" fmla="*/ 441588 h 165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2180" h="1655812">
                  <a:moveTo>
                    <a:pt x="587192" y="441588"/>
                  </a:moveTo>
                  <a:lnTo>
                    <a:pt x="863040" y="0"/>
                  </a:lnTo>
                  <a:lnTo>
                    <a:pt x="1180768" y="258708"/>
                  </a:lnTo>
                  <a:cubicBezTo>
                    <a:pt x="1399979" y="464572"/>
                    <a:pt x="1436309" y="563756"/>
                    <a:pt x="1602180" y="762000"/>
                  </a:cubicBezTo>
                  <a:lnTo>
                    <a:pt x="1371268" y="985252"/>
                  </a:lnTo>
                  <a:lnTo>
                    <a:pt x="1305000" y="1645920"/>
                  </a:lnTo>
                  <a:lnTo>
                    <a:pt x="452" y="1655812"/>
                  </a:lnTo>
                  <a:cubicBezTo>
                    <a:pt x="-1579" y="1350255"/>
                    <a:pt x="4011" y="1082797"/>
                    <a:pt x="1980" y="777240"/>
                  </a:cubicBezTo>
                  <a:cubicBezTo>
                    <a:pt x="131011" y="571376"/>
                    <a:pt x="481021" y="609352"/>
                    <a:pt x="587192" y="441588"/>
                  </a:cubicBezTo>
                  <a:close/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12" name="Forme libre 11"/>
            <p:cNvSpPr/>
            <p:nvPr/>
          </p:nvSpPr>
          <p:spPr>
            <a:xfrm>
              <a:off x="4885022" y="3283749"/>
              <a:ext cx="1355725" cy="601663"/>
            </a:xfrm>
            <a:custGeom>
              <a:avLst/>
              <a:gdLst>
                <a:gd name="connsiteX0" fmla="*/ 1356360 w 1356360"/>
                <a:gd name="connsiteY0" fmla="*/ 22860 h 601980"/>
                <a:gd name="connsiteX1" fmla="*/ 1318260 w 1356360"/>
                <a:gd name="connsiteY1" fmla="*/ 15240 h 601980"/>
                <a:gd name="connsiteX2" fmla="*/ 1295400 w 1356360"/>
                <a:gd name="connsiteY2" fmla="*/ 7620 h 601980"/>
                <a:gd name="connsiteX3" fmla="*/ 1196340 w 1356360"/>
                <a:gd name="connsiteY3" fmla="*/ 15240 h 601980"/>
                <a:gd name="connsiteX4" fmla="*/ 1089660 w 1356360"/>
                <a:gd name="connsiteY4" fmla="*/ 15240 h 601980"/>
                <a:gd name="connsiteX5" fmla="*/ 1066800 w 1356360"/>
                <a:gd name="connsiteY5" fmla="*/ 0 h 601980"/>
                <a:gd name="connsiteX6" fmla="*/ 998220 w 1356360"/>
                <a:gd name="connsiteY6" fmla="*/ 30480 h 601980"/>
                <a:gd name="connsiteX7" fmla="*/ 982980 w 1356360"/>
                <a:gd name="connsiteY7" fmla="*/ 76200 h 601980"/>
                <a:gd name="connsiteX8" fmla="*/ 967740 w 1356360"/>
                <a:gd name="connsiteY8" fmla="*/ 99060 h 601980"/>
                <a:gd name="connsiteX9" fmla="*/ 952500 w 1356360"/>
                <a:gd name="connsiteY9" fmla="*/ 144780 h 601980"/>
                <a:gd name="connsiteX10" fmla="*/ 960120 w 1356360"/>
                <a:gd name="connsiteY10" fmla="*/ 167640 h 601980"/>
                <a:gd name="connsiteX11" fmla="*/ 990600 w 1356360"/>
                <a:gd name="connsiteY11" fmla="*/ 213360 h 601980"/>
                <a:gd name="connsiteX12" fmla="*/ 1005840 w 1356360"/>
                <a:gd name="connsiteY12" fmla="*/ 266700 h 601980"/>
                <a:gd name="connsiteX13" fmla="*/ 1021080 w 1356360"/>
                <a:gd name="connsiteY13" fmla="*/ 312420 h 601980"/>
                <a:gd name="connsiteX14" fmla="*/ 1036320 w 1356360"/>
                <a:gd name="connsiteY14" fmla="*/ 358140 h 601980"/>
                <a:gd name="connsiteX15" fmla="*/ 1043940 w 1356360"/>
                <a:gd name="connsiteY15" fmla="*/ 381000 h 601980"/>
                <a:gd name="connsiteX16" fmla="*/ 1036320 w 1356360"/>
                <a:gd name="connsiteY16" fmla="*/ 419100 h 601980"/>
                <a:gd name="connsiteX17" fmla="*/ 1028700 w 1356360"/>
                <a:gd name="connsiteY17" fmla="*/ 441960 h 601980"/>
                <a:gd name="connsiteX18" fmla="*/ 1036320 w 1356360"/>
                <a:gd name="connsiteY18" fmla="*/ 510540 h 601980"/>
                <a:gd name="connsiteX19" fmla="*/ 1028700 w 1356360"/>
                <a:gd name="connsiteY19" fmla="*/ 586740 h 601980"/>
                <a:gd name="connsiteX20" fmla="*/ 982980 w 1356360"/>
                <a:gd name="connsiteY20" fmla="*/ 601980 h 601980"/>
                <a:gd name="connsiteX21" fmla="*/ 975360 w 1356360"/>
                <a:gd name="connsiteY21" fmla="*/ 579120 h 601980"/>
                <a:gd name="connsiteX22" fmla="*/ 982980 w 1356360"/>
                <a:gd name="connsiteY22" fmla="*/ 556260 h 601980"/>
                <a:gd name="connsiteX23" fmla="*/ 990600 w 1356360"/>
                <a:gd name="connsiteY23" fmla="*/ 518160 h 601980"/>
                <a:gd name="connsiteX24" fmla="*/ 967740 w 1356360"/>
                <a:gd name="connsiteY24" fmla="*/ 472440 h 601980"/>
                <a:gd name="connsiteX25" fmla="*/ 922020 w 1356360"/>
                <a:gd name="connsiteY25" fmla="*/ 449580 h 601980"/>
                <a:gd name="connsiteX26" fmla="*/ 853440 w 1356360"/>
                <a:gd name="connsiteY26" fmla="*/ 434340 h 601980"/>
                <a:gd name="connsiteX27" fmla="*/ 807720 w 1356360"/>
                <a:gd name="connsiteY27" fmla="*/ 411480 h 601980"/>
                <a:gd name="connsiteX28" fmla="*/ 777240 w 1356360"/>
                <a:gd name="connsiteY28" fmla="*/ 403860 h 601980"/>
                <a:gd name="connsiteX29" fmla="*/ 754380 w 1356360"/>
                <a:gd name="connsiteY29" fmla="*/ 396240 h 601980"/>
                <a:gd name="connsiteX30" fmla="*/ 670560 w 1356360"/>
                <a:gd name="connsiteY30" fmla="*/ 403860 h 601980"/>
                <a:gd name="connsiteX31" fmla="*/ 624840 w 1356360"/>
                <a:gd name="connsiteY31" fmla="*/ 419100 h 601980"/>
                <a:gd name="connsiteX32" fmla="*/ 579120 w 1356360"/>
                <a:gd name="connsiteY32" fmla="*/ 434340 h 601980"/>
                <a:gd name="connsiteX33" fmla="*/ 556260 w 1356360"/>
                <a:gd name="connsiteY33" fmla="*/ 441960 h 601980"/>
                <a:gd name="connsiteX34" fmla="*/ 495300 w 1356360"/>
                <a:gd name="connsiteY34" fmla="*/ 449580 h 601980"/>
                <a:gd name="connsiteX35" fmla="*/ 472440 w 1356360"/>
                <a:gd name="connsiteY35" fmla="*/ 464820 h 601980"/>
                <a:gd name="connsiteX36" fmla="*/ 457200 w 1356360"/>
                <a:gd name="connsiteY36" fmla="*/ 518160 h 601980"/>
                <a:gd name="connsiteX37" fmla="*/ 426720 w 1356360"/>
                <a:gd name="connsiteY37" fmla="*/ 510540 h 601980"/>
                <a:gd name="connsiteX38" fmla="*/ 381000 w 1356360"/>
                <a:gd name="connsiteY38" fmla="*/ 495300 h 601980"/>
                <a:gd name="connsiteX39" fmla="*/ 297180 w 1356360"/>
                <a:gd name="connsiteY39" fmla="*/ 487680 h 601980"/>
                <a:gd name="connsiteX40" fmla="*/ 281940 w 1356360"/>
                <a:gd name="connsiteY40" fmla="*/ 464820 h 601980"/>
                <a:gd name="connsiteX41" fmla="*/ 266700 w 1356360"/>
                <a:gd name="connsiteY41" fmla="*/ 419100 h 601980"/>
                <a:gd name="connsiteX42" fmla="*/ 220980 w 1356360"/>
                <a:gd name="connsiteY42" fmla="*/ 403860 h 601980"/>
                <a:gd name="connsiteX43" fmla="*/ 205740 w 1356360"/>
                <a:gd name="connsiteY43" fmla="*/ 358140 h 601980"/>
                <a:gd name="connsiteX44" fmla="*/ 182880 w 1356360"/>
                <a:gd name="connsiteY44" fmla="*/ 312420 h 601980"/>
                <a:gd name="connsiteX45" fmla="*/ 160020 w 1356360"/>
                <a:gd name="connsiteY45" fmla="*/ 304800 h 601980"/>
                <a:gd name="connsiteX46" fmla="*/ 91440 w 1356360"/>
                <a:gd name="connsiteY46" fmla="*/ 266700 h 601980"/>
                <a:gd name="connsiteX47" fmla="*/ 45720 w 1356360"/>
                <a:gd name="connsiteY47" fmla="*/ 259080 h 601980"/>
                <a:gd name="connsiteX48" fmla="*/ 0 w 1356360"/>
                <a:gd name="connsiteY48" fmla="*/ 228600 h 60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56360" h="601980">
                  <a:moveTo>
                    <a:pt x="1356360" y="22860"/>
                  </a:moveTo>
                  <a:cubicBezTo>
                    <a:pt x="1343660" y="20320"/>
                    <a:pt x="1330825" y="18381"/>
                    <a:pt x="1318260" y="15240"/>
                  </a:cubicBezTo>
                  <a:cubicBezTo>
                    <a:pt x="1310468" y="13292"/>
                    <a:pt x="1303432" y="7620"/>
                    <a:pt x="1295400" y="7620"/>
                  </a:cubicBezTo>
                  <a:cubicBezTo>
                    <a:pt x="1262282" y="7620"/>
                    <a:pt x="1229360" y="12700"/>
                    <a:pt x="1196340" y="15240"/>
                  </a:cubicBezTo>
                  <a:cubicBezTo>
                    <a:pt x="1149772" y="23001"/>
                    <a:pt x="1140301" y="29051"/>
                    <a:pt x="1089660" y="15240"/>
                  </a:cubicBezTo>
                  <a:cubicBezTo>
                    <a:pt x="1080825" y="12830"/>
                    <a:pt x="1074420" y="5080"/>
                    <a:pt x="1066800" y="0"/>
                  </a:cubicBezTo>
                  <a:cubicBezTo>
                    <a:pt x="1034175" y="5437"/>
                    <a:pt x="1015457" y="-547"/>
                    <a:pt x="998220" y="30480"/>
                  </a:cubicBezTo>
                  <a:cubicBezTo>
                    <a:pt x="990418" y="44523"/>
                    <a:pt x="991891" y="62834"/>
                    <a:pt x="982980" y="76200"/>
                  </a:cubicBezTo>
                  <a:cubicBezTo>
                    <a:pt x="977900" y="83820"/>
                    <a:pt x="971459" y="90691"/>
                    <a:pt x="967740" y="99060"/>
                  </a:cubicBezTo>
                  <a:cubicBezTo>
                    <a:pt x="961216" y="113740"/>
                    <a:pt x="952500" y="144780"/>
                    <a:pt x="952500" y="144780"/>
                  </a:cubicBezTo>
                  <a:cubicBezTo>
                    <a:pt x="955040" y="152400"/>
                    <a:pt x="956219" y="160619"/>
                    <a:pt x="960120" y="167640"/>
                  </a:cubicBezTo>
                  <a:cubicBezTo>
                    <a:pt x="969015" y="183651"/>
                    <a:pt x="984808" y="195984"/>
                    <a:pt x="990600" y="213360"/>
                  </a:cubicBezTo>
                  <a:cubicBezTo>
                    <a:pt x="1016209" y="290186"/>
                    <a:pt x="977136" y="171019"/>
                    <a:pt x="1005840" y="266700"/>
                  </a:cubicBezTo>
                  <a:cubicBezTo>
                    <a:pt x="1010456" y="282087"/>
                    <a:pt x="1016000" y="297180"/>
                    <a:pt x="1021080" y="312420"/>
                  </a:cubicBezTo>
                  <a:lnTo>
                    <a:pt x="1036320" y="358140"/>
                  </a:lnTo>
                  <a:lnTo>
                    <a:pt x="1043940" y="381000"/>
                  </a:lnTo>
                  <a:cubicBezTo>
                    <a:pt x="1041400" y="393700"/>
                    <a:pt x="1039461" y="406535"/>
                    <a:pt x="1036320" y="419100"/>
                  </a:cubicBezTo>
                  <a:cubicBezTo>
                    <a:pt x="1034372" y="426892"/>
                    <a:pt x="1028700" y="433928"/>
                    <a:pt x="1028700" y="441960"/>
                  </a:cubicBezTo>
                  <a:cubicBezTo>
                    <a:pt x="1028700" y="464961"/>
                    <a:pt x="1033780" y="487680"/>
                    <a:pt x="1036320" y="510540"/>
                  </a:cubicBezTo>
                  <a:cubicBezTo>
                    <a:pt x="1033780" y="535940"/>
                    <a:pt x="1041562" y="564691"/>
                    <a:pt x="1028700" y="586740"/>
                  </a:cubicBezTo>
                  <a:cubicBezTo>
                    <a:pt x="1020606" y="600616"/>
                    <a:pt x="982980" y="601980"/>
                    <a:pt x="982980" y="601980"/>
                  </a:cubicBezTo>
                  <a:cubicBezTo>
                    <a:pt x="980440" y="594360"/>
                    <a:pt x="975360" y="587152"/>
                    <a:pt x="975360" y="579120"/>
                  </a:cubicBezTo>
                  <a:cubicBezTo>
                    <a:pt x="975360" y="571088"/>
                    <a:pt x="981032" y="564052"/>
                    <a:pt x="982980" y="556260"/>
                  </a:cubicBezTo>
                  <a:cubicBezTo>
                    <a:pt x="986121" y="543695"/>
                    <a:pt x="988060" y="530860"/>
                    <a:pt x="990600" y="518160"/>
                  </a:cubicBezTo>
                  <a:cubicBezTo>
                    <a:pt x="984402" y="499567"/>
                    <a:pt x="982512" y="487212"/>
                    <a:pt x="967740" y="472440"/>
                  </a:cubicBezTo>
                  <a:cubicBezTo>
                    <a:pt x="954382" y="459082"/>
                    <a:pt x="939373" y="454538"/>
                    <a:pt x="922020" y="449580"/>
                  </a:cubicBezTo>
                  <a:cubicBezTo>
                    <a:pt x="867263" y="433935"/>
                    <a:pt x="916293" y="450053"/>
                    <a:pt x="853440" y="434340"/>
                  </a:cubicBezTo>
                  <a:cubicBezTo>
                    <a:pt x="802066" y="421497"/>
                    <a:pt x="859868" y="433829"/>
                    <a:pt x="807720" y="411480"/>
                  </a:cubicBezTo>
                  <a:cubicBezTo>
                    <a:pt x="798094" y="407355"/>
                    <a:pt x="787310" y="406737"/>
                    <a:pt x="777240" y="403860"/>
                  </a:cubicBezTo>
                  <a:cubicBezTo>
                    <a:pt x="769517" y="401653"/>
                    <a:pt x="762000" y="398780"/>
                    <a:pt x="754380" y="396240"/>
                  </a:cubicBezTo>
                  <a:cubicBezTo>
                    <a:pt x="726440" y="398780"/>
                    <a:pt x="698188" y="398984"/>
                    <a:pt x="670560" y="403860"/>
                  </a:cubicBezTo>
                  <a:cubicBezTo>
                    <a:pt x="654740" y="406652"/>
                    <a:pt x="640080" y="414020"/>
                    <a:pt x="624840" y="419100"/>
                  </a:cubicBezTo>
                  <a:lnTo>
                    <a:pt x="579120" y="434340"/>
                  </a:lnTo>
                  <a:cubicBezTo>
                    <a:pt x="571500" y="436880"/>
                    <a:pt x="564230" y="440964"/>
                    <a:pt x="556260" y="441960"/>
                  </a:cubicBezTo>
                  <a:lnTo>
                    <a:pt x="495300" y="449580"/>
                  </a:lnTo>
                  <a:cubicBezTo>
                    <a:pt x="487680" y="454660"/>
                    <a:pt x="478161" y="457669"/>
                    <a:pt x="472440" y="464820"/>
                  </a:cubicBezTo>
                  <a:cubicBezTo>
                    <a:pt x="468465" y="469789"/>
                    <a:pt x="457698" y="516169"/>
                    <a:pt x="457200" y="518160"/>
                  </a:cubicBezTo>
                  <a:cubicBezTo>
                    <a:pt x="447040" y="515620"/>
                    <a:pt x="436751" y="513549"/>
                    <a:pt x="426720" y="510540"/>
                  </a:cubicBezTo>
                  <a:cubicBezTo>
                    <a:pt x="411333" y="505924"/>
                    <a:pt x="396998" y="496754"/>
                    <a:pt x="381000" y="495300"/>
                  </a:cubicBezTo>
                  <a:lnTo>
                    <a:pt x="297180" y="487680"/>
                  </a:lnTo>
                  <a:cubicBezTo>
                    <a:pt x="292100" y="480060"/>
                    <a:pt x="283446" y="473853"/>
                    <a:pt x="281940" y="464820"/>
                  </a:cubicBezTo>
                  <a:cubicBezTo>
                    <a:pt x="276475" y="432028"/>
                    <a:pt x="317367" y="447249"/>
                    <a:pt x="266700" y="419100"/>
                  </a:cubicBezTo>
                  <a:cubicBezTo>
                    <a:pt x="252657" y="411298"/>
                    <a:pt x="220980" y="403860"/>
                    <a:pt x="220980" y="403860"/>
                  </a:cubicBezTo>
                  <a:lnTo>
                    <a:pt x="205740" y="358140"/>
                  </a:lnTo>
                  <a:cubicBezTo>
                    <a:pt x="200720" y="343081"/>
                    <a:pt x="196309" y="323163"/>
                    <a:pt x="182880" y="312420"/>
                  </a:cubicBezTo>
                  <a:cubicBezTo>
                    <a:pt x="176608" y="307402"/>
                    <a:pt x="167041" y="308701"/>
                    <a:pt x="160020" y="304800"/>
                  </a:cubicBezTo>
                  <a:cubicBezTo>
                    <a:pt x="120733" y="282974"/>
                    <a:pt x="125924" y="274363"/>
                    <a:pt x="91440" y="266700"/>
                  </a:cubicBezTo>
                  <a:cubicBezTo>
                    <a:pt x="76358" y="263348"/>
                    <a:pt x="60960" y="261620"/>
                    <a:pt x="45720" y="259080"/>
                  </a:cubicBezTo>
                  <a:lnTo>
                    <a:pt x="0" y="228600"/>
                  </a:lnTo>
                </a:path>
              </a:pathLst>
            </a:cu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13" name="Forme libre 12"/>
            <p:cNvSpPr/>
            <p:nvPr/>
          </p:nvSpPr>
          <p:spPr>
            <a:xfrm>
              <a:off x="4891372" y="2788449"/>
              <a:ext cx="1371600" cy="731838"/>
            </a:xfrm>
            <a:custGeom>
              <a:avLst/>
              <a:gdLst>
                <a:gd name="connsiteX0" fmla="*/ 1371600 w 1371600"/>
                <a:gd name="connsiteY0" fmla="*/ 480814 h 732274"/>
                <a:gd name="connsiteX1" fmla="*/ 1333500 w 1371600"/>
                <a:gd name="connsiteY1" fmla="*/ 450334 h 732274"/>
                <a:gd name="connsiteX2" fmla="*/ 1325880 w 1371600"/>
                <a:gd name="connsiteY2" fmla="*/ 427474 h 732274"/>
                <a:gd name="connsiteX3" fmla="*/ 1287780 w 1371600"/>
                <a:gd name="connsiteY3" fmla="*/ 389374 h 732274"/>
                <a:gd name="connsiteX4" fmla="*/ 1257300 w 1371600"/>
                <a:gd name="connsiteY4" fmla="*/ 343654 h 732274"/>
                <a:gd name="connsiteX5" fmla="*/ 1188720 w 1371600"/>
                <a:gd name="connsiteY5" fmla="*/ 305554 h 732274"/>
                <a:gd name="connsiteX6" fmla="*/ 1173480 w 1371600"/>
                <a:gd name="connsiteY6" fmla="*/ 282694 h 732274"/>
                <a:gd name="connsiteX7" fmla="*/ 1150620 w 1371600"/>
                <a:gd name="connsiteY7" fmla="*/ 267454 h 732274"/>
                <a:gd name="connsiteX8" fmla="*/ 1127760 w 1371600"/>
                <a:gd name="connsiteY8" fmla="*/ 221734 h 732274"/>
                <a:gd name="connsiteX9" fmla="*/ 1104900 w 1371600"/>
                <a:gd name="connsiteY9" fmla="*/ 214114 h 732274"/>
                <a:gd name="connsiteX10" fmla="*/ 1066800 w 1371600"/>
                <a:gd name="connsiteY10" fmla="*/ 183634 h 732274"/>
                <a:gd name="connsiteX11" fmla="*/ 1043940 w 1371600"/>
                <a:gd name="connsiteY11" fmla="*/ 160774 h 732274"/>
                <a:gd name="connsiteX12" fmla="*/ 998220 w 1371600"/>
                <a:gd name="connsiteY12" fmla="*/ 137914 h 732274"/>
                <a:gd name="connsiteX13" fmla="*/ 982980 w 1371600"/>
                <a:gd name="connsiteY13" fmla="*/ 115054 h 732274"/>
                <a:gd name="connsiteX14" fmla="*/ 937260 w 1371600"/>
                <a:gd name="connsiteY14" fmla="*/ 84574 h 732274"/>
                <a:gd name="connsiteX15" fmla="*/ 922020 w 1371600"/>
                <a:gd name="connsiteY15" fmla="*/ 61714 h 732274"/>
                <a:gd name="connsiteX16" fmla="*/ 876300 w 1371600"/>
                <a:gd name="connsiteY16" fmla="*/ 38854 h 732274"/>
                <a:gd name="connsiteX17" fmla="*/ 853440 w 1371600"/>
                <a:gd name="connsiteY17" fmla="*/ 23614 h 732274"/>
                <a:gd name="connsiteX18" fmla="*/ 845820 w 1371600"/>
                <a:gd name="connsiteY18" fmla="*/ 754 h 732274"/>
                <a:gd name="connsiteX19" fmla="*/ 815340 w 1371600"/>
                <a:gd name="connsiteY19" fmla="*/ 38854 h 732274"/>
                <a:gd name="connsiteX20" fmla="*/ 792480 w 1371600"/>
                <a:gd name="connsiteY20" fmla="*/ 54094 h 732274"/>
                <a:gd name="connsiteX21" fmla="*/ 777240 w 1371600"/>
                <a:gd name="connsiteY21" fmla="*/ 76954 h 732274"/>
                <a:gd name="connsiteX22" fmla="*/ 769620 w 1371600"/>
                <a:gd name="connsiteY22" fmla="*/ 99814 h 732274"/>
                <a:gd name="connsiteX23" fmla="*/ 746760 w 1371600"/>
                <a:gd name="connsiteY23" fmla="*/ 115054 h 732274"/>
                <a:gd name="connsiteX24" fmla="*/ 716280 w 1371600"/>
                <a:gd name="connsiteY24" fmla="*/ 160774 h 732274"/>
                <a:gd name="connsiteX25" fmla="*/ 708660 w 1371600"/>
                <a:gd name="connsiteY25" fmla="*/ 183634 h 732274"/>
                <a:gd name="connsiteX26" fmla="*/ 685800 w 1371600"/>
                <a:gd name="connsiteY26" fmla="*/ 198874 h 732274"/>
                <a:gd name="connsiteX27" fmla="*/ 655320 w 1371600"/>
                <a:gd name="connsiteY27" fmla="*/ 236974 h 732274"/>
                <a:gd name="connsiteX28" fmla="*/ 647700 w 1371600"/>
                <a:gd name="connsiteY28" fmla="*/ 267454 h 732274"/>
                <a:gd name="connsiteX29" fmla="*/ 617220 w 1371600"/>
                <a:gd name="connsiteY29" fmla="*/ 313174 h 732274"/>
                <a:gd name="connsiteX30" fmla="*/ 609600 w 1371600"/>
                <a:gd name="connsiteY30" fmla="*/ 336034 h 732274"/>
                <a:gd name="connsiteX31" fmla="*/ 586740 w 1371600"/>
                <a:gd name="connsiteY31" fmla="*/ 358894 h 732274"/>
                <a:gd name="connsiteX32" fmla="*/ 571500 w 1371600"/>
                <a:gd name="connsiteY32" fmla="*/ 404614 h 732274"/>
                <a:gd name="connsiteX33" fmla="*/ 563880 w 1371600"/>
                <a:gd name="connsiteY33" fmla="*/ 427474 h 732274"/>
                <a:gd name="connsiteX34" fmla="*/ 518160 w 1371600"/>
                <a:gd name="connsiteY34" fmla="*/ 457954 h 732274"/>
                <a:gd name="connsiteX35" fmla="*/ 510540 w 1371600"/>
                <a:gd name="connsiteY35" fmla="*/ 480814 h 732274"/>
                <a:gd name="connsiteX36" fmla="*/ 487680 w 1371600"/>
                <a:gd name="connsiteY36" fmla="*/ 488434 h 732274"/>
                <a:gd name="connsiteX37" fmla="*/ 464820 w 1371600"/>
                <a:gd name="connsiteY37" fmla="*/ 503674 h 732274"/>
                <a:gd name="connsiteX38" fmla="*/ 449580 w 1371600"/>
                <a:gd name="connsiteY38" fmla="*/ 526534 h 732274"/>
                <a:gd name="connsiteX39" fmla="*/ 419100 w 1371600"/>
                <a:gd name="connsiteY39" fmla="*/ 534154 h 732274"/>
                <a:gd name="connsiteX40" fmla="*/ 373380 w 1371600"/>
                <a:gd name="connsiteY40" fmla="*/ 549394 h 732274"/>
                <a:gd name="connsiteX41" fmla="*/ 327660 w 1371600"/>
                <a:gd name="connsiteY41" fmla="*/ 579874 h 732274"/>
                <a:gd name="connsiteX42" fmla="*/ 281940 w 1371600"/>
                <a:gd name="connsiteY42" fmla="*/ 595114 h 732274"/>
                <a:gd name="connsiteX43" fmla="*/ 259080 w 1371600"/>
                <a:gd name="connsiteY43" fmla="*/ 610354 h 732274"/>
                <a:gd name="connsiteX44" fmla="*/ 175260 w 1371600"/>
                <a:gd name="connsiteY44" fmla="*/ 633214 h 732274"/>
                <a:gd name="connsiteX45" fmla="*/ 106680 w 1371600"/>
                <a:gd name="connsiteY45" fmla="*/ 663694 h 732274"/>
                <a:gd name="connsiteX46" fmla="*/ 60960 w 1371600"/>
                <a:gd name="connsiteY46" fmla="*/ 686554 h 732274"/>
                <a:gd name="connsiteX47" fmla="*/ 22860 w 1371600"/>
                <a:gd name="connsiteY47" fmla="*/ 717034 h 732274"/>
                <a:gd name="connsiteX48" fmla="*/ 0 w 1371600"/>
                <a:gd name="connsiteY48" fmla="*/ 732274 h 732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71600" h="732274">
                  <a:moveTo>
                    <a:pt x="1371600" y="480814"/>
                  </a:moveTo>
                  <a:cubicBezTo>
                    <a:pt x="1358900" y="470654"/>
                    <a:pt x="1344084" y="462683"/>
                    <a:pt x="1333500" y="450334"/>
                  </a:cubicBezTo>
                  <a:cubicBezTo>
                    <a:pt x="1328273" y="444236"/>
                    <a:pt x="1329472" y="434658"/>
                    <a:pt x="1325880" y="427474"/>
                  </a:cubicBezTo>
                  <a:cubicBezTo>
                    <a:pt x="1313180" y="402074"/>
                    <a:pt x="1310640" y="404614"/>
                    <a:pt x="1287780" y="389374"/>
                  </a:cubicBezTo>
                  <a:cubicBezTo>
                    <a:pt x="1277620" y="374134"/>
                    <a:pt x="1272540" y="353814"/>
                    <a:pt x="1257300" y="343654"/>
                  </a:cubicBezTo>
                  <a:cubicBezTo>
                    <a:pt x="1204897" y="308719"/>
                    <a:pt x="1228956" y="318966"/>
                    <a:pt x="1188720" y="305554"/>
                  </a:cubicBezTo>
                  <a:cubicBezTo>
                    <a:pt x="1183640" y="297934"/>
                    <a:pt x="1179956" y="289170"/>
                    <a:pt x="1173480" y="282694"/>
                  </a:cubicBezTo>
                  <a:cubicBezTo>
                    <a:pt x="1167004" y="276218"/>
                    <a:pt x="1156341" y="274605"/>
                    <a:pt x="1150620" y="267454"/>
                  </a:cubicBezTo>
                  <a:cubicBezTo>
                    <a:pt x="1126079" y="236778"/>
                    <a:pt x="1163446" y="250283"/>
                    <a:pt x="1127760" y="221734"/>
                  </a:cubicBezTo>
                  <a:cubicBezTo>
                    <a:pt x="1121488" y="216716"/>
                    <a:pt x="1112520" y="216654"/>
                    <a:pt x="1104900" y="214114"/>
                  </a:cubicBezTo>
                  <a:cubicBezTo>
                    <a:pt x="1070816" y="162989"/>
                    <a:pt x="1110967" y="213079"/>
                    <a:pt x="1066800" y="183634"/>
                  </a:cubicBezTo>
                  <a:cubicBezTo>
                    <a:pt x="1057834" y="177656"/>
                    <a:pt x="1052219" y="167673"/>
                    <a:pt x="1043940" y="160774"/>
                  </a:cubicBezTo>
                  <a:cubicBezTo>
                    <a:pt x="1024245" y="144361"/>
                    <a:pt x="1021131" y="145551"/>
                    <a:pt x="998220" y="137914"/>
                  </a:cubicBezTo>
                  <a:cubicBezTo>
                    <a:pt x="993140" y="130294"/>
                    <a:pt x="989872" y="121085"/>
                    <a:pt x="982980" y="115054"/>
                  </a:cubicBezTo>
                  <a:cubicBezTo>
                    <a:pt x="969196" y="102993"/>
                    <a:pt x="937260" y="84574"/>
                    <a:pt x="937260" y="84574"/>
                  </a:cubicBezTo>
                  <a:cubicBezTo>
                    <a:pt x="932180" y="76954"/>
                    <a:pt x="928496" y="68190"/>
                    <a:pt x="922020" y="61714"/>
                  </a:cubicBezTo>
                  <a:cubicBezTo>
                    <a:pt x="900182" y="39876"/>
                    <a:pt x="901090" y="51249"/>
                    <a:pt x="876300" y="38854"/>
                  </a:cubicBezTo>
                  <a:cubicBezTo>
                    <a:pt x="868109" y="34758"/>
                    <a:pt x="861060" y="28694"/>
                    <a:pt x="853440" y="23614"/>
                  </a:cubicBezTo>
                  <a:cubicBezTo>
                    <a:pt x="850900" y="15994"/>
                    <a:pt x="853612" y="2702"/>
                    <a:pt x="845820" y="754"/>
                  </a:cubicBezTo>
                  <a:cubicBezTo>
                    <a:pt x="820342" y="-5615"/>
                    <a:pt x="822290" y="30166"/>
                    <a:pt x="815340" y="38854"/>
                  </a:cubicBezTo>
                  <a:cubicBezTo>
                    <a:pt x="809619" y="46005"/>
                    <a:pt x="800100" y="49014"/>
                    <a:pt x="792480" y="54094"/>
                  </a:cubicBezTo>
                  <a:cubicBezTo>
                    <a:pt x="787400" y="61714"/>
                    <a:pt x="781336" y="68763"/>
                    <a:pt x="777240" y="76954"/>
                  </a:cubicBezTo>
                  <a:cubicBezTo>
                    <a:pt x="773648" y="84138"/>
                    <a:pt x="774638" y="93542"/>
                    <a:pt x="769620" y="99814"/>
                  </a:cubicBezTo>
                  <a:cubicBezTo>
                    <a:pt x="763899" y="106965"/>
                    <a:pt x="754380" y="109974"/>
                    <a:pt x="746760" y="115054"/>
                  </a:cubicBezTo>
                  <a:cubicBezTo>
                    <a:pt x="736600" y="130294"/>
                    <a:pt x="722072" y="143398"/>
                    <a:pt x="716280" y="160774"/>
                  </a:cubicBezTo>
                  <a:cubicBezTo>
                    <a:pt x="713740" y="168394"/>
                    <a:pt x="713678" y="177362"/>
                    <a:pt x="708660" y="183634"/>
                  </a:cubicBezTo>
                  <a:cubicBezTo>
                    <a:pt x="702939" y="190785"/>
                    <a:pt x="693420" y="193794"/>
                    <a:pt x="685800" y="198874"/>
                  </a:cubicBezTo>
                  <a:cubicBezTo>
                    <a:pt x="660889" y="273607"/>
                    <a:pt x="701276" y="168040"/>
                    <a:pt x="655320" y="236974"/>
                  </a:cubicBezTo>
                  <a:cubicBezTo>
                    <a:pt x="649511" y="245688"/>
                    <a:pt x="652384" y="258087"/>
                    <a:pt x="647700" y="267454"/>
                  </a:cubicBezTo>
                  <a:cubicBezTo>
                    <a:pt x="639509" y="283837"/>
                    <a:pt x="623012" y="295798"/>
                    <a:pt x="617220" y="313174"/>
                  </a:cubicBezTo>
                  <a:cubicBezTo>
                    <a:pt x="614680" y="320794"/>
                    <a:pt x="614055" y="329351"/>
                    <a:pt x="609600" y="336034"/>
                  </a:cubicBezTo>
                  <a:cubicBezTo>
                    <a:pt x="603622" y="345000"/>
                    <a:pt x="594360" y="351274"/>
                    <a:pt x="586740" y="358894"/>
                  </a:cubicBezTo>
                  <a:lnTo>
                    <a:pt x="571500" y="404614"/>
                  </a:lnTo>
                  <a:cubicBezTo>
                    <a:pt x="568960" y="412234"/>
                    <a:pt x="570563" y="423019"/>
                    <a:pt x="563880" y="427474"/>
                  </a:cubicBezTo>
                  <a:lnTo>
                    <a:pt x="518160" y="457954"/>
                  </a:lnTo>
                  <a:cubicBezTo>
                    <a:pt x="515620" y="465574"/>
                    <a:pt x="516220" y="475134"/>
                    <a:pt x="510540" y="480814"/>
                  </a:cubicBezTo>
                  <a:cubicBezTo>
                    <a:pt x="504860" y="486494"/>
                    <a:pt x="494864" y="484842"/>
                    <a:pt x="487680" y="488434"/>
                  </a:cubicBezTo>
                  <a:cubicBezTo>
                    <a:pt x="479489" y="492530"/>
                    <a:pt x="472440" y="498594"/>
                    <a:pt x="464820" y="503674"/>
                  </a:cubicBezTo>
                  <a:cubicBezTo>
                    <a:pt x="459740" y="511294"/>
                    <a:pt x="457200" y="521454"/>
                    <a:pt x="449580" y="526534"/>
                  </a:cubicBezTo>
                  <a:cubicBezTo>
                    <a:pt x="440866" y="532343"/>
                    <a:pt x="429131" y="531145"/>
                    <a:pt x="419100" y="534154"/>
                  </a:cubicBezTo>
                  <a:cubicBezTo>
                    <a:pt x="403713" y="538770"/>
                    <a:pt x="386746" y="540483"/>
                    <a:pt x="373380" y="549394"/>
                  </a:cubicBezTo>
                  <a:cubicBezTo>
                    <a:pt x="358140" y="559554"/>
                    <a:pt x="345036" y="574082"/>
                    <a:pt x="327660" y="579874"/>
                  </a:cubicBezTo>
                  <a:cubicBezTo>
                    <a:pt x="312420" y="584954"/>
                    <a:pt x="295306" y="586203"/>
                    <a:pt x="281940" y="595114"/>
                  </a:cubicBezTo>
                  <a:cubicBezTo>
                    <a:pt x="274320" y="600194"/>
                    <a:pt x="267449" y="606635"/>
                    <a:pt x="259080" y="610354"/>
                  </a:cubicBezTo>
                  <a:cubicBezTo>
                    <a:pt x="210317" y="632026"/>
                    <a:pt x="221660" y="620560"/>
                    <a:pt x="175260" y="633214"/>
                  </a:cubicBezTo>
                  <a:cubicBezTo>
                    <a:pt x="88761" y="656805"/>
                    <a:pt x="161201" y="636433"/>
                    <a:pt x="106680" y="663694"/>
                  </a:cubicBezTo>
                  <a:cubicBezTo>
                    <a:pt x="43584" y="695242"/>
                    <a:pt x="126474" y="642878"/>
                    <a:pt x="60960" y="686554"/>
                  </a:cubicBezTo>
                  <a:cubicBezTo>
                    <a:pt x="35269" y="725090"/>
                    <a:pt x="59666" y="698631"/>
                    <a:pt x="22860" y="717034"/>
                  </a:cubicBezTo>
                  <a:cubicBezTo>
                    <a:pt x="14669" y="721130"/>
                    <a:pt x="0" y="732274"/>
                    <a:pt x="0" y="732274"/>
                  </a:cubicBezTo>
                </a:path>
              </a:pathLst>
            </a:cu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14" name="ZoneTexte 11"/>
            <p:cNvSpPr txBox="1">
              <a:spLocks noChangeArrowheads="1"/>
            </p:cNvSpPr>
            <p:nvPr/>
          </p:nvSpPr>
          <p:spPr bwMode="auto">
            <a:xfrm>
              <a:off x="5237662" y="3335774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rgbClr val="00B050"/>
                  </a:solidFill>
                </a:rPr>
                <a:t>1</a:t>
              </a:r>
            </a:p>
          </p:txBody>
        </p:sp>
        <p:sp>
          <p:nvSpPr>
            <p:cNvPr id="15" name="ZoneTexte 12"/>
            <p:cNvSpPr txBox="1">
              <a:spLocks noChangeArrowheads="1"/>
            </p:cNvSpPr>
            <p:nvPr/>
          </p:nvSpPr>
          <p:spPr bwMode="auto">
            <a:xfrm>
              <a:off x="5350405" y="3892406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16" name="ZoneTexte 13"/>
            <p:cNvSpPr txBox="1">
              <a:spLocks noChangeArrowheads="1"/>
            </p:cNvSpPr>
            <p:nvPr/>
          </p:nvSpPr>
          <p:spPr bwMode="auto">
            <a:xfrm>
              <a:off x="5961954" y="3400544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17" name="Forme libre 16"/>
            <p:cNvSpPr/>
            <p:nvPr/>
          </p:nvSpPr>
          <p:spPr>
            <a:xfrm>
              <a:off x="2298985" y="2039149"/>
              <a:ext cx="604837" cy="879475"/>
            </a:xfrm>
            <a:custGeom>
              <a:avLst/>
              <a:gdLst>
                <a:gd name="connsiteX0" fmla="*/ 131152 w 603592"/>
                <a:gd name="connsiteY0" fmla="*/ 2577 h 878877"/>
                <a:gd name="connsiteX1" fmla="*/ 214972 w 603592"/>
                <a:gd name="connsiteY1" fmla="*/ 71157 h 878877"/>
                <a:gd name="connsiteX2" fmla="*/ 260692 w 603592"/>
                <a:gd name="connsiteY2" fmla="*/ 94017 h 878877"/>
                <a:gd name="connsiteX3" fmla="*/ 306412 w 603592"/>
                <a:gd name="connsiteY3" fmla="*/ 116877 h 878877"/>
                <a:gd name="connsiteX4" fmla="*/ 336892 w 603592"/>
                <a:gd name="connsiteY4" fmla="*/ 154977 h 878877"/>
                <a:gd name="connsiteX5" fmla="*/ 344512 w 603592"/>
                <a:gd name="connsiteY5" fmla="*/ 177837 h 878877"/>
                <a:gd name="connsiteX6" fmla="*/ 382612 w 603592"/>
                <a:gd name="connsiteY6" fmla="*/ 215937 h 878877"/>
                <a:gd name="connsiteX7" fmla="*/ 390232 w 603592"/>
                <a:gd name="connsiteY7" fmla="*/ 284517 h 878877"/>
                <a:gd name="connsiteX8" fmla="*/ 405472 w 603592"/>
                <a:gd name="connsiteY8" fmla="*/ 330237 h 878877"/>
                <a:gd name="connsiteX9" fmla="*/ 413092 w 603592"/>
                <a:gd name="connsiteY9" fmla="*/ 353097 h 878877"/>
                <a:gd name="connsiteX10" fmla="*/ 420712 w 603592"/>
                <a:gd name="connsiteY10" fmla="*/ 375957 h 878877"/>
                <a:gd name="connsiteX11" fmla="*/ 428332 w 603592"/>
                <a:gd name="connsiteY11" fmla="*/ 398817 h 878877"/>
                <a:gd name="connsiteX12" fmla="*/ 458812 w 603592"/>
                <a:gd name="connsiteY12" fmla="*/ 467397 h 878877"/>
                <a:gd name="connsiteX13" fmla="*/ 466432 w 603592"/>
                <a:gd name="connsiteY13" fmla="*/ 505497 h 878877"/>
                <a:gd name="connsiteX14" fmla="*/ 481672 w 603592"/>
                <a:gd name="connsiteY14" fmla="*/ 551217 h 878877"/>
                <a:gd name="connsiteX15" fmla="*/ 504532 w 603592"/>
                <a:gd name="connsiteY15" fmla="*/ 635037 h 878877"/>
                <a:gd name="connsiteX16" fmla="*/ 557872 w 603592"/>
                <a:gd name="connsiteY16" fmla="*/ 703617 h 878877"/>
                <a:gd name="connsiteX17" fmla="*/ 565492 w 603592"/>
                <a:gd name="connsiteY17" fmla="*/ 726477 h 878877"/>
                <a:gd name="connsiteX18" fmla="*/ 595972 w 603592"/>
                <a:gd name="connsiteY18" fmla="*/ 772197 h 878877"/>
                <a:gd name="connsiteX19" fmla="*/ 603592 w 603592"/>
                <a:gd name="connsiteY19" fmla="*/ 795057 h 878877"/>
                <a:gd name="connsiteX20" fmla="*/ 565492 w 603592"/>
                <a:gd name="connsiteY20" fmla="*/ 871257 h 878877"/>
                <a:gd name="connsiteX21" fmla="*/ 542632 w 603592"/>
                <a:gd name="connsiteY21" fmla="*/ 878877 h 878877"/>
                <a:gd name="connsiteX22" fmla="*/ 466432 w 603592"/>
                <a:gd name="connsiteY22" fmla="*/ 871257 h 878877"/>
                <a:gd name="connsiteX23" fmla="*/ 443572 w 603592"/>
                <a:gd name="connsiteY23" fmla="*/ 863637 h 878877"/>
                <a:gd name="connsiteX24" fmla="*/ 435952 w 603592"/>
                <a:gd name="connsiteY24" fmla="*/ 840777 h 878877"/>
                <a:gd name="connsiteX25" fmla="*/ 382612 w 603592"/>
                <a:gd name="connsiteY25" fmla="*/ 779817 h 878877"/>
                <a:gd name="connsiteX26" fmla="*/ 374992 w 603592"/>
                <a:gd name="connsiteY26" fmla="*/ 756957 h 878877"/>
                <a:gd name="connsiteX27" fmla="*/ 314032 w 603592"/>
                <a:gd name="connsiteY27" fmla="*/ 734097 h 878877"/>
                <a:gd name="connsiteX28" fmla="*/ 268312 w 603592"/>
                <a:gd name="connsiteY28" fmla="*/ 718857 h 878877"/>
                <a:gd name="connsiteX29" fmla="*/ 138772 w 603592"/>
                <a:gd name="connsiteY29" fmla="*/ 726477 h 878877"/>
                <a:gd name="connsiteX30" fmla="*/ 115912 w 603592"/>
                <a:gd name="connsiteY30" fmla="*/ 734097 h 878877"/>
                <a:gd name="connsiteX31" fmla="*/ 47332 w 603592"/>
                <a:gd name="connsiteY31" fmla="*/ 749337 h 878877"/>
                <a:gd name="connsiteX32" fmla="*/ 32092 w 603592"/>
                <a:gd name="connsiteY32" fmla="*/ 543597 h 878877"/>
                <a:gd name="connsiteX33" fmla="*/ 47332 w 603592"/>
                <a:gd name="connsiteY33" fmla="*/ 497877 h 878877"/>
                <a:gd name="connsiteX34" fmla="*/ 62572 w 603592"/>
                <a:gd name="connsiteY34" fmla="*/ 467397 h 878877"/>
                <a:gd name="connsiteX35" fmla="*/ 93052 w 603592"/>
                <a:gd name="connsiteY35" fmla="*/ 421677 h 878877"/>
                <a:gd name="connsiteX36" fmla="*/ 108292 w 603592"/>
                <a:gd name="connsiteY36" fmla="*/ 360717 h 878877"/>
                <a:gd name="connsiteX37" fmla="*/ 115912 w 603592"/>
                <a:gd name="connsiteY37" fmla="*/ 337857 h 878877"/>
                <a:gd name="connsiteX38" fmla="*/ 123532 w 603592"/>
                <a:gd name="connsiteY38" fmla="*/ 299757 h 878877"/>
                <a:gd name="connsiteX39" fmla="*/ 138772 w 603592"/>
                <a:gd name="connsiteY39" fmla="*/ 254037 h 878877"/>
                <a:gd name="connsiteX40" fmla="*/ 146392 w 603592"/>
                <a:gd name="connsiteY40" fmla="*/ 162597 h 878877"/>
                <a:gd name="connsiteX41" fmla="*/ 154012 w 603592"/>
                <a:gd name="connsiteY41" fmla="*/ 139737 h 878877"/>
                <a:gd name="connsiteX42" fmla="*/ 138772 w 603592"/>
                <a:gd name="connsiteY42" fmla="*/ 78777 h 878877"/>
                <a:gd name="connsiteX43" fmla="*/ 123532 w 603592"/>
                <a:gd name="connsiteY43" fmla="*/ 55917 h 878877"/>
                <a:gd name="connsiteX44" fmla="*/ 131152 w 603592"/>
                <a:gd name="connsiteY44" fmla="*/ 17817 h 878877"/>
                <a:gd name="connsiteX45" fmla="*/ 131152 w 603592"/>
                <a:gd name="connsiteY45" fmla="*/ 2577 h 878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3592" h="878877">
                  <a:moveTo>
                    <a:pt x="131152" y="2577"/>
                  </a:moveTo>
                  <a:cubicBezTo>
                    <a:pt x="145122" y="11467"/>
                    <a:pt x="184640" y="61046"/>
                    <a:pt x="214972" y="71157"/>
                  </a:cubicBezTo>
                  <a:cubicBezTo>
                    <a:pt x="272431" y="90310"/>
                    <a:pt x="201606" y="64474"/>
                    <a:pt x="260692" y="94017"/>
                  </a:cubicBezTo>
                  <a:cubicBezTo>
                    <a:pt x="323788" y="125565"/>
                    <a:pt x="240898" y="73201"/>
                    <a:pt x="306412" y="116877"/>
                  </a:cubicBezTo>
                  <a:cubicBezTo>
                    <a:pt x="325565" y="174336"/>
                    <a:pt x="297501" y="105738"/>
                    <a:pt x="336892" y="154977"/>
                  </a:cubicBezTo>
                  <a:cubicBezTo>
                    <a:pt x="341910" y="161249"/>
                    <a:pt x="340920" y="170653"/>
                    <a:pt x="344512" y="177837"/>
                  </a:cubicBezTo>
                  <a:cubicBezTo>
                    <a:pt x="357212" y="203237"/>
                    <a:pt x="359752" y="200697"/>
                    <a:pt x="382612" y="215937"/>
                  </a:cubicBezTo>
                  <a:cubicBezTo>
                    <a:pt x="385152" y="238797"/>
                    <a:pt x="385721" y="261963"/>
                    <a:pt x="390232" y="284517"/>
                  </a:cubicBezTo>
                  <a:cubicBezTo>
                    <a:pt x="393382" y="300269"/>
                    <a:pt x="400392" y="314997"/>
                    <a:pt x="405472" y="330237"/>
                  </a:cubicBezTo>
                  <a:lnTo>
                    <a:pt x="413092" y="353097"/>
                  </a:lnTo>
                  <a:lnTo>
                    <a:pt x="420712" y="375957"/>
                  </a:lnTo>
                  <a:cubicBezTo>
                    <a:pt x="423252" y="383577"/>
                    <a:pt x="423877" y="392134"/>
                    <a:pt x="428332" y="398817"/>
                  </a:cubicBezTo>
                  <a:cubicBezTo>
                    <a:pt x="446575" y="426181"/>
                    <a:pt x="451039" y="428534"/>
                    <a:pt x="458812" y="467397"/>
                  </a:cubicBezTo>
                  <a:cubicBezTo>
                    <a:pt x="461352" y="480097"/>
                    <a:pt x="463024" y="493002"/>
                    <a:pt x="466432" y="505497"/>
                  </a:cubicBezTo>
                  <a:cubicBezTo>
                    <a:pt x="470659" y="520995"/>
                    <a:pt x="478522" y="535465"/>
                    <a:pt x="481672" y="551217"/>
                  </a:cubicBezTo>
                  <a:cubicBezTo>
                    <a:pt x="485762" y="571665"/>
                    <a:pt x="493483" y="618464"/>
                    <a:pt x="504532" y="635037"/>
                  </a:cubicBezTo>
                  <a:cubicBezTo>
                    <a:pt x="540990" y="689723"/>
                    <a:pt x="522060" y="667805"/>
                    <a:pt x="557872" y="703617"/>
                  </a:cubicBezTo>
                  <a:cubicBezTo>
                    <a:pt x="560412" y="711237"/>
                    <a:pt x="561591" y="719456"/>
                    <a:pt x="565492" y="726477"/>
                  </a:cubicBezTo>
                  <a:cubicBezTo>
                    <a:pt x="574387" y="742488"/>
                    <a:pt x="590180" y="754821"/>
                    <a:pt x="595972" y="772197"/>
                  </a:cubicBezTo>
                  <a:lnTo>
                    <a:pt x="603592" y="795057"/>
                  </a:lnTo>
                  <a:cubicBezTo>
                    <a:pt x="598132" y="816898"/>
                    <a:pt x="590235" y="863009"/>
                    <a:pt x="565492" y="871257"/>
                  </a:cubicBezTo>
                  <a:lnTo>
                    <a:pt x="542632" y="878877"/>
                  </a:lnTo>
                  <a:cubicBezTo>
                    <a:pt x="517232" y="876337"/>
                    <a:pt x="491662" y="875139"/>
                    <a:pt x="466432" y="871257"/>
                  </a:cubicBezTo>
                  <a:cubicBezTo>
                    <a:pt x="458493" y="870036"/>
                    <a:pt x="449252" y="869317"/>
                    <a:pt x="443572" y="863637"/>
                  </a:cubicBezTo>
                  <a:cubicBezTo>
                    <a:pt x="437892" y="857957"/>
                    <a:pt x="439853" y="847798"/>
                    <a:pt x="435952" y="840777"/>
                  </a:cubicBezTo>
                  <a:cubicBezTo>
                    <a:pt x="409805" y="793712"/>
                    <a:pt x="416006" y="802079"/>
                    <a:pt x="382612" y="779817"/>
                  </a:cubicBezTo>
                  <a:cubicBezTo>
                    <a:pt x="380072" y="772197"/>
                    <a:pt x="380010" y="763229"/>
                    <a:pt x="374992" y="756957"/>
                  </a:cubicBezTo>
                  <a:cubicBezTo>
                    <a:pt x="358956" y="736912"/>
                    <a:pt x="336222" y="740149"/>
                    <a:pt x="314032" y="734097"/>
                  </a:cubicBezTo>
                  <a:cubicBezTo>
                    <a:pt x="298534" y="729870"/>
                    <a:pt x="268312" y="718857"/>
                    <a:pt x="268312" y="718857"/>
                  </a:cubicBezTo>
                  <a:cubicBezTo>
                    <a:pt x="225132" y="721397"/>
                    <a:pt x="181812" y="722173"/>
                    <a:pt x="138772" y="726477"/>
                  </a:cubicBezTo>
                  <a:cubicBezTo>
                    <a:pt x="130780" y="727276"/>
                    <a:pt x="123753" y="732355"/>
                    <a:pt x="115912" y="734097"/>
                  </a:cubicBezTo>
                  <a:cubicBezTo>
                    <a:pt x="35448" y="751978"/>
                    <a:pt x="98793" y="732183"/>
                    <a:pt x="47332" y="749337"/>
                  </a:cubicBezTo>
                  <a:cubicBezTo>
                    <a:pt x="-36882" y="721266"/>
                    <a:pt x="13111" y="746059"/>
                    <a:pt x="32092" y="543597"/>
                  </a:cubicBezTo>
                  <a:cubicBezTo>
                    <a:pt x="33591" y="527603"/>
                    <a:pt x="40148" y="512245"/>
                    <a:pt x="47332" y="497877"/>
                  </a:cubicBezTo>
                  <a:cubicBezTo>
                    <a:pt x="52412" y="487717"/>
                    <a:pt x="56728" y="477137"/>
                    <a:pt x="62572" y="467397"/>
                  </a:cubicBezTo>
                  <a:cubicBezTo>
                    <a:pt x="71996" y="451691"/>
                    <a:pt x="93052" y="421677"/>
                    <a:pt x="93052" y="421677"/>
                  </a:cubicBezTo>
                  <a:cubicBezTo>
                    <a:pt x="98132" y="401357"/>
                    <a:pt x="101668" y="380588"/>
                    <a:pt x="108292" y="360717"/>
                  </a:cubicBezTo>
                  <a:cubicBezTo>
                    <a:pt x="110832" y="353097"/>
                    <a:pt x="113964" y="345649"/>
                    <a:pt x="115912" y="337857"/>
                  </a:cubicBezTo>
                  <a:cubicBezTo>
                    <a:pt x="119053" y="325292"/>
                    <a:pt x="120124" y="312252"/>
                    <a:pt x="123532" y="299757"/>
                  </a:cubicBezTo>
                  <a:cubicBezTo>
                    <a:pt x="127759" y="284259"/>
                    <a:pt x="138772" y="254037"/>
                    <a:pt x="138772" y="254037"/>
                  </a:cubicBezTo>
                  <a:cubicBezTo>
                    <a:pt x="141312" y="223557"/>
                    <a:pt x="142350" y="192914"/>
                    <a:pt x="146392" y="162597"/>
                  </a:cubicBezTo>
                  <a:cubicBezTo>
                    <a:pt x="147454" y="154635"/>
                    <a:pt x="154012" y="147769"/>
                    <a:pt x="154012" y="139737"/>
                  </a:cubicBezTo>
                  <a:cubicBezTo>
                    <a:pt x="154012" y="131042"/>
                    <a:pt x="144785" y="90803"/>
                    <a:pt x="138772" y="78777"/>
                  </a:cubicBezTo>
                  <a:cubicBezTo>
                    <a:pt x="134676" y="70586"/>
                    <a:pt x="128612" y="63537"/>
                    <a:pt x="123532" y="55917"/>
                  </a:cubicBezTo>
                  <a:cubicBezTo>
                    <a:pt x="126072" y="43217"/>
                    <a:pt x="128011" y="30382"/>
                    <a:pt x="131152" y="17817"/>
                  </a:cubicBezTo>
                  <a:cubicBezTo>
                    <a:pt x="133100" y="10025"/>
                    <a:pt x="117182" y="-6313"/>
                    <a:pt x="131152" y="2577"/>
                  </a:cubicBezTo>
                  <a:close/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18" name="Forme libre 17"/>
            <p:cNvSpPr/>
            <p:nvPr/>
          </p:nvSpPr>
          <p:spPr>
            <a:xfrm>
              <a:off x="2567272" y="1635924"/>
              <a:ext cx="198438" cy="382588"/>
            </a:xfrm>
            <a:custGeom>
              <a:avLst/>
              <a:gdLst>
                <a:gd name="connsiteX0" fmla="*/ 15387 w 198267"/>
                <a:gd name="connsiteY0" fmla="*/ 1804 h 382804"/>
                <a:gd name="connsiteX1" fmla="*/ 147 w 198267"/>
                <a:gd name="connsiteY1" fmla="*/ 39904 h 382804"/>
                <a:gd name="connsiteX2" fmla="*/ 7767 w 198267"/>
                <a:gd name="connsiteY2" fmla="*/ 85624 h 382804"/>
                <a:gd name="connsiteX3" fmla="*/ 147 w 198267"/>
                <a:gd name="connsiteY3" fmla="*/ 146584 h 382804"/>
                <a:gd name="connsiteX4" fmla="*/ 7767 w 198267"/>
                <a:gd name="connsiteY4" fmla="*/ 207544 h 382804"/>
                <a:gd name="connsiteX5" fmla="*/ 30627 w 198267"/>
                <a:gd name="connsiteY5" fmla="*/ 222784 h 382804"/>
                <a:gd name="connsiteX6" fmla="*/ 61107 w 198267"/>
                <a:gd name="connsiteY6" fmla="*/ 268504 h 382804"/>
                <a:gd name="connsiteX7" fmla="*/ 76347 w 198267"/>
                <a:gd name="connsiteY7" fmla="*/ 291364 h 382804"/>
                <a:gd name="connsiteX8" fmla="*/ 91587 w 198267"/>
                <a:gd name="connsiteY8" fmla="*/ 314224 h 382804"/>
                <a:gd name="connsiteX9" fmla="*/ 99207 w 198267"/>
                <a:gd name="connsiteY9" fmla="*/ 337084 h 382804"/>
                <a:gd name="connsiteX10" fmla="*/ 122067 w 198267"/>
                <a:gd name="connsiteY10" fmla="*/ 382804 h 382804"/>
                <a:gd name="connsiteX11" fmla="*/ 160167 w 198267"/>
                <a:gd name="connsiteY11" fmla="*/ 375184 h 382804"/>
                <a:gd name="connsiteX12" fmla="*/ 183027 w 198267"/>
                <a:gd name="connsiteY12" fmla="*/ 367564 h 382804"/>
                <a:gd name="connsiteX13" fmla="*/ 198267 w 198267"/>
                <a:gd name="connsiteY13" fmla="*/ 321844 h 382804"/>
                <a:gd name="connsiteX14" fmla="*/ 190647 w 198267"/>
                <a:gd name="connsiteY14" fmla="*/ 268504 h 382804"/>
                <a:gd name="connsiteX15" fmla="*/ 175407 w 198267"/>
                <a:gd name="connsiteY15" fmla="*/ 245644 h 382804"/>
                <a:gd name="connsiteX16" fmla="*/ 160167 w 198267"/>
                <a:gd name="connsiteY16" fmla="*/ 199924 h 382804"/>
                <a:gd name="connsiteX17" fmla="*/ 144927 w 198267"/>
                <a:gd name="connsiteY17" fmla="*/ 131344 h 382804"/>
                <a:gd name="connsiteX18" fmla="*/ 129687 w 198267"/>
                <a:gd name="connsiteY18" fmla="*/ 108484 h 382804"/>
                <a:gd name="connsiteX19" fmla="*/ 91587 w 198267"/>
                <a:gd name="connsiteY19" fmla="*/ 47524 h 382804"/>
                <a:gd name="connsiteX20" fmla="*/ 83967 w 198267"/>
                <a:gd name="connsiteY20" fmla="*/ 24664 h 382804"/>
                <a:gd name="connsiteX21" fmla="*/ 53487 w 198267"/>
                <a:gd name="connsiteY21" fmla="*/ 17044 h 382804"/>
                <a:gd name="connsiteX22" fmla="*/ 15387 w 198267"/>
                <a:gd name="connsiteY22" fmla="*/ 1804 h 382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98267" h="382804">
                  <a:moveTo>
                    <a:pt x="15387" y="1804"/>
                  </a:moveTo>
                  <a:cubicBezTo>
                    <a:pt x="6497" y="5614"/>
                    <a:pt x="1385" y="26282"/>
                    <a:pt x="147" y="39904"/>
                  </a:cubicBezTo>
                  <a:cubicBezTo>
                    <a:pt x="-1252" y="55291"/>
                    <a:pt x="7767" y="70174"/>
                    <a:pt x="7767" y="85624"/>
                  </a:cubicBezTo>
                  <a:cubicBezTo>
                    <a:pt x="7767" y="106102"/>
                    <a:pt x="2687" y="126264"/>
                    <a:pt x="147" y="146584"/>
                  </a:cubicBezTo>
                  <a:cubicBezTo>
                    <a:pt x="2687" y="166904"/>
                    <a:pt x="162" y="188531"/>
                    <a:pt x="7767" y="207544"/>
                  </a:cubicBezTo>
                  <a:cubicBezTo>
                    <a:pt x="11168" y="216047"/>
                    <a:pt x="24596" y="215892"/>
                    <a:pt x="30627" y="222784"/>
                  </a:cubicBezTo>
                  <a:cubicBezTo>
                    <a:pt x="42688" y="236568"/>
                    <a:pt x="50947" y="253264"/>
                    <a:pt x="61107" y="268504"/>
                  </a:cubicBezTo>
                  <a:lnTo>
                    <a:pt x="76347" y="291364"/>
                  </a:lnTo>
                  <a:cubicBezTo>
                    <a:pt x="81427" y="298984"/>
                    <a:pt x="88691" y="305536"/>
                    <a:pt x="91587" y="314224"/>
                  </a:cubicBezTo>
                  <a:cubicBezTo>
                    <a:pt x="94127" y="321844"/>
                    <a:pt x="95615" y="329900"/>
                    <a:pt x="99207" y="337084"/>
                  </a:cubicBezTo>
                  <a:cubicBezTo>
                    <a:pt x="128750" y="396170"/>
                    <a:pt x="102914" y="325345"/>
                    <a:pt x="122067" y="382804"/>
                  </a:cubicBezTo>
                  <a:cubicBezTo>
                    <a:pt x="134767" y="380264"/>
                    <a:pt x="147602" y="378325"/>
                    <a:pt x="160167" y="375184"/>
                  </a:cubicBezTo>
                  <a:cubicBezTo>
                    <a:pt x="167959" y="373236"/>
                    <a:pt x="178358" y="374100"/>
                    <a:pt x="183027" y="367564"/>
                  </a:cubicBezTo>
                  <a:cubicBezTo>
                    <a:pt x="192364" y="354492"/>
                    <a:pt x="198267" y="321844"/>
                    <a:pt x="198267" y="321844"/>
                  </a:cubicBezTo>
                  <a:cubicBezTo>
                    <a:pt x="195727" y="304064"/>
                    <a:pt x="195808" y="285707"/>
                    <a:pt x="190647" y="268504"/>
                  </a:cubicBezTo>
                  <a:cubicBezTo>
                    <a:pt x="188015" y="259732"/>
                    <a:pt x="179126" y="254013"/>
                    <a:pt x="175407" y="245644"/>
                  </a:cubicBezTo>
                  <a:cubicBezTo>
                    <a:pt x="168883" y="230964"/>
                    <a:pt x="163317" y="215676"/>
                    <a:pt x="160167" y="199924"/>
                  </a:cubicBezTo>
                  <a:cubicBezTo>
                    <a:pt x="158811" y="193143"/>
                    <a:pt x="148962" y="140760"/>
                    <a:pt x="144927" y="131344"/>
                  </a:cubicBezTo>
                  <a:cubicBezTo>
                    <a:pt x="141319" y="122926"/>
                    <a:pt x="133406" y="116853"/>
                    <a:pt x="129687" y="108484"/>
                  </a:cubicBezTo>
                  <a:cubicBezTo>
                    <a:pt x="102960" y="48349"/>
                    <a:pt x="132711" y="74940"/>
                    <a:pt x="91587" y="47524"/>
                  </a:cubicBezTo>
                  <a:cubicBezTo>
                    <a:pt x="89047" y="39904"/>
                    <a:pt x="90239" y="29682"/>
                    <a:pt x="83967" y="24664"/>
                  </a:cubicBezTo>
                  <a:cubicBezTo>
                    <a:pt x="75789" y="18122"/>
                    <a:pt x="63113" y="21169"/>
                    <a:pt x="53487" y="17044"/>
                  </a:cubicBezTo>
                  <a:cubicBezTo>
                    <a:pt x="11352" y="-1014"/>
                    <a:pt x="24277" y="-2006"/>
                    <a:pt x="15387" y="1804"/>
                  </a:cubicBezTo>
                  <a:close/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19" name="ZoneTexte 16"/>
            <p:cNvSpPr txBox="1">
              <a:spLocks noChangeArrowheads="1"/>
            </p:cNvSpPr>
            <p:nvPr/>
          </p:nvSpPr>
          <p:spPr bwMode="auto">
            <a:xfrm>
              <a:off x="2339752" y="2339588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chemeClr val="tx2"/>
                  </a:solidFill>
                </a:rPr>
                <a:t>3</a:t>
              </a:r>
            </a:p>
          </p:txBody>
        </p:sp>
        <p:sp>
          <p:nvSpPr>
            <p:cNvPr id="20" name="Forme libre 19"/>
            <p:cNvSpPr/>
            <p:nvPr/>
          </p:nvSpPr>
          <p:spPr>
            <a:xfrm>
              <a:off x="3024472" y="2712249"/>
              <a:ext cx="1890713" cy="1447800"/>
            </a:xfrm>
            <a:custGeom>
              <a:avLst/>
              <a:gdLst>
                <a:gd name="connsiteX0" fmla="*/ 312420 w 1889760"/>
                <a:gd name="connsiteY0" fmla="*/ 175260 h 1447800"/>
                <a:gd name="connsiteX1" fmla="*/ 350520 w 1889760"/>
                <a:gd name="connsiteY1" fmla="*/ 167640 h 1447800"/>
                <a:gd name="connsiteX2" fmla="*/ 373380 w 1889760"/>
                <a:gd name="connsiteY2" fmla="*/ 160020 h 1447800"/>
                <a:gd name="connsiteX3" fmla="*/ 411480 w 1889760"/>
                <a:gd name="connsiteY3" fmla="*/ 152400 h 1447800"/>
                <a:gd name="connsiteX4" fmla="*/ 457200 w 1889760"/>
                <a:gd name="connsiteY4" fmla="*/ 137160 h 1447800"/>
                <a:gd name="connsiteX5" fmla="*/ 495300 w 1889760"/>
                <a:gd name="connsiteY5" fmla="*/ 129540 h 1447800"/>
                <a:gd name="connsiteX6" fmla="*/ 541020 w 1889760"/>
                <a:gd name="connsiteY6" fmla="*/ 114300 h 1447800"/>
                <a:gd name="connsiteX7" fmla="*/ 647700 w 1889760"/>
                <a:gd name="connsiteY7" fmla="*/ 106680 h 1447800"/>
                <a:gd name="connsiteX8" fmla="*/ 739140 w 1889760"/>
                <a:gd name="connsiteY8" fmla="*/ 76200 h 1447800"/>
                <a:gd name="connsiteX9" fmla="*/ 762000 w 1889760"/>
                <a:gd name="connsiteY9" fmla="*/ 68580 h 1447800"/>
                <a:gd name="connsiteX10" fmla="*/ 830580 w 1889760"/>
                <a:gd name="connsiteY10" fmla="*/ 38100 h 1447800"/>
                <a:gd name="connsiteX11" fmla="*/ 876300 w 1889760"/>
                <a:gd name="connsiteY11" fmla="*/ 15240 h 1447800"/>
                <a:gd name="connsiteX12" fmla="*/ 922020 w 1889760"/>
                <a:gd name="connsiteY12" fmla="*/ 0 h 1447800"/>
                <a:gd name="connsiteX13" fmla="*/ 952500 w 1889760"/>
                <a:gd name="connsiteY13" fmla="*/ 7620 h 1447800"/>
                <a:gd name="connsiteX14" fmla="*/ 990600 w 1889760"/>
                <a:gd name="connsiteY14" fmla="*/ 15240 h 1447800"/>
                <a:gd name="connsiteX15" fmla="*/ 1013460 w 1889760"/>
                <a:gd name="connsiteY15" fmla="*/ 22860 h 1447800"/>
                <a:gd name="connsiteX16" fmla="*/ 1043940 w 1889760"/>
                <a:gd name="connsiteY16" fmla="*/ 30480 h 1447800"/>
                <a:gd name="connsiteX17" fmla="*/ 1089660 w 1889760"/>
                <a:gd name="connsiteY17" fmla="*/ 45720 h 1447800"/>
                <a:gd name="connsiteX18" fmla="*/ 1150620 w 1889760"/>
                <a:gd name="connsiteY18" fmla="*/ 53340 h 1447800"/>
                <a:gd name="connsiteX19" fmla="*/ 1196340 w 1889760"/>
                <a:gd name="connsiteY19" fmla="*/ 68580 h 1447800"/>
                <a:gd name="connsiteX20" fmla="*/ 1219200 w 1889760"/>
                <a:gd name="connsiteY20" fmla="*/ 76200 h 1447800"/>
                <a:gd name="connsiteX21" fmla="*/ 1242060 w 1889760"/>
                <a:gd name="connsiteY21" fmla="*/ 91440 h 1447800"/>
                <a:gd name="connsiteX22" fmla="*/ 1295400 w 1889760"/>
                <a:gd name="connsiteY22" fmla="*/ 106680 h 1447800"/>
                <a:gd name="connsiteX23" fmla="*/ 1371600 w 1889760"/>
                <a:gd name="connsiteY23" fmla="*/ 144780 h 1447800"/>
                <a:gd name="connsiteX24" fmla="*/ 1394460 w 1889760"/>
                <a:gd name="connsiteY24" fmla="*/ 160020 h 1447800"/>
                <a:gd name="connsiteX25" fmla="*/ 1409700 w 1889760"/>
                <a:gd name="connsiteY25" fmla="*/ 182880 h 1447800"/>
                <a:gd name="connsiteX26" fmla="*/ 1455420 w 1889760"/>
                <a:gd name="connsiteY26" fmla="*/ 213360 h 1447800"/>
                <a:gd name="connsiteX27" fmla="*/ 1501140 w 1889760"/>
                <a:gd name="connsiteY27" fmla="*/ 251460 h 1447800"/>
                <a:gd name="connsiteX28" fmla="*/ 1554480 w 1889760"/>
                <a:gd name="connsiteY28" fmla="*/ 312420 h 1447800"/>
                <a:gd name="connsiteX29" fmla="*/ 1569720 w 1889760"/>
                <a:gd name="connsiteY29" fmla="*/ 335280 h 1447800"/>
                <a:gd name="connsiteX30" fmla="*/ 1577340 w 1889760"/>
                <a:gd name="connsiteY30" fmla="*/ 358140 h 1447800"/>
                <a:gd name="connsiteX31" fmla="*/ 1600200 w 1889760"/>
                <a:gd name="connsiteY31" fmla="*/ 381000 h 1447800"/>
                <a:gd name="connsiteX32" fmla="*/ 1630680 w 1889760"/>
                <a:gd name="connsiteY32" fmla="*/ 426720 h 1447800"/>
                <a:gd name="connsiteX33" fmla="*/ 1668780 w 1889760"/>
                <a:gd name="connsiteY33" fmla="*/ 472440 h 1447800"/>
                <a:gd name="connsiteX34" fmla="*/ 1676400 w 1889760"/>
                <a:gd name="connsiteY34" fmla="*/ 495300 h 1447800"/>
                <a:gd name="connsiteX35" fmla="*/ 1699260 w 1889760"/>
                <a:gd name="connsiteY35" fmla="*/ 518160 h 1447800"/>
                <a:gd name="connsiteX36" fmla="*/ 1737360 w 1889760"/>
                <a:gd name="connsiteY36" fmla="*/ 548640 h 1447800"/>
                <a:gd name="connsiteX37" fmla="*/ 1752600 w 1889760"/>
                <a:gd name="connsiteY37" fmla="*/ 571500 h 1447800"/>
                <a:gd name="connsiteX38" fmla="*/ 1798320 w 1889760"/>
                <a:gd name="connsiteY38" fmla="*/ 601980 h 1447800"/>
                <a:gd name="connsiteX39" fmla="*/ 1836420 w 1889760"/>
                <a:gd name="connsiteY39" fmla="*/ 647700 h 1447800"/>
                <a:gd name="connsiteX40" fmla="*/ 1874520 w 1889760"/>
                <a:gd name="connsiteY40" fmla="*/ 685800 h 1447800"/>
                <a:gd name="connsiteX41" fmla="*/ 1889760 w 1889760"/>
                <a:gd name="connsiteY41" fmla="*/ 708660 h 1447800"/>
                <a:gd name="connsiteX42" fmla="*/ 1874520 w 1889760"/>
                <a:gd name="connsiteY42" fmla="*/ 754380 h 1447800"/>
                <a:gd name="connsiteX43" fmla="*/ 1859280 w 1889760"/>
                <a:gd name="connsiteY43" fmla="*/ 807720 h 1447800"/>
                <a:gd name="connsiteX44" fmla="*/ 1851660 w 1889760"/>
                <a:gd name="connsiteY44" fmla="*/ 830580 h 1447800"/>
                <a:gd name="connsiteX45" fmla="*/ 1805940 w 1889760"/>
                <a:gd name="connsiteY45" fmla="*/ 868680 h 1447800"/>
                <a:gd name="connsiteX46" fmla="*/ 1798320 w 1889760"/>
                <a:gd name="connsiteY46" fmla="*/ 891540 h 1447800"/>
                <a:gd name="connsiteX47" fmla="*/ 1752600 w 1889760"/>
                <a:gd name="connsiteY47" fmla="*/ 960120 h 1447800"/>
                <a:gd name="connsiteX48" fmla="*/ 1737360 w 1889760"/>
                <a:gd name="connsiteY48" fmla="*/ 982980 h 1447800"/>
                <a:gd name="connsiteX49" fmla="*/ 1722120 w 1889760"/>
                <a:gd name="connsiteY49" fmla="*/ 1028700 h 1447800"/>
                <a:gd name="connsiteX50" fmla="*/ 1714500 w 1889760"/>
                <a:gd name="connsiteY50" fmla="*/ 1051560 h 1447800"/>
                <a:gd name="connsiteX51" fmla="*/ 1699260 w 1889760"/>
                <a:gd name="connsiteY51" fmla="*/ 1074420 h 1447800"/>
                <a:gd name="connsiteX52" fmla="*/ 1676400 w 1889760"/>
                <a:gd name="connsiteY52" fmla="*/ 1120140 h 1447800"/>
                <a:gd name="connsiteX53" fmla="*/ 1653540 w 1889760"/>
                <a:gd name="connsiteY53" fmla="*/ 1196340 h 1447800"/>
                <a:gd name="connsiteX54" fmla="*/ 1645920 w 1889760"/>
                <a:gd name="connsiteY54" fmla="*/ 1219200 h 1447800"/>
                <a:gd name="connsiteX55" fmla="*/ 1638300 w 1889760"/>
                <a:gd name="connsiteY55" fmla="*/ 1242060 h 1447800"/>
                <a:gd name="connsiteX56" fmla="*/ 1600200 w 1889760"/>
                <a:gd name="connsiteY56" fmla="*/ 1287780 h 1447800"/>
                <a:gd name="connsiteX57" fmla="*/ 1562100 w 1889760"/>
                <a:gd name="connsiteY57" fmla="*/ 1325880 h 1447800"/>
                <a:gd name="connsiteX58" fmla="*/ 1531620 w 1889760"/>
                <a:gd name="connsiteY58" fmla="*/ 1371600 h 1447800"/>
                <a:gd name="connsiteX59" fmla="*/ 1508760 w 1889760"/>
                <a:gd name="connsiteY59" fmla="*/ 1394460 h 1447800"/>
                <a:gd name="connsiteX60" fmla="*/ 1493520 w 1889760"/>
                <a:gd name="connsiteY60" fmla="*/ 1424940 h 1447800"/>
                <a:gd name="connsiteX61" fmla="*/ 1447800 w 1889760"/>
                <a:gd name="connsiteY61" fmla="*/ 1447800 h 1447800"/>
                <a:gd name="connsiteX62" fmla="*/ 1394460 w 1889760"/>
                <a:gd name="connsiteY62" fmla="*/ 1432560 h 1447800"/>
                <a:gd name="connsiteX63" fmla="*/ 1363980 w 1889760"/>
                <a:gd name="connsiteY63" fmla="*/ 1424940 h 1447800"/>
                <a:gd name="connsiteX64" fmla="*/ 1341120 w 1889760"/>
                <a:gd name="connsiteY64" fmla="*/ 1417320 h 1447800"/>
                <a:gd name="connsiteX65" fmla="*/ 1120140 w 1889760"/>
                <a:gd name="connsiteY65" fmla="*/ 1409700 h 1447800"/>
                <a:gd name="connsiteX66" fmla="*/ 1028700 w 1889760"/>
                <a:gd name="connsiteY66" fmla="*/ 1386840 h 1447800"/>
                <a:gd name="connsiteX67" fmla="*/ 982980 w 1889760"/>
                <a:gd name="connsiteY67" fmla="*/ 1371600 h 1447800"/>
                <a:gd name="connsiteX68" fmla="*/ 944880 w 1889760"/>
                <a:gd name="connsiteY68" fmla="*/ 1363980 h 1447800"/>
                <a:gd name="connsiteX69" fmla="*/ 899160 w 1889760"/>
                <a:gd name="connsiteY69" fmla="*/ 1348740 h 1447800"/>
                <a:gd name="connsiteX70" fmla="*/ 861060 w 1889760"/>
                <a:gd name="connsiteY70" fmla="*/ 1303020 h 1447800"/>
                <a:gd name="connsiteX71" fmla="*/ 838200 w 1889760"/>
                <a:gd name="connsiteY71" fmla="*/ 1280160 h 1447800"/>
                <a:gd name="connsiteX72" fmla="*/ 815340 w 1889760"/>
                <a:gd name="connsiteY72" fmla="*/ 1226820 h 1447800"/>
                <a:gd name="connsiteX73" fmla="*/ 800100 w 1889760"/>
                <a:gd name="connsiteY73" fmla="*/ 1203960 h 1447800"/>
                <a:gd name="connsiteX74" fmla="*/ 792480 w 1889760"/>
                <a:gd name="connsiteY74" fmla="*/ 1181100 h 1447800"/>
                <a:gd name="connsiteX75" fmla="*/ 746760 w 1889760"/>
                <a:gd name="connsiteY75" fmla="*/ 1143000 h 1447800"/>
                <a:gd name="connsiteX76" fmla="*/ 731520 w 1889760"/>
                <a:gd name="connsiteY76" fmla="*/ 1120140 h 1447800"/>
                <a:gd name="connsiteX77" fmla="*/ 685800 w 1889760"/>
                <a:gd name="connsiteY77" fmla="*/ 1089660 h 1447800"/>
                <a:gd name="connsiteX78" fmla="*/ 662940 w 1889760"/>
                <a:gd name="connsiteY78" fmla="*/ 1074420 h 1447800"/>
                <a:gd name="connsiteX79" fmla="*/ 617220 w 1889760"/>
                <a:gd name="connsiteY79" fmla="*/ 1043940 h 1447800"/>
                <a:gd name="connsiteX80" fmla="*/ 594360 w 1889760"/>
                <a:gd name="connsiteY80" fmla="*/ 1028700 h 1447800"/>
                <a:gd name="connsiteX81" fmla="*/ 548640 w 1889760"/>
                <a:gd name="connsiteY81" fmla="*/ 1013460 h 1447800"/>
                <a:gd name="connsiteX82" fmla="*/ 525780 w 1889760"/>
                <a:gd name="connsiteY82" fmla="*/ 1005840 h 1447800"/>
                <a:gd name="connsiteX83" fmla="*/ 502920 w 1889760"/>
                <a:gd name="connsiteY83" fmla="*/ 990600 h 1447800"/>
                <a:gd name="connsiteX84" fmla="*/ 434340 w 1889760"/>
                <a:gd name="connsiteY84" fmla="*/ 967740 h 1447800"/>
                <a:gd name="connsiteX85" fmla="*/ 411480 w 1889760"/>
                <a:gd name="connsiteY85" fmla="*/ 960120 h 1447800"/>
                <a:gd name="connsiteX86" fmla="*/ 388620 w 1889760"/>
                <a:gd name="connsiteY86" fmla="*/ 952500 h 1447800"/>
                <a:gd name="connsiteX87" fmla="*/ 365760 w 1889760"/>
                <a:gd name="connsiteY87" fmla="*/ 937260 h 1447800"/>
                <a:gd name="connsiteX88" fmla="*/ 320040 w 1889760"/>
                <a:gd name="connsiteY88" fmla="*/ 914400 h 1447800"/>
                <a:gd name="connsiteX89" fmla="*/ 304800 w 1889760"/>
                <a:gd name="connsiteY89" fmla="*/ 891540 h 1447800"/>
                <a:gd name="connsiteX90" fmla="*/ 281940 w 1889760"/>
                <a:gd name="connsiteY90" fmla="*/ 876300 h 1447800"/>
                <a:gd name="connsiteX91" fmla="*/ 274320 w 1889760"/>
                <a:gd name="connsiteY91" fmla="*/ 853440 h 1447800"/>
                <a:gd name="connsiteX92" fmla="*/ 243840 w 1889760"/>
                <a:gd name="connsiteY92" fmla="*/ 807720 h 1447800"/>
                <a:gd name="connsiteX93" fmla="*/ 228600 w 1889760"/>
                <a:gd name="connsiteY93" fmla="*/ 784860 h 1447800"/>
                <a:gd name="connsiteX94" fmla="*/ 198120 w 1889760"/>
                <a:gd name="connsiteY94" fmla="*/ 716280 h 1447800"/>
                <a:gd name="connsiteX95" fmla="*/ 190500 w 1889760"/>
                <a:gd name="connsiteY95" fmla="*/ 693420 h 1447800"/>
                <a:gd name="connsiteX96" fmla="*/ 175260 w 1889760"/>
                <a:gd name="connsiteY96" fmla="*/ 670560 h 1447800"/>
                <a:gd name="connsiteX97" fmla="*/ 160020 w 1889760"/>
                <a:gd name="connsiteY97" fmla="*/ 624840 h 1447800"/>
                <a:gd name="connsiteX98" fmla="*/ 144780 w 1889760"/>
                <a:gd name="connsiteY98" fmla="*/ 563880 h 1447800"/>
                <a:gd name="connsiteX99" fmla="*/ 114300 w 1889760"/>
                <a:gd name="connsiteY99" fmla="*/ 518160 h 1447800"/>
                <a:gd name="connsiteX100" fmla="*/ 83820 w 1889760"/>
                <a:gd name="connsiteY100" fmla="*/ 472440 h 1447800"/>
                <a:gd name="connsiteX101" fmla="*/ 68580 w 1889760"/>
                <a:gd name="connsiteY101" fmla="*/ 449580 h 1447800"/>
                <a:gd name="connsiteX102" fmla="*/ 60960 w 1889760"/>
                <a:gd name="connsiteY102" fmla="*/ 426720 h 1447800"/>
                <a:gd name="connsiteX103" fmla="*/ 38100 w 1889760"/>
                <a:gd name="connsiteY103" fmla="*/ 419100 h 1447800"/>
                <a:gd name="connsiteX104" fmla="*/ 30480 w 1889760"/>
                <a:gd name="connsiteY104" fmla="*/ 388620 h 1447800"/>
                <a:gd name="connsiteX105" fmla="*/ 15240 w 1889760"/>
                <a:gd name="connsiteY105" fmla="*/ 365760 h 1447800"/>
                <a:gd name="connsiteX106" fmla="*/ 7620 w 1889760"/>
                <a:gd name="connsiteY106" fmla="*/ 320040 h 1447800"/>
                <a:gd name="connsiteX107" fmla="*/ 0 w 1889760"/>
                <a:gd name="connsiteY107" fmla="*/ 297180 h 1447800"/>
                <a:gd name="connsiteX108" fmla="*/ 7620 w 1889760"/>
                <a:gd name="connsiteY108" fmla="*/ 259080 h 1447800"/>
                <a:gd name="connsiteX109" fmla="*/ 53340 w 1889760"/>
                <a:gd name="connsiteY109" fmla="*/ 236220 h 1447800"/>
                <a:gd name="connsiteX110" fmla="*/ 76200 w 1889760"/>
                <a:gd name="connsiteY110" fmla="*/ 220980 h 1447800"/>
                <a:gd name="connsiteX111" fmla="*/ 160020 w 1889760"/>
                <a:gd name="connsiteY111" fmla="*/ 205740 h 1447800"/>
                <a:gd name="connsiteX112" fmla="*/ 243840 w 1889760"/>
                <a:gd name="connsiteY112" fmla="*/ 190500 h 1447800"/>
                <a:gd name="connsiteX113" fmla="*/ 281940 w 1889760"/>
                <a:gd name="connsiteY113" fmla="*/ 182880 h 1447800"/>
                <a:gd name="connsiteX114" fmla="*/ 312420 w 1889760"/>
                <a:gd name="connsiteY114" fmla="*/ 17526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1889760" h="1447800">
                  <a:moveTo>
                    <a:pt x="312420" y="175260"/>
                  </a:moveTo>
                  <a:cubicBezTo>
                    <a:pt x="323850" y="172720"/>
                    <a:pt x="337955" y="170781"/>
                    <a:pt x="350520" y="167640"/>
                  </a:cubicBezTo>
                  <a:cubicBezTo>
                    <a:pt x="358312" y="165692"/>
                    <a:pt x="365588" y="161968"/>
                    <a:pt x="373380" y="160020"/>
                  </a:cubicBezTo>
                  <a:cubicBezTo>
                    <a:pt x="385945" y="156879"/>
                    <a:pt x="398985" y="155808"/>
                    <a:pt x="411480" y="152400"/>
                  </a:cubicBezTo>
                  <a:cubicBezTo>
                    <a:pt x="426978" y="148173"/>
                    <a:pt x="441448" y="140310"/>
                    <a:pt x="457200" y="137160"/>
                  </a:cubicBezTo>
                  <a:cubicBezTo>
                    <a:pt x="469900" y="134620"/>
                    <a:pt x="482805" y="132948"/>
                    <a:pt x="495300" y="129540"/>
                  </a:cubicBezTo>
                  <a:cubicBezTo>
                    <a:pt x="510798" y="125313"/>
                    <a:pt x="524996" y="115445"/>
                    <a:pt x="541020" y="114300"/>
                  </a:cubicBezTo>
                  <a:lnTo>
                    <a:pt x="647700" y="106680"/>
                  </a:lnTo>
                  <a:lnTo>
                    <a:pt x="739140" y="76200"/>
                  </a:lnTo>
                  <a:cubicBezTo>
                    <a:pt x="746760" y="73660"/>
                    <a:pt x="755317" y="73035"/>
                    <a:pt x="762000" y="68580"/>
                  </a:cubicBezTo>
                  <a:cubicBezTo>
                    <a:pt x="798226" y="44429"/>
                    <a:pt x="776172" y="56236"/>
                    <a:pt x="830580" y="38100"/>
                  </a:cubicBezTo>
                  <a:cubicBezTo>
                    <a:pt x="913950" y="10310"/>
                    <a:pt x="787670" y="54631"/>
                    <a:pt x="876300" y="15240"/>
                  </a:cubicBezTo>
                  <a:cubicBezTo>
                    <a:pt x="890980" y="8716"/>
                    <a:pt x="922020" y="0"/>
                    <a:pt x="922020" y="0"/>
                  </a:cubicBezTo>
                  <a:cubicBezTo>
                    <a:pt x="932180" y="2540"/>
                    <a:pt x="942277" y="5348"/>
                    <a:pt x="952500" y="7620"/>
                  </a:cubicBezTo>
                  <a:cubicBezTo>
                    <a:pt x="965143" y="10430"/>
                    <a:pt x="978035" y="12099"/>
                    <a:pt x="990600" y="15240"/>
                  </a:cubicBezTo>
                  <a:cubicBezTo>
                    <a:pt x="998392" y="17188"/>
                    <a:pt x="1005737" y="20653"/>
                    <a:pt x="1013460" y="22860"/>
                  </a:cubicBezTo>
                  <a:cubicBezTo>
                    <a:pt x="1023530" y="25737"/>
                    <a:pt x="1033909" y="27471"/>
                    <a:pt x="1043940" y="30480"/>
                  </a:cubicBezTo>
                  <a:cubicBezTo>
                    <a:pt x="1059327" y="35096"/>
                    <a:pt x="1073720" y="43727"/>
                    <a:pt x="1089660" y="45720"/>
                  </a:cubicBezTo>
                  <a:lnTo>
                    <a:pt x="1150620" y="53340"/>
                  </a:lnTo>
                  <a:lnTo>
                    <a:pt x="1196340" y="68580"/>
                  </a:lnTo>
                  <a:cubicBezTo>
                    <a:pt x="1203960" y="71120"/>
                    <a:pt x="1212517" y="71745"/>
                    <a:pt x="1219200" y="76200"/>
                  </a:cubicBezTo>
                  <a:cubicBezTo>
                    <a:pt x="1226820" y="81280"/>
                    <a:pt x="1233642" y="87832"/>
                    <a:pt x="1242060" y="91440"/>
                  </a:cubicBezTo>
                  <a:cubicBezTo>
                    <a:pt x="1259323" y="98839"/>
                    <a:pt x="1278718" y="97412"/>
                    <a:pt x="1295400" y="106680"/>
                  </a:cubicBezTo>
                  <a:cubicBezTo>
                    <a:pt x="1369628" y="147918"/>
                    <a:pt x="1312033" y="129888"/>
                    <a:pt x="1371600" y="144780"/>
                  </a:cubicBezTo>
                  <a:cubicBezTo>
                    <a:pt x="1379220" y="149860"/>
                    <a:pt x="1387984" y="153544"/>
                    <a:pt x="1394460" y="160020"/>
                  </a:cubicBezTo>
                  <a:cubicBezTo>
                    <a:pt x="1400936" y="166496"/>
                    <a:pt x="1402808" y="176849"/>
                    <a:pt x="1409700" y="182880"/>
                  </a:cubicBezTo>
                  <a:cubicBezTo>
                    <a:pt x="1423484" y="194941"/>
                    <a:pt x="1442468" y="200408"/>
                    <a:pt x="1455420" y="213360"/>
                  </a:cubicBezTo>
                  <a:cubicBezTo>
                    <a:pt x="1484756" y="242696"/>
                    <a:pt x="1469314" y="230242"/>
                    <a:pt x="1501140" y="251460"/>
                  </a:cubicBezTo>
                  <a:cubicBezTo>
                    <a:pt x="1536700" y="304800"/>
                    <a:pt x="1516380" y="287020"/>
                    <a:pt x="1554480" y="312420"/>
                  </a:cubicBezTo>
                  <a:cubicBezTo>
                    <a:pt x="1559560" y="320040"/>
                    <a:pt x="1565624" y="327089"/>
                    <a:pt x="1569720" y="335280"/>
                  </a:cubicBezTo>
                  <a:cubicBezTo>
                    <a:pt x="1573312" y="342464"/>
                    <a:pt x="1572885" y="351457"/>
                    <a:pt x="1577340" y="358140"/>
                  </a:cubicBezTo>
                  <a:cubicBezTo>
                    <a:pt x="1583318" y="367106"/>
                    <a:pt x="1593584" y="372494"/>
                    <a:pt x="1600200" y="381000"/>
                  </a:cubicBezTo>
                  <a:cubicBezTo>
                    <a:pt x="1611445" y="395458"/>
                    <a:pt x="1617728" y="413768"/>
                    <a:pt x="1630680" y="426720"/>
                  </a:cubicBezTo>
                  <a:cubicBezTo>
                    <a:pt x="1647532" y="443572"/>
                    <a:pt x="1658171" y="451222"/>
                    <a:pt x="1668780" y="472440"/>
                  </a:cubicBezTo>
                  <a:cubicBezTo>
                    <a:pt x="1672372" y="479624"/>
                    <a:pt x="1671945" y="488617"/>
                    <a:pt x="1676400" y="495300"/>
                  </a:cubicBezTo>
                  <a:cubicBezTo>
                    <a:pt x="1682378" y="504266"/>
                    <a:pt x="1692361" y="509881"/>
                    <a:pt x="1699260" y="518160"/>
                  </a:cubicBezTo>
                  <a:cubicBezTo>
                    <a:pt x="1725773" y="549976"/>
                    <a:pt x="1699832" y="536131"/>
                    <a:pt x="1737360" y="548640"/>
                  </a:cubicBezTo>
                  <a:cubicBezTo>
                    <a:pt x="1742440" y="556260"/>
                    <a:pt x="1745708" y="565469"/>
                    <a:pt x="1752600" y="571500"/>
                  </a:cubicBezTo>
                  <a:cubicBezTo>
                    <a:pt x="1766384" y="583561"/>
                    <a:pt x="1798320" y="601980"/>
                    <a:pt x="1798320" y="601980"/>
                  </a:cubicBezTo>
                  <a:cubicBezTo>
                    <a:pt x="1836158" y="658737"/>
                    <a:pt x="1787527" y="589028"/>
                    <a:pt x="1836420" y="647700"/>
                  </a:cubicBezTo>
                  <a:cubicBezTo>
                    <a:pt x="1868170" y="685800"/>
                    <a:pt x="1832610" y="657860"/>
                    <a:pt x="1874520" y="685800"/>
                  </a:cubicBezTo>
                  <a:cubicBezTo>
                    <a:pt x="1879600" y="693420"/>
                    <a:pt x="1889760" y="699502"/>
                    <a:pt x="1889760" y="708660"/>
                  </a:cubicBezTo>
                  <a:cubicBezTo>
                    <a:pt x="1889760" y="724724"/>
                    <a:pt x="1879600" y="739140"/>
                    <a:pt x="1874520" y="754380"/>
                  </a:cubicBezTo>
                  <a:cubicBezTo>
                    <a:pt x="1856250" y="809190"/>
                    <a:pt x="1878416" y="740743"/>
                    <a:pt x="1859280" y="807720"/>
                  </a:cubicBezTo>
                  <a:cubicBezTo>
                    <a:pt x="1857073" y="815443"/>
                    <a:pt x="1856115" y="823897"/>
                    <a:pt x="1851660" y="830580"/>
                  </a:cubicBezTo>
                  <a:cubicBezTo>
                    <a:pt x="1839926" y="848181"/>
                    <a:pt x="1822808" y="857435"/>
                    <a:pt x="1805940" y="868680"/>
                  </a:cubicBezTo>
                  <a:cubicBezTo>
                    <a:pt x="1803400" y="876300"/>
                    <a:pt x="1802221" y="884519"/>
                    <a:pt x="1798320" y="891540"/>
                  </a:cubicBezTo>
                  <a:lnTo>
                    <a:pt x="1752600" y="960120"/>
                  </a:lnTo>
                  <a:cubicBezTo>
                    <a:pt x="1747520" y="967740"/>
                    <a:pt x="1740256" y="974292"/>
                    <a:pt x="1737360" y="982980"/>
                  </a:cubicBezTo>
                  <a:lnTo>
                    <a:pt x="1722120" y="1028700"/>
                  </a:lnTo>
                  <a:cubicBezTo>
                    <a:pt x="1719580" y="1036320"/>
                    <a:pt x="1718955" y="1044877"/>
                    <a:pt x="1714500" y="1051560"/>
                  </a:cubicBezTo>
                  <a:cubicBezTo>
                    <a:pt x="1709420" y="1059180"/>
                    <a:pt x="1703356" y="1066229"/>
                    <a:pt x="1699260" y="1074420"/>
                  </a:cubicBezTo>
                  <a:cubicBezTo>
                    <a:pt x="1667712" y="1137516"/>
                    <a:pt x="1720076" y="1054626"/>
                    <a:pt x="1676400" y="1120140"/>
                  </a:cubicBezTo>
                  <a:cubicBezTo>
                    <a:pt x="1664884" y="1166205"/>
                    <a:pt x="1672092" y="1140685"/>
                    <a:pt x="1653540" y="1196340"/>
                  </a:cubicBezTo>
                  <a:lnTo>
                    <a:pt x="1645920" y="1219200"/>
                  </a:lnTo>
                  <a:cubicBezTo>
                    <a:pt x="1643380" y="1226820"/>
                    <a:pt x="1642755" y="1235377"/>
                    <a:pt x="1638300" y="1242060"/>
                  </a:cubicBezTo>
                  <a:cubicBezTo>
                    <a:pt x="1600462" y="1298817"/>
                    <a:pt x="1649093" y="1229108"/>
                    <a:pt x="1600200" y="1287780"/>
                  </a:cubicBezTo>
                  <a:cubicBezTo>
                    <a:pt x="1568450" y="1325880"/>
                    <a:pt x="1604010" y="1297940"/>
                    <a:pt x="1562100" y="1325880"/>
                  </a:cubicBezTo>
                  <a:cubicBezTo>
                    <a:pt x="1551940" y="1341120"/>
                    <a:pt x="1544572" y="1358648"/>
                    <a:pt x="1531620" y="1371600"/>
                  </a:cubicBezTo>
                  <a:cubicBezTo>
                    <a:pt x="1524000" y="1379220"/>
                    <a:pt x="1515024" y="1385691"/>
                    <a:pt x="1508760" y="1394460"/>
                  </a:cubicBezTo>
                  <a:cubicBezTo>
                    <a:pt x="1502158" y="1403703"/>
                    <a:pt x="1500792" y="1416214"/>
                    <a:pt x="1493520" y="1424940"/>
                  </a:cubicBezTo>
                  <a:cubicBezTo>
                    <a:pt x="1482157" y="1438575"/>
                    <a:pt x="1463403" y="1442599"/>
                    <a:pt x="1447800" y="1447800"/>
                  </a:cubicBezTo>
                  <a:cubicBezTo>
                    <a:pt x="1352515" y="1423979"/>
                    <a:pt x="1470982" y="1454424"/>
                    <a:pt x="1394460" y="1432560"/>
                  </a:cubicBezTo>
                  <a:cubicBezTo>
                    <a:pt x="1384390" y="1429683"/>
                    <a:pt x="1374050" y="1427817"/>
                    <a:pt x="1363980" y="1424940"/>
                  </a:cubicBezTo>
                  <a:cubicBezTo>
                    <a:pt x="1356257" y="1422733"/>
                    <a:pt x="1349137" y="1417821"/>
                    <a:pt x="1341120" y="1417320"/>
                  </a:cubicBezTo>
                  <a:cubicBezTo>
                    <a:pt x="1267560" y="1412722"/>
                    <a:pt x="1193800" y="1412240"/>
                    <a:pt x="1120140" y="1409700"/>
                  </a:cubicBezTo>
                  <a:cubicBezTo>
                    <a:pt x="995750" y="1368237"/>
                    <a:pt x="1151832" y="1417623"/>
                    <a:pt x="1028700" y="1386840"/>
                  </a:cubicBezTo>
                  <a:cubicBezTo>
                    <a:pt x="1013115" y="1382944"/>
                    <a:pt x="998732" y="1374750"/>
                    <a:pt x="982980" y="1371600"/>
                  </a:cubicBezTo>
                  <a:cubicBezTo>
                    <a:pt x="970280" y="1369060"/>
                    <a:pt x="957375" y="1367388"/>
                    <a:pt x="944880" y="1363980"/>
                  </a:cubicBezTo>
                  <a:cubicBezTo>
                    <a:pt x="929382" y="1359753"/>
                    <a:pt x="899160" y="1348740"/>
                    <a:pt x="899160" y="1348740"/>
                  </a:cubicBezTo>
                  <a:cubicBezTo>
                    <a:pt x="832374" y="1281954"/>
                    <a:pt x="914104" y="1366673"/>
                    <a:pt x="861060" y="1303020"/>
                  </a:cubicBezTo>
                  <a:cubicBezTo>
                    <a:pt x="854161" y="1294741"/>
                    <a:pt x="845820" y="1287780"/>
                    <a:pt x="838200" y="1280160"/>
                  </a:cubicBezTo>
                  <a:cubicBezTo>
                    <a:pt x="829651" y="1254513"/>
                    <a:pt x="830406" y="1253185"/>
                    <a:pt x="815340" y="1226820"/>
                  </a:cubicBezTo>
                  <a:cubicBezTo>
                    <a:pt x="810796" y="1218869"/>
                    <a:pt x="804196" y="1212151"/>
                    <a:pt x="800100" y="1203960"/>
                  </a:cubicBezTo>
                  <a:cubicBezTo>
                    <a:pt x="796508" y="1196776"/>
                    <a:pt x="796935" y="1187783"/>
                    <a:pt x="792480" y="1181100"/>
                  </a:cubicBezTo>
                  <a:cubicBezTo>
                    <a:pt x="780746" y="1163499"/>
                    <a:pt x="763628" y="1154245"/>
                    <a:pt x="746760" y="1143000"/>
                  </a:cubicBezTo>
                  <a:cubicBezTo>
                    <a:pt x="741680" y="1135380"/>
                    <a:pt x="738412" y="1126171"/>
                    <a:pt x="731520" y="1120140"/>
                  </a:cubicBezTo>
                  <a:cubicBezTo>
                    <a:pt x="717736" y="1108079"/>
                    <a:pt x="701040" y="1099820"/>
                    <a:pt x="685800" y="1089660"/>
                  </a:cubicBezTo>
                  <a:cubicBezTo>
                    <a:pt x="678180" y="1084580"/>
                    <a:pt x="669416" y="1080896"/>
                    <a:pt x="662940" y="1074420"/>
                  </a:cubicBezTo>
                  <a:cubicBezTo>
                    <a:pt x="619605" y="1031085"/>
                    <a:pt x="661331" y="1065996"/>
                    <a:pt x="617220" y="1043940"/>
                  </a:cubicBezTo>
                  <a:cubicBezTo>
                    <a:pt x="609029" y="1039844"/>
                    <a:pt x="602729" y="1032419"/>
                    <a:pt x="594360" y="1028700"/>
                  </a:cubicBezTo>
                  <a:cubicBezTo>
                    <a:pt x="579680" y="1022176"/>
                    <a:pt x="563880" y="1018540"/>
                    <a:pt x="548640" y="1013460"/>
                  </a:cubicBezTo>
                  <a:cubicBezTo>
                    <a:pt x="541020" y="1010920"/>
                    <a:pt x="532463" y="1010295"/>
                    <a:pt x="525780" y="1005840"/>
                  </a:cubicBezTo>
                  <a:cubicBezTo>
                    <a:pt x="518160" y="1000760"/>
                    <a:pt x="511289" y="994319"/>
                    <a:pt x="502920" y="990600"/>
                  </a:cubicBezTo>
                  <a:lnTo>
                    <a:pt x="434340" y="967740"/>
                  </a:lnTo>
                  <a:lnTo>
                    <a:pt x="411480" y="960120"/>
                  </a:lnTo>
                  <a:cubicBezTo>
                    <a:pt x="403860" y="957580"/>
                    <a:pt x="395303" y="956955"/>
                    <a:pt x="388620" y="952500"/>
                  </a:cubicBezTo>
                  <a:cubicBezTo>
                    <a:pt x="381000" y="947420"/>
                    <a:pt x="373951" y="941356"/>
                    <a:pt x="365760" y="937260"/>
                  </a:cubicBezTo>
                  <a:cubicBezTo>
                    <a:pt x="302664" y="905712"/>
                    <a:pt x="385554" y="958076"/>
                    <a:pt x="320040" y="914400"/>
                  </a:cubicBezTo>
                  <a:cubicBezTo>
                    <a:pt x="314960" y="906780"/>
                    <a:pt x="311276" y="898016"/>
                    <a:pt x="304800" y="891540"/>
                  </a:cubicBezTo>
                  <a:cubicBezTo>
                    <a:pt x="298324" y="885064"/>
                    <a:pt x="287661" y="883451"/>
                    <a:pt x="281940" y="876300"/>
                  </a:cubicBezTo>
                  <a:cubicBezTo>
                    <a:pt x="276922" y="870028"/>
                    <a:pt x="278221" y="860461"/>
                    <a:pt x="274320" y="853440"/>
                  </a:cubicBezTo>
                  <a:cubicBezTo>
                    <a:pt x="265425" y="837429"/>
                    <a:pt x="254000" y="822960"/>
                    <a:pt x="243840" y="807720"/>
                  </a:cubicBezTo>
                  <a:cubicBezTo>
                    <a:pt x="238760" y="800100"/>
                    <a:pt x="231496" y="793548"/>
                    <a:pt x="228600" y="784860"/>
                  </a:cubicBezTo>
                  <a:cubicBezTo>
                    <a:pt x="189282" y="666907"/>
                    <a:pt x="234346" y="788733"/>
                    <a:pt x="198120" y="716280"/>
                  </a:cubicBezTo>
                  <a:cubicBezTo>
                    <a:pt x="194528" y="709096"/>
                    <a:pt x="194092" y="700604"/>
                    <a:pt x="190500" y="693420"/>
                  </a:cubicBezTo>
                  <a:cubicBezTo>
                    <a:pt x="186404" y="685229"/>
                    <a:pt x="178979" y="678929"/>
                    <a:pt x="175260" y="670560"/>
                  </a:cubicBezTo>
                  <a:cubicBezTo>
                    <a:pt x="168736" y="655880"/>
                    <a:pt x="163170" y="640592"/>
                    <a:pt x="160020" y="624840"/>
                  </a:cubicBezTo>
                  <a:cubicBezTo>
                    <a:pt x="157909" y="614284"/>
                    <a:pt x="152102" y="577060"/>
                    <a:pt x="144780" y="563880"/>
                  </a:cubicBezTo>
                  <a:cubicBezTo>
                    <a:pt x="135885" y="547869"/>
                    <a:pt x="124460" y="533400"/>
                    <a:pt x="114300" y="518160"/>
                  </a:cubicBezTo>
                  <a:lnTo>
                    <a:pt x="83820" y="472440"/>
                  </a:lnTo>
                  <a:cubicBezTo>
                    <a:pt x="78740" y="464820"/>
                    <a:pt x="71476" y="458268"/>
                    <a:pt x="68580" y="449580"/>
                  </a:cubicBezTo>
                  <a:cubicBezTo>
                    <a:pt x="66040" y="441960"/>
                    <a:pt x="66640" y="432400"/>
                    <a:pt x="60960" y="426720"/>
                  </a:cubicBezTo>
                  <a:cubicBezTo>
                    <a:pt x="55280" y="421040"/>
                    <a:pt x="45720" y="421640"/>
                    <a:pt x="38100" y="419100"/>
                  </a:cubicBezTo>
                  <a:cubicBezTo>
                    <a:pt x="35560" y="408940"/>
                    <a:pt x="34605" y="398246"/>
                    <a:pt x="30480" y="388620"/>
                  </a:cubicBezTo>
                  <a:cubicBezTo>
                    <a:pt x="26872" y="380202"/>
                    <a:pt x="18136" y="374448"/>
                    <a:pt x="15240" y="365760"/>
                  </a:cubicBezTo>
                  <a:cubicBezTo>
                    <a:pt x="10354" y="351103"/>
                    <a:pt x="10972" y="335122"/>
                    <a:pt x="7620" y="320040"/>
                  </a:cubicBezTo>
                  <a:cubicBezTo>
                    <a:pt x="5878" y="312199"/>
                    <a:pt x="2540" y="304800"/>
                    <a:pt x="0" y="297180"/>
                  </a:cubicBezTo>
                  <a:cubicBezTo>
                    <a:pt x="2540" y="284480"/>
                    <a:pt x="1194" y="270325"/>
                    <a:pt x="7620" y="259080"/>
                  </a:cubicBezTo>
                  <a:cubicBezTo>
                    <a:pt x="16355" y="243793"/>
                    <a:pt x="40042" y="242869"/>
                    <a:pt x="53340" y="236220"/>
                  </a:cubicBezTo>
                  <a:cubicBezTo>
                    <a:pt x="61531" y="232124"/>
                    <a:pt x="67782" y="224588"/>
                    <a:pt x="76200" y="220980"/>
                  </a:cubicBezTo>
                  <a:cubicBezTo>
                    <a:pt x="94164" y="213281"/>
                    <a:pt x="147660" y="207506"/>
                    <a:pt x="160020" y="205740"/>
                  </a:cubicBezTo>
                  <a:cubicBezTo>
                    <a:pt x="206652" y="190196"/>
                    <a:pt x="163832" y="202809"/>
                    <a:pt x="243840" y="190500"/>
                  </a:cubicBezTo>
                  <a:cubicBezTo>
                    <a:pt x="256641" y="188531"/>
                    <a:pt x="269375" y="186021"/>
                    <a:pt x="281940" y="182880"/>
                  </a:cubicBezTo>
                  <a:cubicBezTo>
                    <a:pt x="318846" y="173654"/>
                    <a:pt x="300990" y="177800"/>
                    <a:pt x="312420" y="175260"/>
                  </a:cubicBezTo>
                  <a:close/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21" name="ZoneTexte 18"/>
            <p:cNvSpPr txBox="1">
              <a:spLocks noChangeArrowheads="1"/>
            </p:cNvSpPr>
            <p:nvPr/>
          </p:nvSpPr>
          <p:spPr bwMode="auto">
            <a:xfrm>
              <a:off x="3995936" y="2997696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chemeClr val="tx2"/>
                  </a:solidFill>
                </a:rPr>
                <a:t>3</a:t>
              </a:r>
            </a:p>
          </p:txBody>
        </p:sp>
        <p:sp>
          <p:nvSpPr>
            <p:cNvPr id="22" name="ZoneTexte 19"/>
            <p:cNvSpPr txBox="1">
              <a:spLocks noChangeArrowheads="1"/>
            </p:cNvSpPr>
            <p:nvPr/>
          </p:nvSpPr>
          <p:spPr bwMode="auto">
            <a:xfrm>
              <a:off x="3347864" y="3122409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chemeClr val="tx2"/>
                  </a:solidFill>
                </a:rPr>
                <a:t>3</a:t>
              </a:r>
            </a:p>
          </p:txBody>
        </p:sp>
        <p:sp>
          <p:nvSpPr>
            <p:cNvPr id="23" name="ZoneTexte 20"/>
            <p:cNvSpPr txBox="1">
              <a:spLocks noChangeArrowheads="1"/>
            </p:cNvSpPr>
            <p:nvPr/>
          </p:nvSpPr>
          <p:spPr bwMode="auto">
            <a:xfrm>
              <a:off x="4168714" y="3700467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chemeClr val="tx2"/>
                  </a:solidFill>
                </a:rPr>
                <a:t>3</a:t>
              </a: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7236110" y="1962949"/>
              <a:ext cx="301625" cy="36830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dirty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4</a:t>
              </a: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6880510" y="2299499"/>
              <a:ext cx="303212" cy="369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dirty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4</a:t>
              </a:r>
            </a:p>
          </p:txBody>
        </p:sp>
        <p:sp>
          <p:nvSpPr>
            <p:cNvPr id="26" name="Forme libre 25"/>
            <p:cNvSpPr/>
            <p:nvPr/>
          </p:nvSpPr>
          <p:spPr>
            <a:xfrm>
              <a:off x="6613810" y="1821662"/>
              <a:ext cx="1152525" cy="1568450"/>
            </a:xfrm>
            <a:custGeom>
              <a:avLst/>
              <a:gdLst>
                <a:gd name="connsiteX0" fmla="*/ 571690 w 1152044"/>
                <a:gd name="connsiteY0" fmla="*/ 53340 h 1569720"/>
                <a:gd name="connsiteX1" fmla="*/ 609790 w 1152044"/>
                <a:gd name="connsiteY1" fmla="*/ 83820 h 1569720"/>
                <a:gd name="connsiteX2" fmla="*/ 785050 w 1152044"/>
                <a:gd name="connsiteY2" fmla="*/ 106680 h 1569720"/>
                <a:gd name="connsiteX3" fmla="*/ 830770 w 1152044"/>
                <a:gd name="connsiteY3" fmla="*/ 121920 h 1569720"/>
                <a:gd name="connsiteX4" fmla="*/ 884110 w 1152044"/>
                <a:gd name="connsiteY4" fmla="*/ 190500 h 1569720"/>
                <a:gd name="connsiteX5" fmla="*/ 914590 w 1152044"/>
                <a:gd name="connsiteY5" fmla="*/ 259080 h 1569720"/>
                <a:gd name="connsiteX6" fmla="*/ 922210 w 1152044"/>
                <a:gd name="connsiteY6" fmla="*/ 289560 h 1569720"/>
                <a:gd name="connsiteX7" fmla="*/ 937450 w 1152044"/>
                <a:gd name="connsiteY7" fmla="*/ 335280 h 1569720"/>
                <a:gd name="connsiteX8" fmla="*/ 952690 w 1152044"/>
                <a:gd name="connsiteY8" fmla="*/ 388620 h 1569720"/>
                <a:gd name="connsiteX9" fmla="*/ 960310 w 1152044"/>
                <a:gd name="connsiteY9" fmla="*/ 464820 h 1569720"/>
                <a:gd name="connsiteX10" fmla="*/ 967930 w 1152044"/>
                <a:gd name="connsiteY10" fmla="*/ 487680 h 1569720"/>
                <a:gd name="connsiteX11" fmla="*/ 990790 w 1152044"/>
                <a:gd name="connsiteY11" fmla="*/ 510540 h 1569720"/>
                <a:gd name="connsiteX12" fmla="*/ 1028890 w 1152044"/>
                <a:gd name="connsiteY12" fmla="*/ 579120 h 1569720"/>
                <a:gd name="connsiteX13" fmla="*/ 1074610 w 1152044"/>
                <a:gd name="connsiteY13" fmla="*/ 624840 h 1569720"/>
                <a:gd name="connsiteX14" fmla="*/ 1112710 w 1152044"/>
                <a:gd name="connsiteY14" fmla="*/ 685800 h 1569720"/>
                <a:gd name="connsiteX15" fmla="*/ 1120330 w 1152044"/>
                <a:gd name="connsiteY15" fmla="*/ 708660 h 1569720"/>
                <a:gd name="connsiteX16" fmla="*/ 1150810 w 1152044"/>
                <a:gd name="connsiteY16" fmla="*/ 754380 h 1569720"/>
                <a:gd name="connsiteX17" fmla="*/ 1127950 w 1152044"/>
                <a:gd name="connsiteY17" fmla="*/ 1051560 h 1569720"/>
                <a:gd name="connsiteX18" fmla="*/ 1097470 w 1152044"/>
                <a:gd name="connsiteY18" fmla="*/ 1082040 h 1569720"/>
                <a:gd name="connsiteX19" fmla="*/ 1051750 w 1152044"/>
                <a:gd name="connsiteY19" fmla="*/ 1112520 h 1569720"/>
                <a:gd name="connsiteX20" fmla="*/ 1028890 w 1152044"/>
                <a:gd name="connsiteY20" fmla="*/ 1127760 h 1569720"/>
                <a:gd name="connsiteX21" fmla="*/ 990790 w 1152044"/>
                <a:gd name="connsiteY21" fmla="*/ 1181100 h 1569720"/>
                <a:gd name="connsiteX22" fmla="*/ 967930 w 1152044"/>
                <a:gd name="connsiteY22" fmla="*/ 1188720 h 1569720"/>
                <a:gd name="connsiteX23" fmla="*/ 945070 w 1152044"/>
                <a:gd name="connsiteY23" fmla="*/ 1203960 h 1569720"/>
                <a:gd name="connsiteX24" fmla="*/ 929830 w 1152044"/>
                <a:gd name="connsiteY24" fmla="*/ 1257300 h 1569720"/>
                <a:gd name="connsiteX25" fmla="*/ 914590 w 1152044"/>
                <a:gd name="connsiteY25" fmla="*/ 1280160 h 1569720"/>
                <a:gd name="connsiteX26" fmla="*/ 891730 w 1152044"/>
                <a:gd name="connsiteY26" fmla="*/ 1303020 h 1569720"/>
                <a:gd name="connsiteX27" fmla="*/ 876490 w 1152044"/>
                <a:gd name="connsiteY27" fmla="*/ 1333500 h 1569720"/>
                <a:gd name="connsiteX28" fmla="*/ 853630 w 1152044"/>
                <a:gd name="connsiteY28" fmla="*/ 1341120 h 1569720"/>
                <a:gd name="connsiteX29" fmla="*/ 807910 w 1152044"/>
                <a:gd name="connsiteY29" fmla="*/ 1363980 h 1569720"/>
                <a:gd name="connsiteX30" fmla="*/ 792670 w 1152044"/>
                <a:gd name="connsiteY30" fmla="*/ 1386840 h 1569720"/>
                <a:gd name="connsiteX31" fmla="*/ 769810 w 1152044"/>
                <a:gd name="connsiteY31" fmla="*/ 1394460 h 1569720"/>
                <a:gd name="connsiteX32" fmla="*/ 746950 w 1152044"/>
                <a:gd name="connsiteY32" fmla="*/ 1409700 h 1569720"/>
                <a:gd name="connsiteX33" fmla="*/ 685990 w 1152044"/>
                <a:gd name="connsiteY33" fmla="*/ 1463040 h 1569720"/>
                <a:gd name="connsiteX34" fmla="*/ 663130 w 1152044"/>
                <a:gd name="connsiteY34" fmla="*/ 1470660 h 1569720"/>
                <a:gd name="connsiteX35" fmla="*/ 617410 w 1152044"/>
                <a:gd name="connsiteY35" fmla="*/ 1501140 h 1569720"/>
                <a:gd name="connsiteX36" fmla="*/ 594550 w 1152044"/>
                <a:gd name="connsiteY36" fmla="*/ 1516380 h 1569720"/>
                <a:gd name="connsiteX37" fmla="*/ 571690 w 1152044"/>
                <a:gd name="connsiteY37" fmla="*/ 1531620 h 1569720"/>
                <a:gd name="connsiteX38" fmla="*/ 525970 w 1152044"/>
                <a:gd name="connsiteY38" fmla="*/ 1554480 h 1569720"/>
                <a:gd name="connsiteX39" fmla="*/ 449770 w 1152044"/>
                <a:gd name="connsiteY39" fmla="*/ 1569720 h 1569720"/>
                <a:gd name="connsiteX40" fmla="*/ 289750 w 1152044"/>
                <a:gd name="connsiteY40" fmla="*/ 1562100 h 1569720"/>
                <a:gd name="connsiteX41" fmla="*/ 282130 w 1152044"/>
                <a:gd name="connsiteY41" fmla="*/ 1539240 h 1569720"/>
                <a:gd name="connsiteX42" fmla="*/ 259270 w 1152044"/>
                <a:gd name="connsiteY42" fmla="*/ 1249680 h 1569720"/>
                <a:gd name="connsiteX43" fmla="*/ 244030 w 1152044"/>
                <a:gd name="connsiteY43" fmla="*/ 1219200 h 1569720"/>
                <a:gd name="connsiteX44" fmla="*/ 236410 w 1152044"/>
                <a:gd name="connsiteY44" fmla="*/ 1165860 h 1569720"/>
                <a:gd name="connsiteX45" fmla="*/ 213550 w 1152044"/>
                <a:gd name="connsiteY45" fmla="*/ 1112520 h 1569720"/>
                <a:gd name="connsiteX46" fmla="*/ 205930 w 1152044"/>
                <a:gd name="connsiteY46" fmla="*/ 1082040 h 1569720"/>
                <a:gd name="connsiteX47" fmla="*/ 198310 w 1152044"/>
                <a:gd name="connsiteY47" fmla="*/ 1043940 h 1569720"/>
                <a:gd name="connsiteX48" fmla="*/ 183070 w 1152044"/>
                <a:gd name="connsiteY48" fmla="*/ 998220 h 1569720"/>
                <a:gd name="connsiteX49" fmla="*/ 167830 w 1152044"/>
                <a:gd name="connsiteY49" fmla="*/ 883920 h 1569720"/>
                <a:gd name="connsiteX50" fmla="*/ 160210 w 1152044"/>
                <a:gd name="connsiteY50" fmla="*/ 807720 h 1569720"/>
                <a:gd name="connsiteX51" fmla="*/ 144970 w 1152044"/>
                <a:gd name="connsiteY51" fmla="*/ 762000 h 1569720"/>
                <a:gd name="connsiteX52" fmla="*/ 137350 w 1152044"/>
                <a:gd name="connsiteY52" fmla="*/ 739140 h 1569720"/>
                <a:gd name="connsiteX53" fmla="*/ 129730 w 1152044"/>
                <a:gd name="connsiteY53" fmla="*/ 716280 h 1569720"/>
                <a:gd name="connsiteX54" fmla="*/ 122110 w 1152044"/>
                <a:gd name="connsiteY54" fmla="*/ 693420 h 1569720"/>
                <a:gd name="connsiteX55" fmla="*/ 114490 w 1152044"/>
                <a:gd name="connsiteY55" fmla="*/ 609600 h 1569720"/>
                <a:gd name="connsiteX56" fmla="*/ 106870 w 1152044"/>
                <a:gd name="connsiteY56" fmla="*/ 586740 h 1569720"/>
                <a:gd name="connsiteX57" fmla="*/ 99250 w 1152044"/>
                <a:gd name="connsiteY57" fmla="*/ 525780 h 1569720"/>
                <a:gd name="connsiteX58" fmla="*/ 84010 w 1152044"/>
                <a:gd name="connsiteY58" fmla="*/ 381000 h 1569720"/>
                <a:gd name="connsiteX59" fmla="*/ 76390 w 1152044"/>
                <a:gd name="connsiteY59" fmla="*/ 358140 h 1569720"/>
                <a:gd name="connsiteX60" fmla="*/ 61150 w 1152044"/>
                <a:gd name="connsiteY60" fmla="*/ 335280 h 1569720"/>
                <a:gd name="connsiteX61" fmla="*/ 53530 w 1152044"/>
                <a:gd name="connsiteY61" fmla="*/ 312420 h 1569720"/>
                <a:gd name="connsiteX62" fmla="*/ 38290 w 1152044"/>
                <a:gd name="connsiteY62" fmla="*/ 289560 h 1569720"/>
                <a:gd name="connsiteX63" fmla="*/ 30670 w 1152044"/>
                <a:gd name="connsiteY63" fmla="*/ 266700 h 1569720"/>
                <a:gd name="connsiteX64" fmla="*/ 15430 w 1152044"/>
                <a:gd name="connsiteY64" fmla="*/ 243840 h 1569720"/>
                <a:gd name="connsiteX65" fmla="*/ 190 w 1152044"/>
                <a:gd name="connsiteY65" fmla="*/ 198120 h 1569720"/>
                <a:gd name="connsiteX66" fmla="*/ 7810 w 1152044"/>
                <a:gd name="connsiteY66" fmla="*/ 83820 h 1569720"/>
                <a:gd name="connsiteX67" fmla="*/ 76390 w 1152044"/>
                <a:gd name="connsiteY67" fmla="*/ 45720 h 1569720"/>
                <a:gd name="connsiteX68" fmla="*/ 183070 w 1152044"/>
                <a:gd name="connsiteY68" fmla="*/ 30480 h 1569720"/>
                <a:gd name="connsiteX69" fmla="*/ 205930 w 1152044"/>
                <a:gd name="connsiteY69" fmla="*/ 22860 h 1569720"/>
                <a:gd name="connsiteX70" fmla="*/ 244030 w 1152044"/>
                <a:gd name="connsiteY70" fmla="*/ 15240 h 1569720"/>
                <a:gd name="connsiteX71" fmla="*/ 297370 w 1152044"/>
                <a:gd name="connsiteY71" fmla="*/ 0 h 1569720"/>
                <a:gd name="connsiteX72" fmla="*/ 442150 w 1152044"/>
                <a:gd name="connsiteY72" fmla="*/ 7620 h 1569720"/>
                <a:gd name="connsiteX73" fmla="*/ 510730 w 1152044"/>
                <a:gd name="connsiteY73" fmla="*/ 30480 h 1569720"/>
                <a:gd name="connsiteX74" fmla="*/ 533590 w 1152044"/>
                <a:gd name="connsiteY74" fmla="*/ 38100 h 1569720"/>
                <a:gd name="connsiteX75" fmla="*/ 571690 w 1152044"/>
                <a:gd name="connsiteY75" fmla="*/ 53340 h 156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152044" h="1569720">
                  <a:moveTo>
                    <a:pt x="571690" y="53340"/>
                  </a:moveTo>
                  <a:cubicBezTo>
                    <a:pt x="584390" y="60960"/>
                    <a:pt x="596779" y="74062"/>
                    <a:pt x="609790" y="83820"/>
                  </a:cubicBezTo>
                  <a:cubicBezTo>
                    <a:pt x="667211" y="126886"/>
                    <a:pt x="666600" y="100757"/>
                    <a:pt x="785050" y="106680"/>
                  </a:cubicBezTo>
                  <a:cubicBezTo>
                    <a:pt x="800290" y="111760"/>
                    <a:pt x="819411" y="110561"/>
                    <a:pt x="830770" y="121920"/>
                  </a:cubicBezTo>
                  <a:cubicBezTo>
                    <a:pt x="850494" y="141644"/>
                    <a:pt x="874996" y="163157"/>
                    <a:pt x="884110" y="190500"/>
                  </a:cubicBezTo>
                  <a:cubicBezTo>
                    <a:pt x="902246" y="244908"/>
                    <a:pt x="890439" y="222854"/>
                    <a:pt x="914590" y="259080"/>
                  </a:cubicBezTo>
                  <a:cubicBezTo>
                    <a:pt x="917130" y="269240"/>
                    <a:pt x="919201" y="279529"/>
                    <a:pt x="922210" y="289560"/>
                  </a:cubicBezTo>
                  <a:cubicBezTo>
                    <a:pt x="926826" y="304947"/>
                    <a:pt x="933554" y="319695"/>
                    <a:pt x="937450" y="335280"/>
                  </a:cubicBezTo>
                  <a:cubicBezTo>
                    <a:pt x="947018" y="373552"/>
                    <a:pt x="941758" y="355825"/>
                    <a:pt x="952690" y="388620"/>
                  </a:cubicBezTo>
                  <a:cubicBezTo>
                    <a:pt x="955230" y="414020"/>
                    <a:pt x="956428" y="439590"/>
                    <a:pt x="960310" y="464820"/>
                  </a:cubicBezTo>
                  <a:cubicBezTo>
                    <a:pt x="961531" y="472759"/>
                    <a:pt x="963475" y="480997"/>
                    <a:pt x="967930" y="487680"/>
                  </a:cubicBezTo>
                  <a:cubicBezTo>
                    <a:pt x="973908" y="496646"/>
                    <a:pt x="983170" y="502920"/>
                    <a:pt x="990790" y="510540"/>
                  </a:cubicBezTo>
                  <a:cubicBezTo>
                    <a:pt x="1000372" y="539286"/>
                    <a:pt x="1002688" y="552918"/>
                    <a:pt x="1028890" y="579120"/>
                  </a:cubicBezTo>
                  <a:lnTo>
                    <a:pt x="1074610" y="624840"/>
                  </a:lnTo>
                  <a:cubicBezTo>
                    <a:pt x="1092746" y="679248"/>
                    <a:pt x="1076484" y="661649"/>
                    <a:pt x="1112710" y="685800"/>
                  </a:cubicBezTo>
                  <a:cubicBezTo>
                    <a:pt x="1115250" y="693420"/>
                    <a:pt x="1116429" y="701639"/>
                    <a:pt x="1120330" y="708660"/>
                  </a:cubicBezTo>
                  <a:cubicBezTo>
                    <a:pt x="1129225" y="724671"/>
                    <a:pt x="1150810" y="754380"/>
                    <a:pt x="1150810" y="754380"/>
                  </a:cubicBezTo>
                  <a:cubicBezTo>
                    <a:pt x="1142703" y="1021897"/>
                    <a:pt x="1169708" y="926285"/>
                    <a:pt x="1127950" y="1051560"/>
                  </a:cubicBezTo>
                  <a:cubicBezTo>
                    <a:pt x="1115019" y="1090353"/>
                    <a:pt x="1130721" y="1063567"/>
                    <a:pt x="1097470" y="1082040"/>
                  </a:cubicBezTo>
                  <a:cubicBezTo>
                    <a:pt x="1081459" y="1090935"/>
                    <a:pt x="1066990" y="1102360"/>
                    <a:pt x="1051750" y="1112520"/>
                  </a:cubicBezTo>
                  <a:lnTo>
                    <a:pt x="1028890" y="1127760"/>
                  </a:lnTo>
                  <a:cubicBezTo>
                    <a:pt x="1021941" y="1138184"/>
                    <a:pt x="997879" y="1175193"/>
                    <a:pt x="990790" y="1181100"/>
                  </a:cubicBezTo>
                  <a:cubicBezTo>
                    <a:pt x="984620" y="1186242"/>
                    <a:pt x="975114" y="1185128"/>
                    <a:pt x="967930" y="1188720"/>
                  </a:cubicBezTo>
                  <a:cubicBezTo>
                    <a:pt x="959739" y="1192816"/>
                    <a:pt x="952690" y="1198880"/>
                    <a:pt x="945070" y="1203960"/>
                  </a:cubicBezTo>
                  <a:cubicBezTo>
                    <a:pt x="942629" y="1213726"/>
                    <a:pt x="935296" y="1246368"/>
                    <a:pt x="929830" y="1257300"/>
                  </a:cubicBezTo>
                  <a:cubicBezTo>
                    <a:pt x="925734" y="1265491"/>
                    <a:pt x="920453" y="1273125"/>
                    <a:pt x="914590" y="1280160"/>
                  </a:cubicBezTo>
                  <a:cubicBezTo>
                    <a:pt x="907691" y="1288439"/>
                    <a:pt x="897994" y="1294251"/>
                    <a:pt x="891730" y="1303020"/>
                  </a:cubicBezTo>
                  <a:cubicBezTo>
                    <a:pt x="885128" y="1312263"/>
                    <a:pt x="884522" y="1325468"/>
                    <a:pt x="876490" y="1333500"/>
                  </a:cubicBezTo>
                  <a:cubicBezTo>
                    <a:pt x="870810" y="1339180"/>
                    <a:pt x="860814" y="1337528"/>
                    <a:pt x="853630" y="1341120"/>
                  </a:cubicBezTo>
                  <a:cubicBezTo>
                    <a:pt x="794544" y="1370663"/>
                    <a:pt x="865369" y="1344827"/>
                    <a:pt x="807910" y="1363980"/>
                  </a:cubicBezTo>
                  <a:cubicBezTo>
                    <a:pt x="802830" y="1371600"/>
                    <a:pt x="799821" y="1381119"/>
                    <a:pt x="792670" y="1386840"/>
                  </a:cubicBezTo>
                  <a:cubicBezTo>
                    <a:pt x="786398" y="1391858"/>
                    <a:pt x="776994" y="1390868"/>
                    <a:pt x="769810" y="1394460"/>
                  </a:cubicBezTo>
                  <a:cubicBezTo>
                    <a:pt x="761619" y="1398556"/>
                    <a:pt x="754570" y="1404620"/>
                    <a:pt x="746950" y="1409700"/>
                  </a:cubicBezTo>
                  <a:cubicBezTo>
                    <a:pt x="729170" y="1436370"/>
                    <a:pt x="724090" y="1450340"/>
                    <a:pt x="685990" y="1463040"/>
                  </a:cubicBezTo>
                  <a:cubicBezTo>
                    <a:pt x="678370" y="1465580"/>
                    <a:pt x="670151" y="1466759"/>
                    <a:pt x="663130" y="1470660"/>
                  </a:cubicBezTo>
                  <a:cubicBezTo>
                    <a:pt x="647119" y="1479555"/>
                    <a:pt x="632650" y="1490980"/>
                    <a:pt x="617410" y="1501140"/>
                  </a:cubicBezTo>
                  <a:lnTo>
                    <a:pt x="594550" y="1516380"/>
                  </a:lnTo>
                  <a:cubicBezTo>
                    <a:pt x="586930" y="1521460"/>
                    <a:pt x="580378" y="1528724"/>
                    <a:pt x="571690" y="1531620"/>
                  </a:cubicBezTo>
                  <a:cubicBezTo>
                    <a:pt x="514231" y="1550773"/>
                    <a:pt x="585056" y="1524937"/>
                    <a:pt x="525970" y="1554480"/>
                  </a:cubicBezTo>
                  <a:cubicBezTo>
                    <a:pt x="504691" y="1565120"/>
                    <a:pt x="469427" y="1566912"/>
                    <a:pt x="449770" y="1569720"/>
                  </a:cubicBezTo>
                  <a:cubicBezTo>
                    <a:pt x="396430" y="1567180"/>
                    <a:pt x="342289" y="1571653"/>
                    <a:pt x="289750" y="1562100"/>
                  </a:cubicBezTo>
                  <a:cubicBezTo>
                    <a:pt x="281847" y="1560663"/>
                    <a:pt x="282576" y="1547260"/>
                    <a:pt x="282130" y="1539240"/>
                  </a:cubicBezTo>
                  <a:cubicBezTo>
                    <a:pt x="270958" y="1338140"/>
                    <a:pt x="306166" y="1355196"/>
                    <a:pt x="259270" y="1249680"/>
                  </a:cubicBezTo>
                  <a:cubicBezTo>
                    <a:pt x="254657" y="1239300"/>
                    <a:pt x="249110" y="1229360"/>
                    <a:pt x="244030" y="1219200"/>
                  </a:cubicBezTo>
                  <a:cubicBezTo>
                    <a:pt x="241490" y="1201420"/>
                    <a:pt x="239932" y="1183472"/>
                    <a:pt x="236410" y="1165860"/>
                  </a:cubicBezTo>
                  <a:cubicBezTo>
                    <a:pt x="231004" y="1138828"/>
                    <a:pt x="224172" y="1140844"/>
                    <a:pt x="213550" y="1112520"/>
                  </a:cubicBezTo>
                  <a:cubicBezTo>
                    <a:pt x="209873" y="1102714"/>
                    <a:pt x="208202" y="1092263"/>
                    <a:pt x="205930" y="1082040"/>
                  </a:cubicBezTo>
                  <a:cubicBezTo>
                    <a:pt x="203120" y="1069397"/>
                    <a:pt x="201718" y="1056435"/>
                    <a:pt x="198310" y="1043940"/>
                  </a:cubicBezTo>
                  <a:cubicBezTo>
                    <a:pt x="194083" y="1028442"/>
                    <a:pt x="183070" y="998220"/>
                    <a:pt x="183070" y="998220"/>
                  </a:cubicBezTo>
                  <a:cubicBezTo>
                    <a:pt x="176872" y="954837"/>
                    <a:pt x="172754" y="928235"/>
                    <a:pt x="167830" y="883920"/>
                  </a:cubicBezTo>
                  <a:cubicBezTo>
                    <a:pt x="165011" y="858549"/>
                    <a:pt x="164914" y="832809"/>
                    <a:pt x="160210" y="807720"/>
                  </a:cubicBezTo>
                  <a:cubicBezTo>
                    <a:pt x="157250" y="791931"/>
                    <a:pt x="150050" y="777240"/>
                    <a:pt x="144970" y="762000"/>
                  </a:cubicBezTo>
                  <a:lnTo>
                    <a:pt x="137350" y="739140"/>
                  </a:lnTo>
                  <a:lnTo>
                    <a:pt x="129730" y="716280"/>
                  </a:lnTo>
                  <a:lnTo>
                    <a:pt x="122110" y="693420"/>
                  </a:lnTo>
                  <a:cubicBezTo>
                    <a:pt x="119570" y="665480"/>
                    <a:pt x="118458" y="637373"/>
                    <a:pt x="114490" y="609600"/>
                  </a:cubicBezTo>
                  <a:cubicBezTo>
                    <a:pt x="113354" y="601649"/>
                    <a:pt x="108307" y="594643"/>
                    <a:pt x="106870" y="586740"/>
                  </a:cubicBezTo>
                  <a:cubicBezTo>
                    <a:pt x="103207" y="566592"/>
                    <a:pt x="101024" y="546181"/>
                    <a:pt x="99250" y="525780"/>
                  </a:cubicBezTo>
                  <a:cubicBezTo>
                    <a:pt x="91142" y="432535"/>
                    <a:pt x="100834" y="439884"/>
                    <a:pt x="84010" y="381000"/>
                  </a:cubicBezTo>
                  <a:cubicBezTo>
                    <a:pt x="81803" y="373277"/>
                    <a:pt x="79982" y="365324"/>
                    <a:pt x="76390" y="358140"/>
                  </a:cubicBezTo>
                  <a:cubicBezTo>
                    <a:pt x="72294" y="349949"/>
                    <a:pt x="65246" y="343471"/>
                    <a:pt x="61150" y="335280"/>
                  </a:cubicBezTo>
                  <a:cubicBezTo>
                    <a:pt x="57558" y="328096"/>
                    <a:pt x="57122" y="319604"/>
                    <a:pt x="53530" y="312420"/>
                  </a:cubicBezTo>
                  <a:cubicBezTo>
                    <a:pt x="49434" y="304229"/>
                    <a:pt x="42386" y="297751"/>
                    <a:pt x="38290" y="289560"/>
                  </a:cubicBezTo>
                  <a:cubicBezTo>
                    <a:pt x="34698" y="282376"/>
                    <a:pt x="34262" y="273884"/>
                    <a:pt x="30670" y="266700"/>
                  </a:cubicBezTo>
                  <a:cubicBezTo>
                    <a:pt x="26574" y="258509"/>
                    <a:pt x="19149" y="252209"/>
                    <a:pt x="15430" y="243840"/>
                  </a:cubicBezTo>
                  <a:cubicBezTo>
                    <a:pt x="8906" y="229160"/>
                    <a:pt x="190" y="198120"/>
                    <a:pt x="190" y="198120"/>
                  </a:cubicBezTo>
                  <a:cubicBezTo>
                    <a:pt x="2730" y="160020"/>
                    <a:pt x="-5391" y="119650"/>
                    <a:pt x="7810" y="83820"/>
                  </a:cubicBezTo>
                  <a:cubicBezTo>
                    <a:pt x="12353" y="71488"/>
                    <a:pt x="57142" y="49220"/>
                    <a:pt x="76390" y="45720"/>
                  </a:cubicBezTo>
                  <a:cubicBezTo>
                    <a:pt x="139829" y="34186"/>
                    <a:pt x="126847" y="42974"/>
                    <a:pt x="183070" y="30480"/>
                  </a:cubicBezTo>
                  <a:cubicBezTo>
                    <a:pt x="190911" y="28738"/>
                    <a:pt x="198138" y="24808"/>
                    <a:pt x="205930" y="22860"/>
                  </a:cubicBezTo>
                  <a:cubicBezTo>
                    <a:pt x="218495" y="19719"/>
                    <a:pt x="231387" y="18050"/>
                    <a:pt x="244030" y="15240"/>
                  </a:cubicBezTo>
                  <a:cubicBezTo>
                    <a:pt x="272734" y="8861"/>
                    <a:pt x="271913" y="8486"/>
                    <a:pt x="297370" y="0"/>
                  </a:cubicBezTo>
                  <a:cubicBezTo>
                    <a:pt x="345630" y="2540"/>
                    <a:pt x="394167" y="1862"/>
                    <a:pt x="442150" y="7620"/>
                  </a:cubicBezTo>
                  <a:lnTo>
                    <a:pt x="510730" y="30480"/>
                  </a:lnTo>
                  <a:cubicBezTo>
                    <a:pt x="518350" y="33020"/>
                    <a:pt x="526907" y="33645"/>
                    <a:pt x="533590" y="38100"/>
                  </a:cubicBezTo>
                  <a:cubicBezTo>
                    <a:pt x="562790" y="57567"/>
                    <a:pt x="558990" y="45720"/>
                    <a:pt x="571690" y="53340"/>
                  </a:cubicBezTo>
                  <a:close/>
                </a:path>
              </a:pathLst>
            </a:custGeom>
            <a:noFill/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sp>
        <p:nvSpPr>
          <p:cNvPr id="27" name="ZoneTexte 7"/>
          <p:cNvSpPr txBox="1">
            <a:spLocks noChangeArrowheads="1"/>
          </p:cNvSpPr>
          <p:nvPr/>
        </p:nvSpPr>
        <p:spPr bwMode="auto">
          <a:xfrm>
            <a:off x="92619" y="4714016"/>
            <a:ext cx="4079875" cy="922337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marL="285750" indent="-285750"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fr-FR" altLang="fr-FR" sz="1800"/>
              <a:t>Steering committee  &amp; advocacy work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fr-FR" altLang="fr-FR" sz="1800"/>
              <a:t>Contract: 5 years of teaching @ Uni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fr-FR" altLang="fr-FR" sz="1800"/>
              <a:t>Internat. &amp; Intra-african collaborations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7938" y="5779047"/>
            <a:ext cx="9136062" cy="107632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fr-FR" sz="1600" b="1" dirty="0">
                <a:solidFill>
                  <a:srgbClr val="00B050"/>
                </a:solidFill>
                <a:latin typeface="+mn-lt"/>
                <a:cs typeface="+mn-cs"/>
              </a:rPr>
              <a:t>Pilot </a:t>
            </a:r>
            <a:r>
              <a:rPr lang="fr-FR" sz="1600" b="1" dirty="0" err="1">
                <a:solidFill>
                  <a:srgbClr val="00B050"/>
                </a:solidFill>
                <a:latin typeface="+mn-lt"/>
                <a:cs typeface="+mn-cs"/>
              </a:rPr>
              <a:t>project</a:t>
            </a:r>
            <a:r>
              <a:rPr lang="fr-FR" sz="1600" b="1" dirty="0">
                <a:solidFill>
                  <a:srgbClr val="00B050"/>
                </a:solidFill>
                <a:latin typeface="+mn-lt"/>
                <a:cs typeface="+mn-cs"/>
              </a:rPr>
              <a:t> Burkina Faso: </a:t>
            </a:r>
            <a:r>
              <a:rPr lang="fr-FR" sz="1600" b="1" dirty="0" smtClean="0">
                <a:solidFill>
                  <a:srgbClr val="00B050"/>
                </a:solidFill>
                <a:latin typeface="+mn-lt"/>
                <a:cs typeface="+mn-cs"/>
              </a:rPr>
              <a:t>2016 (</a:t>
            </a:r>
            <a:r>
              <a:rPr lang="fr-FR" sz="1600" b="1" dirty="0" err="1" smtClean="0">
                <a:solidFill>
                  <a:srgbClr val="00B050"/>
                </a:solidFill>
                <a:latin typeface="+mn-lt"/>
                <a:cs typeface="+mn-cs"/>
              </a:rPr>
              <a:t>Need</a:t>
            </a:r>
            <a:r>
              <a:rPr lang="fr-FR" sz="1600" b="1" dirty="0" smtClean="0">
                <a:solidFill>
                  <a:srgbClr val="00B050"/>
                </a:solidFill>
                <a:latin typeface="+mn-lt"/>
                <a:cs typeface="+mn-cs"/>
              </a:rPr>
              <a:t> </a:t>
            </a:r>
            <a:r>
              <a:rPr lang="fr-FR" sz="1600" b="1" dirty="0" err="1">
                <a:solidFill>
                  <a:srgbClr val="00B050"/>
                </a:solidFill>
                <a:latin typeface="+mn-lt"/>
                <a:cs typeface="+mn-cs"/>
              </a:rPr>
              <a:t>funding</a:t>
            </a:r>
            <a:r>
              <a:rPr lang="fr-FR" sz="1600" b="1" dirty="0">
                <a:solidFill>
                  <a:srgbClr val="00B050"/>
                </a:solidFill>
                <a:latin typeface="+mn-lt"/>
                <a:cs typeface="+mn-cs"/>
              </a:rPr>
              <a:t>: </a:t>
            </a:r>
            <a:r>
              <a:rPr lang="fr-FR" sz="1600" b="1" dirty="0" smtClean="0">
                <a:solidFill>
                  <a:srgbClr val="00B050"/>
                </a:solidFill>
                <a:latin typeface="+mn-lt"/>
                <a:cs typeface="+mn-cs"/>
              </a:rPr>
              <a:t>WAXI, ASDM </a:t>
            </a:r>
            <a:r>
              <a:rPr lang="fr-FR" sz="1600" b="1" dirty="0">
                <a:solidFill>
                  <a:srgbClr val="00B050"/>
                </a:solidFill>
                <a:latin typeface="+mn-lt"/>
                <a:cs typeface="+mn-cs"/>
              </a:rPr>
              <a:t>&amp; </a:t>
            </a:r>
            <a:r>
              <a:rPr lang="fr-FR" sz="1600" b="1" dirty="0" smtClean="0">
                <a:solidFill>
                  <a:srgbClr val="00B050"/>
                </a:solidFill>
                <a:latin typeface="+mn-lt"/>
                <a:cs typeface="+mn-cs"/>
              </a:rPr>
              <a:t>?)</a:t>
            </a:r>
            <a:endParaRPr lang="fr-FR" sz="1600" b="1" dirty="0">
              <a:solidFill>
                <a:srgbClr val="00B050"/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fr-FR" sz="1600" b="1" dirty="0">
                <a:solidFill>
                  <a:srgbClr val="FF0000"/>
                </a:solidFill>
                <a:latin typeface="+mn-lt"/>
                <a:cs typeface="+mn-cs"/>
              </a:rPr>
              <a:t>Extension of pilot </a:t>
            </a:r>
            <a:r>
              <a:rPr lang="fr-FR" sz="1600" b="1" dirty="0" err="1">
                <a:solidFill>
                  <a:srgbClr val="FF0000"/>
                </a:solidFill>
                <a:latin typeface="+mn-lt"/>
                <a:cs typeface="+mn-cs"/>
              </a:rPr>
              <a:t>project</a:t>
            </a:r>
            <a:r>
              <a:rPr lang="fr-FR" sz="1600" b="1" dirty="0">
                <a:solidFill>
                  <a:srgbClr val="FF0000"/>
                </a:solidFill>
                <a:latin typeface="+mn-lt"/>
                <a:cs typeface="+mn-cs"/>
              </a:rPr>
              <a:t> (Ghana &amp; </a:t>
            </a:r>
            <a:r>
              <a:rPr lang="fr-FR" sz="1600" b="1" dirty="0" err="1">
                <a:solidFill>
                  <a:srgbClr val="FF0000"/>
                </a:solidFill>
                <a:latin typeface="+mn-lt"/>
                <a:cs typeface="+mn-cs"/>
              </a:rPr>
              <a:t>Ivory</a:t>
            </a:r>
            <a:r>
              <a:rPr lang="fr-FR" sz="1600" b="1" dirty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fr-FR" sz="1600" b="1" dirty="0" err="1">
                <a:solidFill>
                  <a:srgbClr val="FF0000"/>
                </a:solidFill>
                <a:latin typeface="+mn-lt"/>
                <a:cs typeface="+mn-cs"/>
              </a:rPr>
              <a:t>Coast</a:t>
            </a:r>
            <a:r>
              <a:rPr lang="fr-FR" sz="1600" b="1" dirty="0">
                <a:solidFill>
                  <a:srgbClr val="FF0000"/>
                </a:solidFill>
                <a:latin typeface="+mn-lt"/>
                <a:cs typeface="+mn-cs"/>
              </a:rPr>
              <a:t>): </a:t>
            </a:r>
            <a:r>
              <a:rPr lang="fr-FR" sz="1600" b="1" dirty="0" err="1">
                <a:solidFill>
                  <a:srgbClr val="FF0000"/>
                </a:solidFill>
                <a:latin typeface="+mn-lt"/>
                <a:cs typeface="+mn-cs"/>
              </a:rPr>
              <a:t>late</a:t>
            </a:r>
            <a:r>
              <a:rPr lang="fr-FR" sz="1600" b="1" dirty="0">
                <a:solidFill>
                  <a:srgbClr val="FF0000"/>
                </a:solidFill>
                <a:latin typeface="+mn-lt"/>
                <a:cs typeface="+mn-cs"/>
              </a:rPr>
              <a:t> 2016 </a:t>
            </a:r>
            <a:r>
              <a:rPr lang="fr-FR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fr-FR" sz="1600" b="1" dirty="0" err="1" smtClean="0">
                <a:solidFill>
                  <a:srgbClr val="FF0000"/>
                </a:solidFill>
                <a:latin typeface="+mn-lt"/>
                <a:cs typeface="+mn-cs"/>
                <a:sym typeface="Wingdings" panose="05000000000000000000" pitchFamily="2" charset="2"/>
              </a:rPr>
              <a:t>need</a:t>
            </a:r>
            <a:r>
              <a:rPr lang="fr-FR" sz="1600" b="1" dirty="0" smtClean="0">
                <a:solidFill>
                  <a:srgbClr val="FF0000"/>
                </a:solidFill>
                <a:latin typeface="+mn-lt"/>
                <a:cs typeface="+mn-cs"/>
                <a:sym typeface="Wingdings" panose="05000000000000000000" pitchFamily="2" charset="2"/>
              </a:rPr>
              <a:t> </a:t>
            </a:r>
            <a:r>
              <a:rPr lang="fr-FR" sz="1600" b="1" dirty="0" err="1" smtClean="0">
                <a:solidFill>
                  <a:srgbClr val="FF0000"/>
                </a:solidFill>
                <a:latin typeface="+mn-lt"/>
                <a:cs typeface="+mn-cs"/>
                <a:sym typeface="Wingdings" panose="05000000000000000000" pitchFamily="2" charset="2"/>
              </a:rPr>
              <a:t>funding</a:t>
            </a:r>
            <a:r>
              <a:rPr lang="fr-FR" sz="1600" b="1" dirty="0" smtClean="0">
                <a:solidFill>
                  <a:srgbClr val="FF0000"/>
                </a:solidFill>
                <a:latin typeface="+mn-lt"/>
                <a:cs typeface="+mn-cs"/>
                <a:sym typeface="Wingdings" panose="05000000000000000000" pitchFamily="2" charset="2"/>
              </a:rPr>
              <a:t>)</a:t>
            </a:r>
            <a:endParaRPr lang="fr-FR" sz="1600" b="1" dirty="0">
              <a:solidFill>
                <a:srgbClr val="FF0000"/>
              </a:solidFill>
              <a:latin typeface="+mn-lt"/>
              <a:cs typeface="+mn-cs"/>
              <a:sym typeface="Wingdings" panose="05000000000000000000" pitchFamily="2" charset="2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New CB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project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based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 on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project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 1 &amp; 2 (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Senegal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, Mali,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Guinea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, IC): 2017 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need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funding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fr-FR" sz="16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New CB </a:t>
            </a:r>
            <a:r>
              <a:rPr lang="fr-FR" sz="1600" b="1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project</a:t>
            </a:r>
            <a:r>
              <a:rPr lang="fr-FR" sz="16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 </a:t>
            </a:r>
            <a:r>
              <a:rPr lang="fr-FR" sz="1600" b="1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based</a:t>
            </a:r>
            <a:r>
              <a:rPr lang="fr-FR" sz="16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 on </a:t>
            </a:r>
            <a:r>
              <a:rPr lang="fr-FR" sz="1600" b="1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project</a:t>
            </a:r>
            <a:r>
              <a:rPr lang="fr-FR" sz="16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 1 &amp; 2 (Niger, Togo?, BF): 2017  </a:t>
            </a:r>
            <a:r>
              <a:rPr lang="fr-FR" sz="1600" b="1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need</a:t>
            </a:r>
            <a:r>
              <a:rPr lang="fr-FR" sz="16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 </a:t>
            </a:r>
            <a:r>
              <a:rPr lang="fr-FR" sz="1600" b="1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funding</a:t>
            </a:r>
            <a:r>
              <a:rPr lang="fr-FR" sz="16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  <a:sym typeface="Wingdings" panose="05000000000000000000" pitchFamily="2" charset="2"/>
              </a:rPr>
              <a:t>)</a:t>
            </a:r>
            <a:endParaRPr lang="fr-FR" sz="1600" b="1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957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700807"/>
            <a:ext cx="4608512" cy="4109541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activities (Geology)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2002-2004: </a:t>
            </a:r>
            <a:r>
              <a:rPr lang="en-GB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Master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(Nancy, France)</a:t>
            </a:r>
          </a:p>
          <a:p>
            <a:pPr algn="l"/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2005-2008: </a:t>
            </a:r>
            <a:r>
              <a:rPr lang="en-GB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PhD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Geology of Naxos Island, Greece (Nancy, France)</a:t>
            </a:r>
          </a:p>
          <a:p>
            <a:pPr algn="l"/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2008-2010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Post-doc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North-American Cordillera, USA/Canada  (FNS grant, University of Lausanne, Switzerland)</a:t>
            </a:r>
          </a:p>
          <a:p>
            <a:pPr algn="l"/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2011-2013: </a:t>
            </a:r>
            <a:r>
              <a:rPr lang="en-GB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Post-Doc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West-African Exploration Initiative (WAXI), (</a:t>
            </a:r>
            <a:r>
              <a:rPr lang="en-GB" sz="1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FNR-AFR grant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Institute for Research and Development (IRD), Toulouse, France). </a:t>
            </a:r>
          </a:p>
          <a:p>
            <a:pPr algn="l">
              <a:spcAft>
                <a:spcPts val="1200"/>
              </a:spcAft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2013-2014: Continuity </a:t>
            </a:r>
            <a:r>
              <a:rPr lang="en-GB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post-doc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IRD @ 50%</a:t>
            </a:r>
          </a:p>
          <a:p>
            <a:pPr algn="l"/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860032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buAutoNum type="arabicPeriod"/>
            </a:pPr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Curriculum</a:t>
            </a:r>
          </a:p>
          <a:p>
            <a:pPr algn="l"/>
            <a:r>
              <a:rPr lang="en-GB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parallel projects merged after 12 years</a:t>
            </a:r>
          </a:p>
        </p:txBody>
      </p:sp>
      <p:cxnSp>
        <p:nvCxnSpPr>
          <p:cNvPr id="5" name="Connecteur droit 4"/>
          <p:cNvCxnSpPr/>
          <p:nvPr/>
        </p:nvCxnSpPr>
        <p:spPr>
          <a:xfrm>
            <a:off x="4699833" y="1566009"/>
            <a:ext cx="63916" cy="4244338"/>
          </a:xfrm>
          <a:prstGeom prst="line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 txBox="1">
            <a:spLocks/>
          </p:cNvSpPr>
          <p:nvPr/>
        </p:nvSpPr>
        <p:spPr>
          <a:xfrm>
            <a:off x="4823521" y="1709590"/>
            <a:ext cx="4320479" cy="41007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GB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Personal project (NGO)</a:t>
            </a:r>
          </a:p>
          <a:p>
            <a:pPr algn="l"/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2002: </a:t>
            </a:r>
            <a:r>
              <a:rPr lang="en-GB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Co-founder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non profit organisation “Le Soleil </a:t>
            </a:r>
            <a:r>
              <a:rPr lang="en-GB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dans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 Main” – </a:t>
            </a:r>
            <a:r>
              <a:rPr lang="en-GB" sz="1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Sustainable development 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projects in rural regions in Burkina Faso </a:t>
            </a:r>
          </a:p>
          <a:p>
            <a:pPr algn="l"/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2005-2012: </a:t>
            </a:r>
            <a:r>
              <a:rPr lang="en-GB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President 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organisation</a:t>
            </a:r>
          </a:p>
          <a:p>
            <a:pPr algn="l"/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2009: Milestones: “Prix </a:t>
            </a:r>
            <a:r>
              <a:rPr lang="en-GB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mérite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Jeunesse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GB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award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approval as an NGO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>
              <a:spcAft>
                <a:spcPts val="1200"/>
              </a:spcAft>
            </a:pP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2013-2014: 50% </a:t>
            </a:r>
            <a:r>
              <a:rPr lang="en-GB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coordinator</a:t>
            </a: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379393" y="5955236"/>
            <a:ext cx="5216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 09/2014: 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Executive </a:t>
            </a: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director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NGO &amp; Capacity building </a:t>
            </a: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theme manager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WAXI –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project)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3338" y="5828554"/>
            <a:ext cx="2342959" cy="552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ZoneTexte 23"/>
          <p:cNvSpPr txBox="1"/>
          <p:nvPr/>
        </p:nvSpPr>
        <p:spPr>
          <a:xfrm>
            <a:off x="276352" y="6416901"/>
            <a:ext cx="14657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www.waxi2.org</a:t>
            </a:r>
            <a:endParaRPr lang="fr-FR" sz="1600" dirty="0"/>
          </a:p>
        </p:txBody>
      </p:sp>
      <p:sp>
        <p:nvSpPr>
          <p:cNvPr id="26" name="Rectangle 25"/>
          <p:cNvSpPr/>
          <p:nvPr/>
        </p:nvSpPr>
        <p:spPr>
          <a:xfrm>
            <a:off x="8748464" y="6416901"/>
            <a:ext cx="159296" cy="329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7656108" y="6416901"/>
            <a:ext cx="13209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www.asdm.lu</a:t>
            </a:r>
            <a:endParaRPr lang="fr-FR" sz="1600" dirty="0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898" y="5251948"/>
            <a:ext cx="1036691" cy="1170005"/>
          </a:xfrm>
          <a:prstGeom prst="rect">
            <a:avLst/>
          </a:prstGeom>
          <a:effectLst>
            <a:outerShdw blurRad="241300" dist="152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6" cstate="print"/>
          <a:srcRect l="6176" r="3088"/>
          <a:stretch>
            <a:fillRect/>
          </a:stretch>
        </p:blipFill>
        <p:spPr bwMode="auto">
          <a:xfrm>
            <a:off x="6046183" y="3385978"/>
            <a:ext cx="555125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7184" y="3385978"/>
            <a:ext cx="572575" cy="53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8" cstate="print"/>
          <a:srcRect l="8914" r="5943"/>
          <a:stretch>
            <a:fillRect/>
          </a:stretch>
        </p:blipFill>
        <p:spPr bwMode="auto">
          <a:xfrm>
            <a:off x="7224228" y="3385978"/>
            <a:ext cx="533298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9" cstate="print"/>
          <a:srcRect l="3236" r="3236"/>
          <a:stretch>
            <a:fillRect/>
          </a:stretch>
        </p:blipFill>
        <p:spPr bwMode="auto">
          <a:xfrm>
            <a:off x="6647732" y="3385978"/>
            <a:ext cx="530072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10" cstate="print"/>
          <a:srcRect l="6176" r="6176"/>
          <a:stretch>
            <a:fillRect/>
          </a:stretch>
        </p:blipFill>
        <p:spPr bwMode="auto">
          <a:xfrm>
            <a:off x="7803949" y="3385978"/>
            <a:ext cx="532225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11" cstate="print"/>
          <a:srcRect l="6136" r="6136"/>
          <a:stretch>
            <a:fillRect/>
          </a:stretch>
        </p:blipFill>
        <p:spPr bwMode="auto">
          <a:xfrm>
            <a:off x="4007879" y="3625789"/>
            <a:ext cx="584449" cy="58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2379393" y="5810349"/>
            <a:ext cx="5216943" cy="93610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Flèche courbée vers la droite 1"/>
          <p:cNvSpPr/>
          <p:nvPr/>
        </p:nvSpPr>
        <p:spPr>
          <a:xfrm>
            <a:off x="2379393" y="5445224"/>
            <a:ext cx="320399" cy="51001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Flèche courbée vers la droite 32"/>
          <p:cNvSpPr/>
          <p:nvPr/>
        </p:nvSpPr>
        <p:spPr>
          <a:xfrm flipH="1">
            <a:off x="7004072" y="5251948"/>
            <a:ext cx="320432" cy="64956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84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605115"/>
            <a:ext cx="4608512" cy="5141337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activities (Geology)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l"/>
            <a:r>
              <a:rPr lang="en-GB" sz="17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skills:</a:t>
            </a:r>
            <a:endParaRPr lang="en-GB" sz="1700" u="sng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-    Different projects  </a:t>
            </a:r>
            <a:r>
              <a:rPr lang="en-GB" sz="1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multi-disciplinary</a:t>
            </a:r>
          </a:p>
          <a:p>
            <a:pPr algn="l"/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Project Planning &amp; Management</a:t>
            </a:r>
          </a:p>
          <a:p>
            <a:pPr marL="285750" indent="-285750" algn="l">
              <a:buFontTx/>
              <a:buChar char="-"/>
            </a:pPr>
            <a:r>
              <a:rPr lang="en-GB" sz="1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 Coaching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PhD students</a:t>
            </a:r>
          </a:p>
          <a:p>
            <a:pPr marL="285750" indent="-285750" algn="l">
              <a:buFontTx/>
              <a:buChar char="-"/>
            </a:pPr>
            <a:r>
              <a:rPr lang="en-GB" sz="1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network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through WAXI-project (industry, governments from West-Africa, universities, research institutions,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buAutoNum type="arabicPeriod"/>
            </a:pPr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Curriculum</a:t>
            </a:r>
          </a:p>
          <a:p>
            <a:pPr algn="l"/>
            <a:r>
              <a:rPr lang="en-GB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Skills development</a:t>
            </a:r>
          </a:p>
        </p:txBody>
      </p:sp>
      <p:cxnSp>
        <p:nvCxnSpPr>
          <p:cNvPr id="5" name="Connecteur droit 4"/>
          <p:cNvCxnSpPr/>
          <p:nvPr/>
        </p:nvCxnSpPr>
        <p:spPr>
          <a:xfrm>
            <a:off x="4572000" y="1589259"/>
            <a:ext cx="0" cy="5157193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 txBox="1">
            <a:spLocks/>
          </p:cNvSpPr>
          <p:nvPr/>
        </p:nvSpPr>
        <p:spPr>
          <a:xfrm>
            <a:off x="4716017" y="1605115"/>
            <a:ext cx="4320479" cy="50456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GB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Personal project (NGO)</a:t>
            </a:r>
          </a:p>
          <a:p>
            <a:pPr algn="l">
              <a:spcAft>
                <a:spcPts val="600"/>
              </a:spcAft>
            </a:pPr>
            <a:r>
              <a:rPr lang="en-GB" sz="17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skills:</a:t>
            </a:r>
            <a:endParaRPr lang="en-GB" sz="17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spcBef>
                <a:spcPts val="20"/>
              </a:spcBef>
              <a:spcAft>
                <a:spcPts val="100"/>
              </a:spcAft>
              <a:buFontTx/>
              <a:buChar char="-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Knowledge of West-Africa</a:t>
            </a:r>
          </a:p>
          <a:p>
            <a:pPr marL="342900" indent="-342900" algn="l">
              <a:spcBef>
                <a:spcPts val="20"/>
              </a:spcBef>
              <a:spcAft>
                <a:spcPts val="100"/>
              </a:spcAft>
              <a:buFontTx/>
              <a:buChar char="-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and difficult context management</a:t>
            </a:r>
          </a:p>
          <a:p>
            <a:pPr marL="285750" indent="-285750" algn="l">
              <a:spcBef>
                <a:spcPts val="20"/>
              </a:spcBef>
              <a:spcAft>
                <a:spcPts val="100"/>
              </a:spcAft>
              <a:buFontTx/>
              <a:buChar char="-"/>
            </a:pP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Planning &amp;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</a:p>
          <a:p>
            <a:pPr marL="285750" indent="-285750" algn="l">
              <a:spcBef>
                <a:spcPts val="20"/>
              </a:spcBef>
              <a:spcAft>
                <a:spcPts val="100"/>
              </a:spcAft>
              <a:buFontTx/>
              <a:buChar char="-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Administration and Finance</a:t>
            </a:r>
          </a:p>
          <a:p>
            <a:pPr marL="285750" indent="-285750" algn="l">
              <a:spcBef>
                <a:spcPts val="20"/>
              </a:spcBef>
              <a:spcAft>
                <a:spcPts val="100"/>
              </a:spcAft>
              <a:buFontTx/>
              <a:buChar char="-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Team management (&gt;30 employees)</a:t>
            </a:r>
          </a:p>
          <a:p>
            <a:pPr marL="285750" indent="-285750" algn="l">
              <a:spcBef>
                <a:spcPts val="20"/>
              </a:spcBef>
              <a:spcAft>
                <a:spcPts val="100"/>
              </a:spcAft>
              <a:buFontTx/>
              <a:buChar char="-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Networking with other NGO’s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151913"/>
            <a:ext cx="3707904" cy="247193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170788"/>
            <a:ext cx="3744416" cy="257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57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700808"/>
            <a:ext cx="8800256" cy="4392488"/>
          </a:xfrm>
        </p:spPr>
        <p:txBody>
          <a:bodyPr>
            <a:normAutofit lnSpcReduction="10000"/>
          </a:bodyPr>
          <a:lstStyle/>
          <a:p>
            <a:pPr algn="l">
              <a:spcAft>
                <a:spcPts val="600"/>
              </a:spcAft>
            </a:pP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Fieldwork in West Africa</a:t>
            </a: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Coaching of 10 PhD Students (mostly Africans)</a:t>
            </a: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project designing</a:t>
            </a: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Administration, project and team management of NGO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buAutoNum type="arabicPeriod"/>
            </a:pPr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Curriculum</a:t>
            </a:r>
          </a:p>
          <a:p>
            <a:pPr algn="l"/>
            <a:r>
              <a:rPr lang="en-GB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Time-consuming activities</a:t>
            </a:r>
            <a:endParaRPr lang="en-GB" sz="20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645" y="1196752"/>
            <a:ext cx="3227851" cy="242088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645" y="4126031"/>
            <a:ext cx="3227851" cy="2152951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 l="6176" r="3088"/>
          <a:stretch>
            <a:fillRect/>
          </a:stretch>
        </p:blipFill>
        <p:spPr bwMode="auto">
          <a:xfrm>
            <a:off x="1608370" y="5879579"/>
            <a:ext cx="555125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89371" y="5879579"/>
            <a:ext cx="572575" cy="53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7" cstate="print"/>
          <a:srcRect l="8914" r="5943"/>
          <a:stretch>
            <a:fillRect/>
          </a:stretch>
        </p:blipFill>
        <p:spPr bwMode="auto">
          <a:xfrm>
            <a:off x="2786415" y="5879579"/>
            <a:ext cx="533298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 cstate="print"/>
          <a:srcRect l="3236" r="3236"/>
          <a:stretch>
            <a:fillRect/>
          </a:stretch>
        </p:blipFill>
        <p:spPr bwMode="auto">
          <a:xfrm>
            <a:off x="2209919" y="5879579"/>
            <a:ext cx="530072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9" cstate="print"/>
          <a:srcRect l="6176" r="6176"/>
          <a:stretch>
            <a:fillRect/>
          </a:stretch>
        </p:blipFill>
        <p:spPr bwMode="auto">
          <a:xfrm>
            <a:off x="3366136" y="5879579"/>
            <a:ext cx="532225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10" cstate="print"/>
          <a:srcRect l="6136" r="6136"/>
          <a:stretch>
            <a:fillRect/>
          </a:stretch>
        </p:blipFill>
        <p:spPr bwMode="auto">
          <a:xfrm>
            <a:off x="2661698" y="1537287"/>
            <a:ext cx="584449" cy="58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0" cstate="print"/>
          <a:srcRect l="6136" r="6136"/>
          <a:stretch>
            <a:fillRect/>
          </a:stretch>
        </p:blipFill>
        <p:spPr bwMode="auto">
          <a:xfrm>
            <a:off x="2739991" y="3855774"/>
            <a:ext cx="584449" cy="58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/>
          <a:srcRect l="6176" r="3088"/>
          <a:stretch>
            <a:fillRect/>
          </a:stretch>
        </p:blipFill>
        <p:spPr bwMode="auto">
          <a:xfrm>
            <a:off x="3324440" y="3907964"/>
            <a:ext cx="555125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/>
          <a:srcRect l="6176" r="3088"/>
          <a:stretch>
            <a:fillRect/>
          </a:stretch>
        </p:blipFill>
        <p:spPr bwMode="auto">
          <a:xfrm>
            <a:off x="4584554" y="2624043"/>
            <a:ext cx="555125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10" cstate="print"/>
          <a:srcRect l="6136" r="6136"/>
          <a:stretch>
            <a:fillRect/>
          </a:stretch>
        </p:blipFill>
        <p:spPr bwMode="auto">
          <a:xfrm>
            <a:off x="5139679" y="2588975"/>
            <a:ext cx="584449" cy="58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901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buAutoNum type="arabicPeriod"/>
            </a:pPr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Curriculum</a:t>
            </a:r>
          </a:p>
          <a:p>
            <a:pPr algn="l"/>
            <a:r>
              <a:rPr lang="en-GB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Issues for co-funding</a:t>
            </a:r>
            <a:endParaRPr lang="en-GB" sz="20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645" y="4126031"/>
            <a:ext cx="3227851" cy="2152951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 l="6176" r="3088"/>
          <a:stretch>
            <a:fillRect/>
          </a:stretch>
        </p:blipFill>
        <p:spPr bwMode="auto">
          <a:xfrm>
            <a:off x="1608370" y="5879579"/>
            <a:ext cx="555125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9371" y="5879579"/>
            <a:ext cx="572575" cy="53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print"/>
          <a:srcRect l="8914" r="5943"/>
          <a:stretch>
            <a:fillRect/>
          </a:stretch>
        </p:blipFill>
        <p:spPr bwMode="auto">
          <a:xfrm>
            <a:off x="2786415" y="5879579"/>
            <a:ext cx="533298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 cstate="print"/>
          <a:srcRect l="3236" r="3236"/>
          <a:stretch>
            <a:fillRect/>
          </a:stretch>
        </p:blipFill>
        <p:spPr bwMode="auto">
          <a:xfrm>
            <a:off x="2209919" y="5879579"/>
            <a:ext cx="530072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8" cstate="print"/>
          <a:srcRect l="6176" r="6176"/>
          <a:stretch>
            <a:fillRect/>
          </a:stretch>
        </p:blipFill>
        <p:spPr bwMode="auto">
          <a:xfrm>
            <a:off x="3366136" y="5879579"/>
            <a:ext cx="532225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9" cstate="print"/>
          <a:srcRect l="6136" r="6136"/>
          <a:stretch>
            <a:fillRect/>
          </a:stretch>
        </p:blipFill>
        <p:spPr bwMode="auto">
          <a:xfrm>
            <a:off x="2739991" y="3855774"/>
            <a:ext cx="584449" cy="58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/>
          <a:srcRect l="6176" r="3088"/>
          <a:stretch>
            <a:fillRect/>
          </a:stretch>
        </p:blipFill>
        <p:spPr bwMode="auto">
          <a:xfrm>
            <a:off x="3324440" y="3907964"/>
            <a:ext cx="555125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/>
          <a:srcRect l="6176" r="3088"/>
          <a:stretch>
            <a:fillRect/>
          </a:stretch>
        </p:blipFill>
        <p:spPr bwMode="auto">
          <a:xfrm>
            <a:off x="3375171" y="3256537"/>
            <a:ext cx="555125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Rectangle 22"/>
          <p:cNvSpPr/>
          <p:nvPr/>
        </p:nvSpPr>
        <p:spPr>
          <a:xfrm>
            <a:off x="12193" y="1700808"/>
            <a:ext cx="9131807" cy="51571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GB" sz="2400" b="1" dirty="0" smtClean="0">
                <a:solidFill>
                  <a:schemeClr val="accent1"/>
                </a:solidFill>
              </a:rPr>
              <a:t>Needed extra-time to develop my career</a:t>
            </a:r>
          </a:p>
          <a:p>
            <a:pPr algn="ctr">
              <a:spcAft>
                <a:spcPts val="600"/>
              </a:spcAft>
            </a:pPr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Consequence: only 8 peer reviewed publications between 2007-2014</a:t>
            </a:r>
          </a:p>
          <a:p>
            <a:pPr algn="ctr">
              <a:spcAft>
                <a:spcPts val="600"/>
              </a:spcAft>
            </a:pPr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however 16 </a:t>
            </a:r>
            <a:r>
              <a:rPr lang="en-GB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peer reviewed publications </a:t>
            </a:r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2015 </a:t>
            </a:r>
          </a:p>
          <a:p>
            <a:pPr marL="342900" indent="-342900" algn="ctr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GB" sz="24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Achieved excellence in a particular context: combining research and training activities with sustainable development</a:t>
            </a:r>
          </a:p>
          <a:p>
            <a:pPr algn="ctr">
              <a:spcAft>
                <a:spcPts val="600"/>
              </a:spcAft>
            </a:pPr>
            <a:r>
              <a:rPr lang="en-GB" sz="1600" b="1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Publication in another field : “New models in Geoscience higher education in West-Africa” (submitted)</a:t>
            </a:r>
          </a:p>
          <a:p>
            <a:pPr algn="ctr">
              <a:spcAft>
                <a:spcPts val="600"/>
              </a:spcAft>
            </a:pPr>
            <a:endParaRPr lang="en-GB" sz="1600" b="1" i="1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342900" indent="-342900" algn="ctr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GB" sz="2400" b="1" u="sng" dirty="0" smtClean="0">
                <a:solidFill>
                  <a:srgbClr val="C00000"/>
                </a:solidFill>
                <a:sym typeface="Wingdings" panose="05000000000000000000" pitchFamily="2" charset="2"/>
              </a:rPr>
              <a:t>Statement 1: </a:t>
            </a:r>
            <a:r>
              <a:rPr lang="en-GB" sz="24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Co-funding difficult to obtain if eligibility criterions are mostly based on the number of peer reviewed publications</a:t>
            </a:r>
            <a:endParaRPr lang="en-GB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82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87825" y="1700807"/>
            <a:ext cx="6133662" cy="5045645"/>
          </a:xfrm>
        </p:spPr>
        <p:txBody>
          <a:bodyPr>
            <a:normAutofit fontScale="92500" lnSpcReduction="20000"/>
          </a:bodyPr>
          <a:lstStyle/>
          <a:p>
            <a:pPr algn="l"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A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of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African &amp; International Organizations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Bilingual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English-French </a:t>
            </a: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public-private consortium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Coordinated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AMIRA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Focus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Tectonics &amp; Mineral Resources of West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Africa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8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 building via courses and scholarships</a:t>
            </a:r>
            <a:endParaRPr lang="en-US" sz="1800" b="1" u="sng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First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 ran 2006-2007.</a:t>
            </a:r>
          </a:p>
          <a:p>
            <a:pPr algn="l"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Second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 ran March 2010 until May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18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Third </a:t>
            </a:r>
            <a:r>
              <a:rPr lang="en-US" sz="18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 September 2014 until August 2018</a:t>
            </a:r>
          </a:p>
          <a:p>
            <a:pPr algn="l">
              <a:spcAft>
                <a:spcPts val="600"/>
              </a:spcAft>
            </a:pP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Provides a powerful networking forum that includes major stakeholders in West Africa: 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Industry 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Geological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Surveys and Ministries of Mines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Universities and other institutions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Aid agencies</a:t>
            </a: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WAXI project </a:t>
            </a:r>
          </a:p>
          <a:p>
            <a:pPr algn="l"/>
            <a:r>
              <a:rPr lang="en-GB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Introduction</a:t>
            </a:r>
            <a:endParaRPr lang="en-GB" sz="20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4" descr="C:\Users\USER\Documents\amira\stage_2\waxi-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1669758"/>
            <a:ext cx="2653829" cy="2648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520" y="4666955"/>
            <a:ext cx="2520950" cy="174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25143" y="763050"/>
            <a:ext cx="3096344" cy="730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Accolade fermante 1"/>
          <p:cNvSpPr/>
          <p:nvPr/>
        </p:nvSpPr>
        <p:spPr>
          <a:xfrm>
            <a:off x="7459960" y="3212976"/>
            <a:ext cx="432048" cy="110518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7892008" y="3372072"/>
            <a:ext cx="1229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experience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7M US$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62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700808"/>
            <a:ext cx="8800256" cy="4392488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1" y="23730"/>
            <a:ext cx="2952328" cy="103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4863" y="1782614"/>
            <a:ext cx="5546725" cy="3814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06563" y="5624364"/>
            <a:ext cx="766762" cy="15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90713" y="4506764"/>
            <a:ext cx="427037" cy="649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61275" y="4178152"/>
            <a:ext cx="681038" cy="34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37150" y="6260952"/>
            <a:ext cx="577850" cy="566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4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02400" y="6510907"/>
            <a:ext cx="1128713" cy="300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8413" y="5856139"/>
            <a:ext cx="841375" cy="319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ectangle 27"/>
          <p:cNvSpPr>
            <a:spLocks noChangeArrowheads="1"/>
          </p:cNvSpPr>
          <p:nvPr/>
        </p:nvSpPr>
        <p:spPr bwMode="auto">
          <a:xfrm>
            <a:off x="6831013" y="801539"/>
            <a:ext cx="381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6" name="Rectangle 29"/>
          <p:cNvSpPr>
            <a:spLocks noChangeArrowheads="1"/>
          </p:cNvSpPr>
          <p:nvPr/>
        </p:nvSpPr>
        <p:spPr bwMode="auto">
          <a:xfrm>
            <a:off x="6872288" y="801539"/>
            <a:ext cx="381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7" name="Rectangle 31"/>
          <p:cNvSpPr>
            <a:spLocks noChangeArrowheads="1"/>
          </p:cNvSpPr>
          <p:nvPr/>
        </p:nvSpPr>
        <p:spPr bwMode="auto">
          <a:xfrm>
            <a:off x="7656513" y="801539"/>
            <a:ext cx="381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" name="Rectangle 33"/>
          <p:cNvSpPr>
            <a:spLocks noChangeArrowheads="1"/>
          </p:cNvSpPr>
          <p:nvPr/>
        </p:nvSpPr>
        <p:spPr bwMode="auto">
          <a:xfrm>
            <a:off x="7696200" y="801539"/>
            <a:ext cx="381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9" name="Rectangle 35"/>
          <p:cNvSpPr>
            <a:spLocks noChangeArrowheads="1"/>
          </p:cNvSpPr>
          <p:nvPr/>
        </p:nvSpPr>
        <p:spPr bwMode="auto">
          <a:xfrm>
            <a:off x="8523288" y="801539"/>
            <a:ext cx="381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20" name="Image 44" descr="newcrest_logo.gif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858963" y="5252889"/>
            <a:ext cx="676275" cy="227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Image 45" descr="first_quantum_sm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85738" y="5524352"/>
            <a:ext cx="660400" cy="32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2" name="Group 17"/>
          <p:cNvGrpSpPr>
            <a:grpSpLocks/>
          </p:cNvGrpSpPr>
          <p:nvPr/>
        </p:nvGrpSpPr>
        <p:grpSpPr bwMode="auto">
          <a:xfrm>
            <a:off x="4414838" y="801539"/>
            <a:ext cx="933450" cy="735013"/>
            <a:chOff x="4721225" y="549275"/>
            <a:chExt cx="933450" cy="735013"/>
          </a:xfrm>
        </p:grpSpPr>
        <p:pic>
          <p:nvPicPr>
            <p:cNvPr id="23" name="Image 47" descr="LIBE0001.GIF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721225" y="549275"/>
              <a:ext cx="933450" cy="495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4" name="ZoneTexte 52"/>
            <p:cNvSpPr txBox="1">
              <a:spLocks noChangeArrowheads="1"/>
            </p:cNvSpPr>
            <p:nvPr/>
          </p:nvSpPr>
          <p:spPr bwMode="auto">
            <a:xfrm>
              <a:off x="4864100" y="1052513"/>
              <a:ext cx="647700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solidFill>
                    <a:srgbClr val="000000"/>
                  </a:solidFill>
                  <a:latin typeface="Arial" panose="020B0604020202020204" pitchFamily="34" charset="0"/>
                </a:rPr>
                <a:t>Liberia</a:t>
              </a:r>
            </a:p>
          </p:txBody>
        </p:sp>
      </p:grpSp>
      <p:grpSp>
        <p:nvGrpSpPr>
          <p:cNvPr id="25" name="Group 20"/>
          <p:cNvGrpSpPr>
            <a:grpSpLocks/>
          </p:cNvGrpSpPr>
          <p:nvPr/>
        </p:nvGrpSpPr>
        <p:grpSpPr bwMode="auto">
          <a:xfrm>
            <a:off x="5562600" y="801539"/>
            <a:ext cx="738188" cy="735013"/>
            <a:chOff x="6359525" y="549275"/>
            <a:chExt cx="738188" cy="735013"/>
          </a:xfrm>
        </p:grpSpPr>
        <p:pic>
          <p:nvPicPr>
            <p:cNvPr id="26" name="Image 48" descr="MALI0001.GIF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6359525" y="549275"/>
              <a:ext cx="738188" cy="495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7" name="ZoneTexte 53"/>
            <p:cNvSpPr txBox="1">
              <a:spLocks noChangeArrowheads="1"/>
            </p:cNvSpPr>
            <p:nvPr/>
          </p:nvSpPr>
          <p:spPr bwMode="auto">
            <a:xfrm>
              <a:off x="6511925" y="1052513"/>
              <a:ext cx="433388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Mali</a:t>
              </a:r>
            </a:p>
          </p:txBody>
        </p:sp>
      </p:grpSp>
      <p:grpSp>
        <p:nvGrpSpPr>
          <p:cNvPr id="28" name="Group 23"/>
          <p:cNvGrpSpPr>
            <a:grpSpLocks/>
          </p:cNvGrpSpPr>
          <p:nvPr/>
        </p:nvGrpSpPr>
        <p:grpSpPr bwMode="auto">
          <a:xfrm>
            <a:off x="5454650" y="1607989"/>
            <a:ext cx="738188" cy="711200"/>
            <a:chOff x="5563406" y="2231322"/>
            <a:chExt cx="738188" cy="711200"/>
          </a:xfrm>
        </p:grpSpPr>
        <p:pic>
          <p:nvPicPr>
            <p:cNvPr id="29" name="Image 50" descr="SENE0001.GIF"/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5563406" y="2231322"/>
              <a:ext cx="738188" cy="495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0" name="ZoneTexte 54"/>
            <p:cNvSpPr txBox="1">
              <a:spLocks noChangeArrowheads="1"/>
            </p:cNvSpPr>
            <p:nvPr/>
          </p:nvSpPr>
          <p:spPr bwMode="auto">
            <a:xfrm>
              <a:off x="5607063" y="2710747"/>
              <a:ext cx="650875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Senegal</a:t>
              </a:r>
            </a:p>
          </p:txBody>
        </p:sp>
      </p:grpSp>
      <p:grpSp>
        <p:nvGrpSpPr>
          <p:cNvPr id="31" name="Group 26"/>
          <p:cNvGrpSpPr>
            <a:grpSpLocks/>
          </p:cNvGrpSpPr>
          <p:nvPr/>
        </p:nvGrpSpPr>
        <p:grpSpPr bwMode="auto">
          <a:xfrm>
            <a:off x="6311900" y="1607989"/>
            <a:ext cx="819150" cy="755650"/>
            <a:chOff x="7038833" y="2283105"/>
            <a:chExt cx="819150" cy="754920"/>
          </a:xfrm>
        </p:grpSpPr>
        <p:pic>
          <p:nvPicPr>
            <p:cNvPr id="32" name="Image 51" descr="TOGO0001.GIF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7038833" y="2283105"/>
              <a:ext cx="819150" cy="49482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3" name="ZoneTexte 55"/>
            <p:cNvSpPr txBox="1">
              <a:spLocks noChangeArrowheads="1"/>
            </p:cNvSpPr>
            <p:nvPr/>
          </p:nvSpPr>
          <p:spPr bwMode="auto">
            <a:xfrm>
              <a:off x="7195996" y="2806250"/>
              <a:ext cx="504825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Togo</a:t>
              </a:r>
            </a:p>
          </p:txBody>
        </p:sp>
      </p:grpSp>
      <p:grpSp>
        <p:nvGrpSpPr>
          <p:cNvPr id="34" name="Group 29"/>
          <p:cNvGrpSpPr>
            <a:grpSpLocks/>
          </p:cNvGrpSpPr>
          <p:nvPr/>
        </p:nvGrpSpPr>
        <p:grpSpPr bwMode="auto">
          <a:xfrm>
            <a:off x="4513263" y="1607989"/>
            <a:ext cx="739775" cy="711200"/>
            <a:chOff x="5562613" y="1435717"/>
            <a:chExt cx="739775" cy="711200"/>
          </a:xfrm>
        </p:grpSpPr>
        <p:pic>
          <p:nvPicPr>
            <p:cNvPr id="35" name="Image 46" descr="GHAN0001.GIF"/>
            <p:cNvPicPr>
              <a:picLocks noChangeAspect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5562613" y="1435717"/>
              <a:ext cx="739775" cy="495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6" name="ZoneTexte 56"/>
            <p:cNvSpPr txBox="1">
              <a:spLocks noChangeArrowheads="1"/>
            </p:cNvSpPr>
            <p:nvPr/>
          </p:nvSpPr>
          <p:spPr bwMode="auto">
            <a:xfrm>
              <a:off x="5645163" y="1915142"/>
              <a:ext cx="574675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Ghana</a:t>
              </a:r>
            </a:p>
          </p:txBody>
        </p:sp>
      </p:grpSp>
      <p:grpSp>
        <p:nvGrpSpPr>
          <p:cNvPr id="37" name="Group 32"/>
          <p:cNvGrpSpPr>
            <a:grpSpLocks/>
          </p:cNvGrpSpPr>
          <p:nvPr/>
        </p:nvGrpSpPr>
        <p:grpSpPr bwMode="auto">
          <a:xfrm>
            <a:off x="7261225" y="801539"/>
            <a:ext cx="739775" cy="723900"/>
            <a:chOff x="4633912" y="1422770"/>
            <a:chExt cx="739775" cy="724147"/>
          </a:xfrm>
        </p:grpSpPr>
        <p:pic>
          <p:nvPicPr>
            <p:cNvPr id="38" name="Image 49" descr="NIGR0001.GIF"/>
            <p:cNvPicPr>
              <a:picLocks noChangeAspect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4633912" y="1422770"/>
              <a:ext cx="739775" cy="4954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9" name="ZoneTexte 57"/>
            <p:cNvSpPr txBox="1">
              <a:spLocks noChangeArrowheads="1"/>
            </p:cNvSpPr>
            <p:nvPr/>
          </p:nvSpPr>
          <p:spPr bwMode="auto">
            <a:xfrm>
              <a:off x="4751387" y="1915142"/>
              <a:ext cx="504825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Niger</a:t>
              </a:r>
            </a:p>
          </p:txBody>
        </p:sp>
      </p:grpSp>
      <p:pic>
        <p:nvPicPr>
          <p:cNvPr id="40" name="Picture 35" descr="C:\Users\USER\Documents\amira\Admin\sponsor_logos\rio_tinto_new.pn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839336" y="6408152"/>
            <a:ext cx="585787" cy="155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1" name="Group 41"/>
          <p:cNvGrpSpPr>
            <a:grpSpLocks/>
          </p:cNvGrpSpPr>
          <p:nvPr/>
        </p:nvGrpSpPr>
        <p:grpSpPr bwMode="auto">
          <a:xfrm>
            <a:off x="8132763" y="801539"/>
            <a:ext cx="782637" cy="733425"/>
            <a:chOff x="7057089" y="1462424"/>
            <a:chExt cx="782638" cy="733425"/>
          </a:xfrm>
        </p:grpSpPr>
        <p:pic>
          <p:nvPicPr>
            <p:cNvPr id="42" name="Picture 2" descr="E:\Documents\amira\Admin\sponsor_logos\flags\BUFA0001.GIF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7079314" y="1462424"/>
              <a:ext cx="738188" cy="4937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3" name="Rectangle 68"/>
            <p:cNvSpPr>
              <a:spLocks noChangeArrowheads="1"/>
            </p:cNvSpPr>
            <p:nvPr/>
          </p:nvSpPr>
          <p:spPr bwMode="auto">
            <a:xfrm>
              <a:off x="7057089" y="1965661"/>
              <a:ext cx="782638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900">
                  <a:solidFill>
                    <a:srgbClr val="000000"/>
                  </a:solidFill>
                </a:rPr>
                <a:t>Burkina Faso</a:t>
              </a:r>
            </a:p>
          </p:txBody>
        </p:sp>
      </p:grpSp>
      <p:grpSp>
        <p:nvGrpSpPr>
          <p:cNvPr id="44" name="Group 44"/>
          <p:cNvGrpSpPr>
            <a:grpSpLocks/>
          </p:cNvGrpSpPr>
          <p:nvPr/>
        </p:nvGrpSpPr>
        <p:grpSpPr bwMode="auto">
          <a:xfrm>
            <a:off x="6426200" y="801539"/>
            <a:ext cx="736600" cy="733425"/>
            <a:chOff x="7669325" y="616989"/>
            <a:chExt cx="736600" cy="733425"/>
          </a:xfrm>
        </p:grpSpPr>
        <p:pic>
          <p:nvPicPr>
            <p:cNvPr id="45" name="Picture 3" descr="E:\Documents\amira\Admin\sponsor_logos\flags\GUIN0001.GIF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7669325" y="616989"/>
              <a:ext cx="736600" cy="4937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6" name="Rectangle 69"/>
            <p:cNvSpPr>
              <a:spLocks noChangeArrowheads="1"/>
            </p:cNvSpPr>
            <p:nvPr/>
          </p:nvSpPr>
          <p:spPr bwMode="auto">
            <a:xfrm>
              <a:off x="7799500" y="1120226"/>
              <a:ext cx="517525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900">
                  <a:solidFill>
                    <a:srgbClr val="000000"/>
                  </a:solidFill>
                </a:rPr>
                <a:t>Guinea</a:t>
              </a:r>
            </a:p>
          </p:txBody>
        </p:sp>
      </p:grp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8462963" y="4028927"/>
            <a:ext cx="465137" cy="4651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" name="Picture 2" descr="C:\Documents and Settings\00400532\My Documents\Wits Admin\Logo_white copy.JPG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6948488" y="4311502"/>
            <a:ext cx="579437" cy="571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Image 76" descr="DIAS_blue_seal.jp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899400" y="5244952"/>
            <a:ext cx="469900" cy="385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" name="Image 78" descr="UCAD.jp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686675" y="5741839"/>
            <a:ext cx="425450" cy="425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" name="Image 79" descr="uni_bamako.png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180138" y="5621189"/>
            <a:ext cx="541337" cy="423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2" name="Image 80" descr="uni_ghana.jpg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5829300" y="6294289"/>
            <a:ext cx="479425" cy="477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3" name="Picture 55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112045" y="5274270"/>
            <a:ext cx="684212" cy="120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4" name="Picture 57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7912100" y="4646464"/>
            <a:ext cx="1177925" cy="52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" name="Picture 8" descr="http://www.tectonique.net/ttgeo/images/stories/logoo.jpg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7710488" y="6246664"/>
            <a:ext cx="514350" cy="573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9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5594350" y="5095727"/>
            <a:ext cx="1619250" cy="366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" name="Picture 12" descr="gryphon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185738" y="6437164"/>
            <a:ext cx="309562" cy="293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61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8315325" y="5737077"/>
            <a:ext cx="708025" cy="463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9" name="Group 62"/>
          <p:cNvGrpSpPr>
            <a:grpSpLocks/>
          </p:cNvGrpSpPr>
          <p:nvPr/>
        </p:nvGrpSpPr>
        <p:grpSpPr bwMode="auto">
          <a:xfrm>
            <a:off x="7226300" y="1607989"/>
            <a:ext cx="846138" cy="777875"/>
            <a:chOff x="8065834" y="2173102"/>
            <a:chExt cx="845103" cy="777761"/>
          </a:xfrm>
        </p:grpSpPr>
        <p:pic>
          <p:nvPicPr>
            <p:cNvPr id="60" name="Picture 2" descr="flag"/>
            <p:cNvPicPr>
              <a:picLocks noChangeAspect="1" noChangeArrowheads="1"/>
            </p:cNvPicPr>
            <p:nvPr/>
          </p:nvPicPr>
          <p:blipFill>
            <a:blip r:embed="rId33"/>
            <a:srcRect/>
            <a:stretch>
              <a:fillRect/>
            </a:stretch>
          </p:blipFill>
          <p:spPr bwMode="auto">
            <a:xfrm>
              <a:off x="8111816" y="2173102"/>
              <a:ext cx="753140" cy="50475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" name="Rectangle 64"/>
            <p:cNvSpPr>
              <a:spLocks noChangeArrowheads="1"/>
            </p:cNvSpPr>
            <p:nvPr/>
          </p:nvSpPr>
          <p:spPr bwMode="auto">
            <a:xfrm>
              <a:off x="8065834" y="2720031"/>
              <a:ext cx="84510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900">
                  <a:solidFill>
                    <a:srgbClr val="000000"/>
                  </a:solidFill>
                </a:rPr>
                <a:t>Sierra Leone</a:t>
              </a:r>
              <a:endParaRPr lang="en-AU" altLang="fr-FR" sz="900">
                <a:solidFill>
                  <a:srgbClr val="000000"/>
                </a:solidFill>
              </a:endParaRPr>
            </a:p>
          </p:txBody>
        </p:sp>
      </p:grpSp>
      <p:pic>
        <p:nvPicPr>
          <p:cNvPr id="62" name="Picture 65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8431213" y="6260157"/>
            <a:ext cx="649287" cy="568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3" name="ZoneTexte 59"/>
          <p:cNvSpPr txBox="1">
            <a:spLocks noChangeArrowheads="1"/>
          </p:cNvSpPr>
          <p:nvPr/>
        </p:nvSpPr>
        <p:spPr bwMode="auto">
          <a:xfrm>
            <a:off x="4835525" y="404664"/>
            <a:ext cx="4019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 i="1" dirty="0">
                <a:solidFill>
                  <a:srgbClr val="000000"/>
                </a:solidFill>
              </a:rPr>
              <a:t>11 Sponsors in kind (Geological Surveys)</a:t>
            </a:r>
          </a:p>
        </p:txBody>
      </p:sp>
      <p:sp>
        <p:nvSpPr>
          <p:cNvPr id="64" name="ZoneTexte 61"/>
          <p:cNvSpPr txBox="1">
            <a:spLocks noChangeArrowheads="1"/>
          </p:cNvSpPr>
          <p:nvPr/>
        </p:nvSpPr>
        <p:spPr bwMode="auto">
          <a:xfrm>
            <a:off x="525463" y="2254102"/>
            <a:ext cx="2044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i="1">
                <a:solidFill>
                  <a:srgbClr val="000000"/>
                </a:solidFill>
              </a:rPr>
              <a:t>36 Sponsors</a:t>
            </a:r>
          </a:p>
        </p:txBody>
      </p:sp>
      <p:sp>
        <p:nvSpPr>
          <p:cNvPr id="65" name="ZoneTexte 62"/>
          <p:cNvSpPr txBox="1">
            <a:spLocks noChangeArrowheads="1"/>
          </p:cNvSpPr>
          <p:nvPr/>
        </p:nvSpPr>
        <p:spPr bwMode="auto">
          <a:xfrm>
            <a:off x="7185025" y="3149452"/>
            <a:ext cx="210185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i="1">
                <a:solidFill>
                  <a:srgbClr val="000000"/>
                </a:solidFill>
              </a:rPr>
              <a:t>22 Research and Capacity Building Partners</a:t>
            </a:r>
          </a:p>
        </p:txBody>
      </p:sp>
      <p:sp>
        <p:nvSpPr>
          <p:cNvPr id="66" name="ZoneTexte 62"/>
          <p:cNvSpPr txBox="1">
            <a:spLocks noChangeArrowheads="1"/>
          </p:cNvSpPr>
          <p:nvPr/>
        </p:nvSpPr>
        <p:spPr bwMode="auto">
          <a:xfrm>
            <a:off x="169718" y="1401467"/>
            <a:ext cx="3000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i="1" dirty="0">
                <a:solidFill>
                  <a:srgbClr val="000000"/>
                </a:solidFill>
              </a:rPr>
              <a:t>Project Broker &amp; Coordinator</a:t>
            </a:r>
          </a:p>
        </p:txBody>
      </p:sp>
      <p:pic>
        <p:nvPicPr>
          <p:cNvPr id="67" name="Picture 10"/>
          <p:cNvPicPr>
            <a:picLocks noChangeAspect="1" noChangeArrowheads="1"/>
          </p:cNvPicPr>
          <p:nvPr/>
        </p:nvPicPr>
        <p:blipFill>
          <a:blip r:embed="rId35"/>
          <a:srcRect/>
          <a:stretch>
            <a:fillRect/>
          </a:stretch>
        </p:blipFill>
        <p:spPr bwMode="auto">
          <a:xfrm>
            <a:off x="2727325" y="5210026"/>
            <a:ext cx="404812" cy="246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8" name="Picture 11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1386681" y="4828951"/>
            <a:ext cx="461963" cy="37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9" name="Picture 13"/>
          <p:cNvPicPr>
            <a:picLocks noChangeAspect="1" noChangeArrowheads="1"/>
          </p:cNvPicPr>
          <p:nvPr/>
        </p:nvPicPr>
        <p:blipFill>
          <a:blip r:embed="rId37"/>
          <a:srcRect/>
          <a:stretch>
            <a:fillRect/>
          </a:stretch>
        </p:blipFill>
        <p:spPr bwMode="auto">
          <a:xfrm>
            <a:off x="3224069" y="5951389"/>
            <a:ext cx="554037" cy="22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0" name="Picture 16"/>
          <p:cNvPicPr>
            <a:picLocks noChangeAspect="1" noChangeArrowheads="1"/>
          </p:cNvPicPr>
          <p:nvPr/>
        </p:nvPicPr>
        <p:blipFill>
          <a:blip r:embed="rId38"/>
          <a:srcRect/>
          <a:stretch>
            <a:fillRect/>
          </a:stretch>
        </p:blipFill>
        <p:spPr bwMode="auto">
          <a:xfrm>
            <a:off x="2435225" y="4862364"/>
            <a:ext cx="292100" cy="319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" name="Picture 17"/>
          <p:cNvPicPr>
            <a:picLocks noChangeAspect="1" noChangeArrowheads="1"/>
          </p:cNvPicPr>
          <p:nvPr/>
        </p:nvPicPr>
        <p:blipFill>
          <a:blip r:embed="rId39"/>
          <a:srcRect/>
          <a:stretch>
            <a:fillRect/>
          </a:stretch>
        </p:blipFill>
        <p:spPr bwMode="auto">
          <a:xfrm>
            <a:off x="1169988" y="4214664"/>
            <a:ext cx="801687" cy="25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2" name="Picture 2" descr="C:\Users\USER\Documents\amira\stage_2\sponsor_logos\ausaid_logo1.jpg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120948" y="3107160"/>
            <a:ext cx="1208087" cy="292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3" name="Picture 7" descr="ARC logo.jpg"/>
          <p:cNvPicPr>
            <a:picLocks noChangeAspect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1391741" y="3095476"/>
            <a:ext cx="912642" cy="565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4" name="Content Placeholder 19" descr="logo_ntg1.gif"/>
          <p:cNvPicPr>
            <a:picLocks noChangeAspect="1"/>
          </p:cNvPicPr>
          <p:nvPr/>
        </p:nvPicPr>
        <p:blipFill>
          <a:blip r:embed="rId42"/>
          <a:srcRect/>
          <a:stretch>
            <a:fillRect/>
          </a:stretch>
        </p:blipFill>
        <p:spPr bwMode="auto">
          <a:xfrm>
            <a:off x="936625" y="5514827"/>
            <a:ext cx="290513" cy="246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5" name="Picture 2" descr="E:\Documents\amira\Admin\sponsor_logos\avocet_sm.png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 bwMode="auto">
          <a:xfrm>
            <a:off x="3822700" y="5929164"/>
            <a:ext cx="592138" cy="32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6" name="Picture 4" descr="E:\Documents\amira\Admin\sponsor_logos\volta_sm.png"/>
          <p:cNvPicPr>
            <a:picLocks noChangeAspect="1" noChangeArrowheads="1"/>
          </p:cNvPicPr>
          <p:nvPr/>
        </p:nvPicPr>
        <p:blipFill>
          <a:blip r:embed="rId44"/>
          <a:srcRect/>
          <a:stretch>
            <a:fillRect/>
          </a:stretch>
        </p:blipFill>
        <p:spPr bwMode="auto">
          <a:xfrm>
            <a:off x="2570163" y="5524352"/>
            <a:ext cx="785812" cy="212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7" name="Picture 5" descr="E:\Documents\amira\Admin\sponsor_logos\azumah.png"/>
          <p:cNvPicPr>
            <a:picLocks noChangeAspect="1" noChangeArrowheads="1"/>
          </p:cNvPicPr>
          <p:nvPr/>
        </p:nvPicPr>
        <p:blipFill>
          <a:blip r:embed="rId45"/>
          <a:srcRect/>
          <a:stretch>
            <a:fillRect/>
          </a:stretch>
        </p:blipFill>
        <p:spPr bwMode="auto">
          <a:xfrm>
            <a:off x="185738" y="5054452"/>
            <a:ext cx="725487" cy="298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8" name="Picture 6" descr="E:\Documents\amira\Admin\sponsor_logos\drake_sm.png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611188" y="6440339"/>
            <a:ext cx="450850" cy="274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9" name="Picture 2" descr="C:\Users\Boulanger\Desktop\old\stuff\amira\Admin\sponsor_logos\kinross.png"/>
          <p:cNvPicPr>
            <a:picLocks noChangeAspect="1" noChangeArrowheads="1"/>
          </p:cNvPicPr>
          <p:nvPr/>
        </p:nvPicPr>
        <p:blipFill>
          <a:blip r:embed="rId47"/>
          <a:srcRect/>
          <a:stretch>
            <a:fillRect/>
          </a:stretch>
        </p:blipFill>
        <p:spPr bwMode="auto">
          <a:xfrm>
            <a:off x="2517775" y="6024414"/>
            <a:ext cx="650875" cy="200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83" descr="E:\Documents\amira\Admin\sponsor_logos\castlepeak_sm.png"/>
          <p:cNvPicPr>
            <a:picLocks noChangeAspect="1" noChangeArrowheads="1"/>
          </p:cNvPicPr>
          <p:nvPr/>
        </p:nvPicPr>
        <p:blipFill>
          <a:blip r:embed="rId48"/>
          <a:srcRect/>
          <a:stretch>
            <a:fillRect/>
          </a:stretch>
        </p:blipFill>
        <p:spPr bwMode="auto">
          <a:xfrm>
            <a:off x="4283075" y="6364139"/>
            <a:ext cx="458788" cy="33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" name="Image 75" descr="Votorantim.jpg"/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185738" y="6045052"/>
            <a:ext cx="922337" cy="217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2" name="Picture 12"/>
          <p:cNvPicPr>
            <a:picLocks noChangeAspect="1" noChangeArrowheads="1"/>
          </p:cNvPicPr>
          <p:nvPr/>
        </p:nvPicPr>
        <p:blipFill>
          <a:blip r:embed="rId50"/>
          <a:srcRect/>
          <a:stretch>
            <a:fillRect/>
          </a:stretch>
        </p:blipFill>
        <p:spPr bwMode="auto">
          <a:xfrm>
            <a:off x="8474075" y="5324327"/>
            <a:ext cx="573088" cy="263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51"/>
          <a:srcRect/>
          <a:stretch>
            <a:fillRect/>
          </a:stretch>
        </p:blipFill>
        <p:spPr bwMode="auto">
          <a:xfrm>
            <a:off x="6049963" y="4340077"/>
            <a:ext cx="517525" cy="312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4" name="Picture 4" descr="Czech Geol Survey (b&amp;w)"/>
          <p:cNvPicPr>
            <a:picLocks noChangeAspect="1" noChangeArrowheads="1"/>
          </p:cNvPicPr>
          <p:nvPr/>
        </p:nvPicPr>
        <p:blipFill>
          <a:blip r:embed="rId52"/>
          <a:srcRect/>
          <a:stretch>
            <a:fillRect/>
          </a:stretch>
        </p:blipFill>
        <p:spPr bwMode="auto">
          <a:xfrm>
            <a:off x="7378700" y="5371952"/>
            <a:ext cx="315913" cy="273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5" name="Picture 20" descr="jcu_new_logo.gif"/>
          <p:cNvPicPr>
            <a:picLocks noChangeAspect="1"/>
          </p:cNvPicPr>
          <p:nvPr/>
        </p:nvPicPr>
        <p:blipFill>
          <a:blip r:embed="rId53"/>
          <a:srcRect/>
          <a:stretch>
            <a:fillRect/>
          </a:stretch>
        </p:blipFill>
        <p:spPr bwMode="auto">
          <a:xfrm>
            <a:off x="4965700" y="5486252"/>
            <a:ext cx="558800" cy="274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6" name="Picture 21" descr="Macquarie logo.png"/>
          <p:cNvPicPr>
            <a:picLocks noChangeAspect="1"/>
          </p:cNvPicPr>
          <p:nvPr/>
        </p:nvPicPr>
        <p:blipFill>
          <a:blip r:embed="rId54"/>
          <a:srcRect/>
          <a:stretch>
            <a:fillRect/>
          </a:stretch>
        </p:blipFill>
        <p:spPr bwMode="auto">
          <a:xfrm>
            <a:off x="6829425" y="5818039"/>
            <a:ext cx="730250" cy="242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7" name="Image 74" descr="FNR_logo.png"/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866775" y="2646214"/>
            <a:ext cx="1252538" cy="258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8" name="Group 91"/>
          <p:cNvGrpSpPr>
            <a:grpSpLocks/>
          </p:cNvGrpSpPr>
          <p:nvPr/>
        </p:nvGrpSpPr>
        <p:grpSpPr bwMode="auto">
          <a:xfrm>
            <a:off x="8161338" y="1606402"/>
            <a:ext cx="754062" cy="774700"/>
            <a:chOff x="9873987" y="1167606"/>
            <a:chExt cx="754062" cy="773633"/>
          </a:xfrm>
        </p:grpSpPr>
        <p:pic>
          <p:nvPicPr>
            <p:cNvPr id="89" name="Picture 2"/>
            <p:cNvPicPr>
              <a:picLocks noChangeAspect="1" noChangeArrowheads="1"/>
            </p:cNvPicPr>
            <p:nvPr/>
          </p:nvPicPr>
          <p:blipFill>
            <a:blip r:embed="rId56"/>
            <a:srcRect/>
            <a:stretch>
              <a:fillRect/>
            </a:stretch>
          </p:blipFill>
          <p:spPr bwMode="auto">
            <a:xfrm>
              <a:off x="9873987" y="1167606"/>
              <a:ext cx="754062" cy="50413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0" name="Rectangle 93"/>
            <p:cNvSpPr>
              <a:spLocks noChangeArrowheads="1"/>
            </p:cNvSpPr>
            <p:nvPr/>
          </p:nvSpPr>
          <p:spPr bwMode="auto">
            <a:xfrm>
              <a:off x="9889380" y="1710407"/>
              <a:ext cx="72327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900">
                  <a:solidFill>
                    <a:srgbClr val="000000"/>
                  </a:solidFill>
                </a:rPr>
                <a:t>Mauritania</a:t>
              </a:r>
            </a:p>
          </p:txBody>
        </p:sp>
      </p:grpSp>
      <p:grpSp>
        <p:nvGrpSpPr>
          <p:cNvPr id="91" name="Group 94"/>
          <p:cNvGrpSpPr>
            <a:grpSpLocks/>
          </p:cNvGrpSpPr>
          <p:nvPr/>
        </p:nvGrpSpPr>
        <p:grpSpPr bwMode="auto">
          <a:xfrm>
            <a:off x="8121650" y="2444602"/>
            <a:ext cx="833438" cy="776287"/>
            <a:chOff x="9449639" y="1735024"/>
            <a:chExt cx="832279" cy="777096"/>
          </a:xfrm>
        </p:grpSpPr>
        <p:pic>
          <p:nvPicPr>
            <p:cNvPr id="92" name="Picture 95"/>
            <p:cNvPicPr>
              <a:picLocks noChangeAspect="1"/>
            </p:cNvPicPr>
            <p:nvPr/>
          </p:nvPicPr>
          <p:blipFill>
            <a:blip r:embed="rId57"/>
            <a:stretch>
              <a:fillRect/>
            </a:stretch>
          </p:blipFill>
          <p:spPr>
            <a:xfrm>
              <a:off x="9501954" y="1735024"/>
              <a:ext cx="727649" cy="48787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3" name="Rectangle 96"/>
            <p:cNvSpPr>
              <a:spLocks noChangeArrowheads="1"/>
            </p:cNvSpPr>
            <p:nvPr/>
          </p:nvSpPr>
          <p:spPr bwMode="auto">
            <a:xfrm>
              <a:off x="9449639" y="2281288"/>
              <a:ext cx="83227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900">
                  <a:solidFill>
                    <a:srgbClr val="000000"/>
                  </a:solidFill>
                </a:rPr>
                <a:t>Côte d’Ivoire</a:t>
              </a:r>
            </a:p>
          </p:txBody>
        </p:sp>
      </p:grpSp>
      <p:pic>
        <p:nvPicPr>
          <p:cNvPr id="94" name="Picture 36"/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6923088" y="6186339"/>
            <a:ext cx="606425" cy="227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5" name="Picture 39"/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>
            <a:off x="5741988" y="4768702"/>
            <a:ext cx="1077912" cy="227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6" name="Picture 97"/>
          <p:cNvPicPr>
            <a:picLocks noChangeAspect="1"/>
          </p:cNvPicPr>
          <p:nvPr/>
        </p:nvPicPr>
        <p:blipFill>
          <a:blip r:embed="rId60"/>
          <a:stretch>
            <a:fillRect/>
          </a:stretch>
        </p:blipFill>
        <p:spPr>
          <a:xfrm>
            <a:off x="84139" y="3880058"/>
            <a:ext cx="595312" cy="547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7" name="Picture 4" descr="ampella.png"/>
          <p:cNvPicPr>
            <a:picLocks noChangeAspect="1" noChangeArrowheads="1"/>
          </p:cNvPicPr>
          <p:nvPr/>
        </p:nvPicPr>
        <p:blipFill>
          <a:blip r:embed="rId61"/>
          <a:srcRect/>
          <a:stretch>
            <a:fillRect/>
          </a:stretch>
        </p:blipFill>
        <p:spPr bwMode="auto">
          <a:xfrm>
            <a:off x="3546475" y="6413352"/>
            <a:ext cx="554038" cy="35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" name="Picture 6" descr="barrick.png"/>
          <p:cNvPicPr>
            <a:picLocks noChangeAspect="1" noChangeArrowheads="1"/>
          </p:cNvPicPr>
          <p:nvPr/>
        </p:nvPicPr>
        <p:blipFill>
          <a:blip r:embed="rId62"/>
          <a:srcRect/>
          <a:stretch>
            <a:fillRect/>
          </a:stretch>
        </p:blipFill>
        <p:spPr bwMode="auto">
          <a:xfrm>
            <a:off x="1141413" y="6257777"/>
            <a:ext cx="566737" cy="371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8" descr="bhpbilliton.png"/>
          <p:cNvPicPr>
            <a:picLocks noChangeAspect="1" noChangeArrowheads="1"/>
          </p:cNvPicPr>
          <p:nvPr/>
        </p:nvPicPr>
        <p:blipFill>
          <a:blip r:embed="rId63"/>
          <a:srcRect/>
          <a:stretch>
            <a:fillRect/>
          </a:stretch>
        </p:blipFill>
        <p:spPr bwMode="auto">
          <a:xfrm>
            <a:off x="3570288" y="5625952"/>
            <a:ext cx="709612" cy="198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10" descr="orezone.png"/>
          <p:cNvPicPr>
            <a:picLocks noChangeAspect="1" noChangeArrowheads="1"/>
          </p:cNvPicPr>
          <p:nvPr/>
        </p:nvPicPr>
        <p:blipFill>
          <a:blip r:embed="rId64"/>
          <a:srcRect/>
          <a:stretch>
            <a:fillRect/>
          </a:stretch>
        </p:blipFill>
        <p:spPr bwMode="auto">
          <a:xfrm>
            <a:off x="2581275" y="6624489"/>
            <a:ext cx="709613" cy="17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12" descr="riverstone.png"/>
          <p:cNvPicPr>
            <a:picLocks noChangeAspect="1" noChangeArrowheads="1"/>
          </p:cNvPicPr>
          <p:nvPr/>
        </p:nvPicPr>
        <p:blipFill>
          <a:blip r:embed="rId65"/>
          <a:srcRect/>
          <a:stretch>
            <a:fillRect/>
          </a:stretch>
        </p:blipFill>
        <p:spPr bwMode="auto">
          <a:xfrm>
            <a:off x="853931" y="3895605"/>
            <a:ext cx="709613" cy="212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14" descr="teckominco.png"/>
          <p:cNvPicPr>
            <a:picLocks noChangeAspect="1" noChangeArrowheads="1"/>
          </p:cNvPicPr>
          <p:nvPr/>
        </p:nvPicPr>
        <p:blipFill>
          <a:blip r:embed="rId66"/>
          <a:srcRect/>
          <a:stretch>
            <a:fillRect/>
          </a:stretch>
        </p:blipFill>
        <p:spPr bwMode="auto">
          <a:xfrm>
            <a:off x="872331" y="4560739"/>
            <a:ext cx="709613" cy="22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6" descr="http://etruscanpressreleases.com/images/EETLogonew.gif"/>
          <p:cNvPicPr>
            <a:picLocks noChangeAspect="1" noChangeArrowheads="1"/>
          </p:cNvPicPr>
          <p:nvPr/>
        </p:nvPicPr>
        <p:blipFill>
          <a:blip r:embed="rId67"/>
          <a:srcRect/>
          <a:stretch>
            <a:fillRect/>
          </a:stretch>
        </p:blipFill>
        <p:spPr bwMode="auto">
          <a:xfrm>
            <a:off x="185738" y="4624239"/>
            <a:ext cx="461962" cy="363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100"/>
          <p:cNvPicPr>
            <a:picLocks noChangeAspect="1"/>
          </p:cNvPicPr>
          <p:nvPr/>
        </p:nvPicPr>
        <p:blipFill>
          <a:blip r:embed="rId68"/>
          <a:stretch>
            <a:fillRect/>
          </a:stretch>
        </p:blipFill>
        <p:spPr>
          <a:xfrm>
            <a:off x="1354138" y="5449739"/>
            <a:ext cx="268287" cy="3905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6" name="Picture 101"/>
          <p:cNvPicPr>
            <a:picLocks noChangeAspect="1"/>
          </p:cNvPicPr>
          <p:nvPr/>
        </p:nvPicPr>
        <p:blipFill>
          <a:blip r:embed="rId69"/>
          <a:stretch>
            <a:fillRect/>
          </a:stretch>
        </p:blipFill>
        <p:spPr>
          <a:xfrm>
            <a:off x="1319213" y="5951389"/>
            <a:ext cx="458787" cy="219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7" name="Picture 14"/>
          <p:cNvPicPr>
            <a:picLocks noChangeAspect="1"/>
          </p:cNvPicPr>
          <p:nvPr/>
        </p:nvPicPr>
        <p:blipFill>
          <a:blip r:embed="rId70"/>
          <a:stretch>
            <a:fillRect/>
          </a:stretch>
        </p:blipFill>
        <p:spPr>
          <a:xfrm>
            <a:off x="1949378" y="5877537"/>
            <a:ext cx="425450" cy="400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8" name="Picture 106"/>
          <p:cNvPicPr>
            <a:picLocks noChangeAspect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73" y="1675527"/>
            <a:ext cx="1519237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" name="Picture 7"/>
          <p:cNvPicPr>
            <a:picLocks noChangeAspect="1"/>
          </p:cNvPicPr>
          <p:nvPr/>
        </p:nvPicPr>
        <p:blipFill>
          <a:blip r:embed="rId72"/>
          <a:stretch>
            <a:fillRect/>
          </a:stretch>
        </p:blipFill>
        <p:spPr>
          <a:xfrm>
            <a:off x="2552700" y="6329214"/>
            <a:ext cx="766763" cy="20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0" name="Picture 104"/>
          <p:cNvPicPr>
            <a:picLocks noChangeAspect="1"/>
          </p:cNvPicPr>
          <p:nvPr/>
        </p:nvPicPr>
        <p:blipFill>
          <a:blip r:embed="rId73"/>
          <a:stretch>
            <a:fillRect/>
          </a:stretch>
        </p:blipFill>
        <p:spPr>
          <a:xfrm>
            <a:off x="1689100" y="3890814"/>
            <a:ext cx="577850" cy="276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à coins arrondis 1"/>
          <p:cNvSpPr/>
          <p:nvPr/>
        </p:nvSpPr>
        <p:spPr>
          <a:xfrm>
            <a:off x="5498307" y="4987777"/>
            <a:ext cx="1880393" cy="60007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Rectangle à coins arrondis 110"/>
          <p:cNvSpPr/>
          <p:nvPr/>
        </p:nvSpPr>
        <p:spPr>
          <a:xfrm>
            <a:off x="771525" y="2585888"/>
            <a:ext cx="1452785" cy="40798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2" name="Rectangle à coins arrondis 111"/>
          <p:cNvSpPr/>
          <p:nvPr/>
        </p:nvSpPr>
        <p:spPr>
          <a:xfrm>
            <a:off x="46575" y="3035523"/>
            <a:ext cx="2426750" cy="67362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628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87825" y="1700807"/>
            <a:ext cx="6133662" cy="5045645"/>
          </a:xfrm>
        </p:spPr>
        <p:txBody>
          <a:bodyPr>
            <a:normAutofit fontScale="92500" lnSpcReduction="20000"/>
          </a:bodyPr>
          <a:lstStyle/>
          <a:p>
            <a:pPr algn="l"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A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of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African &amp; International Organizations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Bilingual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English-French </a:t>
            </a: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public-private consortium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Coordinated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AMIRA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Focus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Tectonics &amp; Mineral Resources of West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Africa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8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 building via courses and scholarships</a:t>
            </a:r>
            <a:endParaRPr lang="en-US" sz="1800" b="1" u="sng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First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 ran 2006-2007.</a:t>
            </a:r>
          </a:p>
          <a:p>
            <a:pPr algn="l"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Second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 ran March 2010 until May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18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 Third </a:t>
            </a:r>
            <a:r>
              <a:rPr lang="en-US" sz="18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 September 2014 until August 2018</a:t>
            </a:r>
          </a:p>
          <a:p>
            <a:pPr algn="l">
              <a:spcAft>
                <a:spcPts val="600"/>
              </a:spcAft>
            </a:pP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Provides a powerful networking forum that includes major stakeholders in West Africa: 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Industry 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Geological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Surveys and Ministries of Mines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Universities and other institutions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Aid agencies</a:t>
            </a: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WAXI project </a:t>
            </a:r>
          </a:p>
          <a:p>
            <a:pPr algn="l"/>
            <a:r>
              <a:rPr lang="en-GB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Introduction</a:t>
            </a:r>
            <a:endParaRPr lang="en-GB" sz="20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4" descr="C:\Users\USER\Documents\amira\stage_2\waxi-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1669758"/>
            <a:ext cx="2653829" cy="2648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520" y="4666955"/>
            <a:ext cx="2520950" cy="174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25143" y="763050"/>
            <a:ext cx="3096344" cy="730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Accolade fermante 1"/>
          <p:cNvSpPr/>
          <p:nvPr/>
        </p:nvSpPr>
        <p:spPr>
          <a:xfrm>
            <a:off x="7459960" y="3212976"/>
            <a:ext cx="432048" cy="110518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7892008" y="3372072"/>
            <a:ext cx="1229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experience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7M US$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13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700808"/>
            <a:ext cx="8800256" cy="4392488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WAXI project</a:t>
            </a:r>
          </a:p>
          <a:p>
            <a:pPr algn="l"/>
            <a:r>
              <a:rPr lang="en-GB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Capacity Building – Issues</a:t>
            </a:r>
            <a:endParaRPr lang="en-GB" sz="20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8"/>
          <a:stretch>
            <a:fillRect/>
          </a:stretch>
        </p:blipFill>
        <p:spPr bwMode="auto">
          <a:xfrm>
            <a:off x="4693332" y="2161644"/>
            <a:ext cx="3720763" cy="3825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4"/>
          <p:cNvGrpSpPr>
            <a:grpSpLocks/>
          </p:cNvGrpSpPr>
          <p:nvPr/>
        </p:nvGrpSpPr>
        <p:grpSpPr bwMode="auto">
          <a:xfrm>
            <a:off x="755576" y="2161644"/>
            <a:ext cx="3659138" cy="3825279"/>
            <a:chOff x="2362199" y="152400"/>
            <a:chExt cx="6629401" cy="6705600"/>
          </a:xfrm>
        </p:grpSpPr>
        <p:pic>
          <p:nvPicPr>
            <p:cNvPr id="10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5" t="2025" r="1801" b="8939"/>
            <a:stretch>
              <a:fillRect/>
            </a:stretch>
          </p:blipFill>
          <p:spPr bwMode="auto">
            <a:xfrm>
              <a:off x="2362199" y="152400"/>
              <a:ext cx="6629401" cy="670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6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6000" contrast="-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9476" y="1507679"/>
              <a:ext cx="1535556" cy="1306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569912" y="1751392"/>
            <a:ext cx="3184525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AU" altLang="fr-FR" sz="1800" dirty="0"/>
              <a:t>Australian Listed Companies</a:t>
            </a: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5180852" y="1768845"/>
            <a:ext cx="2958759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AU" altLang="fr-FR" sz="1800" dirty="0"/>
              <a:t>Universities teaching </a:t>
            </a:r>
            <a:r>
              <a:rPr lang="en-AU" altLang="fr-FR" sz="1800" dirty="0" smtClean="0"/>
              <a:t>Geology</a:t>
            </a:r>
            <a:endParaRPr lang="en-AU" altLang="fr-FR" sz="1800" dirty="0"/>
          </a:p>
        </p:txBody>
      </p:sp>
      <p:sp>
        <p:nvSpPr>
          <p:cNvPr id="14" name="Oval 7"/>
          <p:cNvSpPr/>
          <p:nvPr/>
        </p:nvSpPr>
        <p:spPr>
          <a:xfrm>
            <a:off x="4982890" y="2870627"/>
            <a:ext cx="1271237" cy="122846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5" name="ZoneTexte 13"/>
          <p:cNvSpPr txBox="1">
            <a:spLocks noChangeArrowheads="1"/>
          </p:cNvSpPr>
          <p:nvPr/>
        </p:nvSpPr>
        <p:spPr bwMode="auto">
          <a:xfrm>
            <a:off x="177800" y="6064250"/>
            <a:ext cx="7153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Crucial need of qualified exploration and mining geologists + technical staff</a:t>
            </a:r>
            <a:endParaRPr lang="en-GB" altLang="fr-FR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62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1828</TotalTime>
  <Words>1342</Words>
  <Application>Microsoft Office PowerPoint</Application>
  <PresentationFormat>On-screen Show (4:3)</PresentationFormat>
  <Paragraphs>235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11 December 2015 – Plenary Session  Doctoral Scheme – Reaching out beyond Europe Testimonial of an untypical curriculum – Research in West-Africa Luc Siebenaller – NGO “Le Soleil dans la Main”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Contribution  Speakers Name + Institution</dc:title>
  <dc:creator>Ulrike KOHL</dc:creator>
  <cp:lastModifiedBy>Karine Briand</cp:lastModifiedBy>
  <cp:revision>63</cp:revision>
  <cp:lastPrinted>2015-12-10T21:23:30Z</cp:lastPrinted>
  <dcterms:created xsi:type="dcterms:W3CDTF">2015-12-01T15:57:31Z</dcterms:created>
  <dcterms:modified xsi:type="dcterms:W3CDTF">2016-01-05T11:23:18Z</dcterms:modified>
</cp:coreProperties>
</file>