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8" r:id="rId2"/>
    <p:sldId id="256" r:id="rId3"/>
    <p:sldId id="259" r:id="rId4"/>
    <p:sldId id="260" r:id="rId5"/>
    <p:sldId id="264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AB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4" d="100"/>
          <a:sy n="84" d="100"/>
        </p:scale>
        <p:origin x="-826" y="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8CDFB5-CDD4-4097-A5DC-A92ACAD81A3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C18AD-1363-42D7-8887-4F2E286D68C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146119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104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9743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53147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schimi\Pictures\PPT Presi\Essai2.pn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245134"/>
            <a:ext cx="9144000" cy="1612865"/>
          </a:xfrm>
          <a:prstGeom prst="rect">
            <a:avLst/>
          </a:prstGeom>
          <a:noFill/>
        </p:spPr>
      </p:pic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4499992" y="2636912"/>
            <a:ext cx="4392488" cy="1512168"/>
          </a:xfrm>
        </p:spPr>
        <p:txBody>
          <a:bodyPr/>
          <a:lstStyle>
            <a:lvl1pPr marL="0" indent="0" algn="l">
              <a:buNone/>
              <a:defRPr sz="2400" baseline="0"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fr-FR" dirty="0" smtClean="0"/>
              <a:t>Cliquez pour ajouter un sous-titre</a:t>
            </a:r>
            <a:endParaRPr lang="fr-CH" dirty="0"/>
          </a:p>
        </p:txBody>
      </p:sp>
      <p:sp>
        <p:nvSpPr>
          <p:cNvPr id="13" name="Titre 12"/>
          <p:cNvSpPr>
            <a:spLocks noGrp="1"/>
          </p:cNvSpPr>
          <p:nvPr>
            <p:ph type="title" hasCustomPrompt="1"/>
          </p:nvPr>
        </p:nvSpPr>
        <p:spPr>
          <a:xfrm>
            <a:off x="4499992" y="1628800"/>
            <a:ext cx="4392488" cy="1008881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Cliquez pour ajouter un titre</a:t>
            </a:r>
            <a:endParaRPr lang="fr-CH" dirty="0"/>
          </a:p>
        </p:txBody>
      </p:sp>
      <p:sp>
        <p:nvSpPr>
          <p:cNvPr id="19" name="Espace réservé de la date 18"/>
          <p:cNvSpPr>
            <a:spLocks noGrp="1"/>
          </p:cNvSpPr>
          <p:nvPr>
            <p:ph type="dt" sz="half" idx="10"/>
          </p:nvPr>
        </p:nvSpPr>
        <p:spPr>
          <a:xfrm>
            <a:off x="4499992" y="4149080"/>
            <a:ext cx="2133600" cy="476250"/>
          </a:xfrm>
        </p:spPr>
        <p:txBody>
          <a:bodyPr/>
          <a:lstStyle/>
          <a:p>
            <a:pPr>
              <a:defRPr/>
            </a:pPr>
            <a:r>
              <a:rPr lang="fr-FR" smtClean="0"/>
              <a:t>date</a:t>
            </a:r>
            <a:endParaRPr lang="en-US" dirty="0"/>
          </a:p>
        </p:txBody>
      </p:sp>
      <p:pic>
        <p:nvPicPr>
          <p:cNvPr id="7" name="Picture 2" descr="C:\Users\schimi\Pictures\PPT Presi\logo_presidence_2015_en\LOGO_PRESIDENCE_2015_EN\LOGO_PRESIDENCE_2015_CMYK_EN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32656"/>
            <a:ext cx="3264783" cy="5796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5997983"/>
      </p:ext>
    </p:extLst>
  </p:cSld>
  <p:clrMapOvr>
    <a:masterClrMapping/>
  </p:clrMapOvr>
  <p:hf sldNum="0" hdr="0" ftr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0459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560009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115213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61517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57714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693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9236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1191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2D1D4B-CEA5-44F7-92E6-ADDAFDCD5AA3}" type="datetimeFigureOut">
              <a:rPr lang="en-GB" smtClean="0"/>
              <a:t>08/12/2015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F45ACF-7BB2-49E1-A8D5-E598855CCC8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437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jpeg"/><Relationship Id="rId5" Type="http://schemas.openxmlformats.org/officeDocument/2006/relationships/image" Target="../media/image9.jpe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07504" y="2774138"/>
            <a:ext cx="8959688" cy="2743093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</a:pP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December 2015 – Plenary Session</a:t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COFUND &amp; CERN: furthering </a:t>
            </a: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career 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development opportunities in Big Science</a:t>
            </a:r>
            <a:b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1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sz="14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200" dirty="0" smtClean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Seamus </a:t>
            </a:r>
            <a:r>
              <a:rPr lang="en-GB" sz="3200" dirty="0">
                <a:solidFill>
                  <a:srgbClr val="CFAB7A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Hegarty, CERN</a:t>
            </a:r>
          </a:p>
        </p:txBody>
      </p:sp>
      <p:pic>
        <p:nvPicPr>
          <p:cNvPr id="7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84144" y="309206"/>
            <a:ext cx="3569728" cy="1247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194282" y="1556792"/>
            <a:ext cx="39604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i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Synergies to fuel Researchers’ Careers</a:t>
            </a:r>
          </a:p>
          <a:p>
            <a:pPr algn="ctr"/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Luxembourg, 10 – 11 December 2015</a:t>
            </a:r>
          </a:p>
          <a:p>
            <a:pPr algn="ctr">
              <a:spcBef>
                <a:spcPts val="1200"/>
              </a:spcBef>
            </a:pPr>
            <a:r>
              <a:rPr lang="en-GB" sz="1600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  organised by 			</a:t>
            </a:r>
          </a:p>
          <a:p>
            <a:endParaRPr lang="en-GB" dirty="0"/>
          </a:p>
        </p:txBody>
      </p:sp>
      <p:pic>
        <p:nvPicPr>
          <p:cNvPr id="1026" name="Picture 2" descr="W:\# Commun #\4. PSCommunication\1. Corporate Communication\13. Logos &amp; Office Templates\2. Logo FNR\1. Logo quadri texte gris\Logo Small Signature Outlook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8101" y="2172592"/>
            <a:ext cx="2543587" cy="559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25787"/>
            <a:ext cx="19050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9465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CERN: European Interest Organization</a:t>
            </a: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Fellowship Programme over 50 years old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Standard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duration 2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years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COFUND applied to the existing programme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 3rd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year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the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highest-ranked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FP7 + 1 H2020 COFUND successes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185 researchers under FP7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60 researchers will benefit under the H2020 grant</a:t>
            </a:r>
          </a:p>
          <a:p>
            <a:pPr marL="1371600" lvl="2" indent="-457200" algn="l">
              <a:buFont typeface="Arial" panose="020B0604020202020204" pitchFamily="34" charset="0"/>
              <a:buChar char="•"/>
            </a:pPr>
            <a:r>
              <a:rPr lang="en-GB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First 20 selected and arriving as of January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potted history</a:t>
            </a:r>
          </a:p>
        </p:txBody>
      </p:sp>
    </p:spTree>
    <p:extLst>
      <p:ext uri="{BB962C8B-B14F-4D97-AF65-F5344CB8AC3E}">
        <p14:creationId xmlns:p14="http://schemas.microsoft.com/office/powerpoint/2010/main" val="1951849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An additional layer of applicant evaluation at ranking time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60:40 funding ratio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anose="05050102010706020507" pitchFamily="18" charset="2"/>
              </a:rPr>
              <a:t>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award 3</a:t>
            </a:r>
            <a:r>
              <a:rPr lang="en-GB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year of Fellowship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secondment possibility for up to 12 months</a:t>
            </a:r>
          </a:p>
          <a:p>
            <a:pPr lvl="2" indent="-45720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CERN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employment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</a:t>
            </a:r>
            <a:endParaRPr lang="fr-CH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2" indent="-45720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Under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existing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Special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Paid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Leave</a:t>
            </a: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procedure</a:t>
            </a:r>
            <a:endParaRPr lang="en-GB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External review when applying in 1</a:t>
            </a:r>
            <a:r>
              <a:rPr lang="en-GB" sz="2400" baseline="300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Call H2020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Strengthening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collaboration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other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beneficiaries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Encouraged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 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develop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further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follow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-up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COFUND impact </a:t>
            </a:r>
            <a:r>
              <a:rPr lang="en-GB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structural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984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rmAutofit/>
          </a:bodyPr>
          <a:lstStyle/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Secondments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 secondments under FP7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Positive impact on career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Modest uptake understood due to LHC coming on stream and researchers wanting to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stay at CERN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Introduction of the Post-Career-Break Fellowship position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Four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female researchers </a:t>
            </a:r>
            <a:r>
              <a:rPr lang="en-GB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COFUNDed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Creative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advertising 2015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ideo on impact</a:t>
            </a:r>
          </a:p>
          <a:p>
            <a:pPr marL="914400" lvl="1" indent="-4572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Posters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for COFUND at CERN under FP7 and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H2020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3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304607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COFUND impact – </a:t>
            </a:r>
            <a:b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new features</a:t>
            </a:r>
          </a:p>
        </p:txBody>
      </p:sp>
    </p:spTree>
    <p:extLst>
      <p:ext uri="{BB962C8B-B14F-4D97-AF65-F5344CB8AC3E}">
        <p14:creationId xmlns:p14="http://schemas.microsoft.com/office/powerpoint/2010/main" val="1970364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2149" y="2205304"/>
            <a:ext cx="2800011" cy="396000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6176" y="2112653"/>
            <a:ext cx="2880000" cy="408535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7680" y="2112653"/>
            <a:ext cx="2880000" cy="4085351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112653"/>
            <a:ext cx="2880000" cy="408535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143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Subtitle 2"/>
          <p:cNvSpPr txBox="1">
            <a:spLocks/>
          </p:cNvSpPr>
          <p:nvPr/>
        </p:nvSpPr>
        <p:spPr>
          <a:xfrm>
            <a:off x="4304607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Find Your Way with COFUND </a:t>
            </a:r>
            <a:r>
              <a:rPr lang="en-GB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Posters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38267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€/CHF exchange rate + the country coefficient for Switzerland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Flat rate in H2020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Gender balance: about 20% female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the Mobility Rule under H2020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Many specialist researchers come to CERN as Users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 around the world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but may be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ineligible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Remaining </a:t>
            </a: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competitive as a European lab is vital for CERN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Mobility Rule is a potential barrier to maintaining excellence in our </a:t>
            </a:r>
            <a:r>
              <a:rPr lang="en-GB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field </a:t>
            </a:r>
            <a:r>
              <a:rPr lang="en-GB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(note to self: argue for waiver</a:t>
            </a:r>
            <a:r>
              <a:rPr lang="en-GB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!)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Selecting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replacements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when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are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recruited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staff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members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by CERN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departments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early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their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Fellowship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!</a:t>
            </a:r>
            <a:endParaRPr lang="en-GB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Challenges</a:t>
            </a:r>
          </a:p>
        </p:txBody>
      </p:sp>
    </p:spTree>
    <p:extLst>
      <p:ext uri="{BB962C8B-B14F-4D97-AF65-F5344CB8AC3E}">
        <p14:creationId xmlns:p14="http://schemas.microsoft.com/office/powerpoint/2010/main" val="68354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Great support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Internal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CERN services 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(HR, budget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legal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Science and Technology Facilities Council 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UK)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Swiss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National Contact Point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Directorate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General for Education and Culture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Executive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Agency</a:t>
            </a:r>
          </a:p>
          <a:p>
            <a:pPr marL="1257300" lvl="2" indent="-342900" algn="l">
              <a:buFont typeface="Arial" panose="020B0604020202020204" pitchFamily="34" charset="0"/>
              <a:buChar char="•"/>
            </a:pPr>
            <a:r>
              <a:rPr lang="fr-CH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fr-CH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ur Project </a:t>
            </a:r>
            <a:r>
              <a:rPr lang="fr-CH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Officers</a:t>
            </a:r>
            <a:r>
              <a:rPr lang="fr-CH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Wingdings" panose="05000000000000000000" pitchFamily="2" charset="2"/>
              </a:rPr>
              <a:t></a:t>
            </a:r>
            <a:endParaRPr lang="fr-CH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7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Support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95552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59532" y="1700808"/>
            <a:ext cx="8676964" cy="4392488"/>
          </a:xfrm>
        </p:spPr>
        <p:txBody>
          <a:bodyPr>
            <a:no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CERN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proud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involved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COFUND (and in </a:t>
            </a:r>
            <a:b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 MC / MSC Actions in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general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 – and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hopes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to continue!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COFUND has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allowed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us to open up more to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outside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Europe as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well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as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attracting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back to Europe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Feedback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from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via questionnaire at end of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contract</a:t>
            </a:r>
            <a:endParaRPr lang="fr-CH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Very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positive</a:t>
            </a:r>
          </a:p>
          <a:p>
            <a:pPr marL="800100" lvl="1" indent="-342900" algn="l">
              <a:buFont typeface="Arial" panose="020B0604020202020204" pitchFamily="34" charset="0"/>
              <a:buChar char="•"/>
            </a:pPr>
            <a:r>
              <a:rPr lang="fr-CH" sz="2400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Where</a:t>
            </a:r>
            <a:r>
              <a:rPr lang="fr-CH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are </a:t>
            </a:r>
            <a:r>
              <a:rPr lang="fr-CH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they</a:t>
            </a:r>
            <a:r>
              <a:rPr lang="fr-CH" sz="2400" i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i="1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now</a:t>
            </a:r>
            <a:r>
              <a:rPr lang="fr-CH" sz="2400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r>
              <a:rPr lang="fr-CH" sz="24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questionnaire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covering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3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grants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planned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for 2016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Video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researchers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finished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 2012, 2015, </a:t>
            </a:r>
            <a:r>
              <a:rPr lang="fr-CH" sz="2400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started</a:t>
            </a:r>
            <a:r>
              <a:rPr lang="fr-CH" sz="24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2016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012160" y="6381328"/>
            <a:ext cx="2895600" cy="365125"/>
          </a:xfrm>
        </p:spPr>
        <p:txBody>
          <a:bodyPr/>
          <a:lstStyle/>
          <a:p>
            <a:pPr algn="r"/>
            <a:fld id="{F32D0A31-4B66-4B85-9B61-E5CC1120D40B}" type="slidenum">
              <a:rPr lang="en-GB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8</a:t>
            </a:fld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2" descr="http://msca2015.lu/wp-content/uploads/2015/08/log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88640"/>
            <a:ext cx="3733800" cy="13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Subtitle 2"/>
          <p:cNvSpPr txBox="1">
            <a:spLocks/>
          </p:cNvSpPr>
          <p:nvPr/>
        </p:nvSpPr>
        <p:spPr>
          <a:xfrm>
            <a:off x="4283968" y="188640"/>
            <a:ext cx="4752528" cy="130492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GB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Conclusions</a:t>
            </a:r>
            <a:endParaRPr lang="en-GB" sz="36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9504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360</Words>
  <Application>Microsoft Office PowerPoint</Application>
  <PresentationFormat>On-screen Show (4:3)</PresentationFormat>
  <Paragraphs>64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10 December 2015 – Plenary Session  COFUND &amp; CERN: furthering  career development opportunities in Big Science  Seamus Hegarty, CERN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Contribution  Speakers Name + Institution</dc:title>
  <dc:creator>Ulrike KOHL</dc:creator>
  <cp:lastModifiedBy>Ulrike KOHL</cp:lastModifiedBy>
  <cp:revision>22</cp:revision>
  <dcterms:created xsi:type="dcterms:W3CDTF">2015-12-01T15:57:31Z</dcterms:created>
  <dcterms:modified xsi:type="dcterms:W3CDTF">2015-12-08T17:40:36Z</dcterms:modified>
</cp:coreProperties>
</file>