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70" r:id="rId2"/>
    <p:sldId id="256" r:id="rId3"/>
    <p:sldId id="259" r:id="rId4"/>
    <p:sldId id="260" r:id="rId5"/>
    <p:sldId id="262" r:id="rId6"/>
    <p:sldId id="261" r:id="rId7"/>
    <p:sldId id="271" r:id="rId8"/>
    <p:sldId id="264" r:id="rId9"/>
    <p:sldId id="289" r:id="rId10"/>
    <p:sldId id="293" r:id="rId11"/>
    <p:sldId id="291" r:id="rId12"/>
    <p:sldId id="265" r:id="rId13"/>
    <p:sldId id="294" r:id="rId14"/>
    <p:sldId id="298" r:id="rId15"/>
    <p:sldId id="296" r:id="rId16"/>
    <p:sldId id="284" r:id="rId17"/>
    <p:sldId id="267" r:id="rId18"/>
    <p:sldId id="269" r:id="rId19"/>
  </p:sldIdLst>
  <p:sldSz cx="9144000" cy="6858000" type="screen4x3"/>
  <p:notesSz cx="6718300" cy="985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CFAB7A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472" y="7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683" cy="492760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042" y="0"/>
            <a:ext cx="2911683" cy="492760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5C8FF770-60F4-4889-B821-6617EFA1F6C9}" type="datetimeFigureOut">
              <a:rPr lang="en-GB" smtClean="0"/>
              <a:pPr/>
              <a:t>12/10/15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0861"/>
            <a:ext cx="2911683" cy="492760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042" y="9360861"/>
            <a:ext cx="2911683" cy="492760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B9039A1A-61CB-4B64-94DF-B3692A980F6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63542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4" cy="492760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4" cy="492760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F78CDFB5-CDD4-4097-A5DC-A92ACAD81A33}" type="datetimeFigureOut">
              <a:rPr lang="en-GB" smtClean="0"/>
              <a:pPr/>
              <a:t>12/10/15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lIns="90882" tIns="45441" rIns="90882" bIns="4544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0730"/>
            <a:ext cx="2911264" cy="492760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4" cy="492760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40EC18AD-1363-42D7-8887-4F2E286D68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14611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pPr/>
              <a:t>12/10/15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7104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pPr/>
              <a:t>12/10/15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974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pPr/>
              <a:t>12/10/15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05314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chimi\Pictures\PPT Presi\Essai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45134"/>
            <a:ext cx="9144000" cy="1612865"/>
          </a:xfrm>
          <a:prstGeom prst="rect">
            <a:avLst/>
          </a:prstGeom>
          <a:noFill/>
        </p:spPr>
      </p:pic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499992" y="2636912"/>
            <a:ext cx="4392488" cy="1512168"/>
          </a:xfrm>
        </p:spPr>
        <p:txBody>
          <a:bodyPr/>
          <a:lstStyle>
            <a:lvl1pPr marL="0" indent="0" algn="l">
              <a:buNone/>
              <a:defRPr sz="2400" baseline="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dirty="0" smtClean="0"/>
              <a:t>Cliquez pour ajouter un sous-titre</a:t>
            </a:r>
            <a:endParaRPr lang="fr-CH" dirty="0"/>
          </a:p>
        </p:txBody>
      </p:sp>
      <p:sp>
        <p:nvSpPr>
          <p:cNvPr id="13" name="Titre 12"/>
          <p:cNvSpPr>
            <a:spLocks noGrp="1"/>
          </p:cNvSpPr>
          <p:nvPr>
            <p:ph type="title" hasCustomPrompt="1"/>
          </p:nvPr>
        </p:nvSpPr>
        <p:spPr>
          <a:xfrm>
            <a:off x="4499992" y="1628800"/>
            <a:ext cx="4392488" cy="1008881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pour ajouter un titre</a:t>
            </a:r>
            <a:endParaRPr lang="fr-CH" dirty="0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>
          <a:xfrm>
            <a:off x="4499992" y="414908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fr-FR" smtClean="0"/>
              <a:t>date</a:t>
            </a:r>
            <a:endParaRPr lang="en-US" dirty="0"/>
          </a:p>
        </p:txBody>
      </p:sp>
      <p:pic>
        <p:nvPicPr>
          <p:cNvPr id="7" name="Picture 2" descr="C:\Users\schimi\Pictures\PPT Presi\logo_presidence_2015_en\LOGO_PRESIDENCE_2015_EN\LOGO_PRESIDENCE_2015_CMYK_EN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3264783" cy="57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95997983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pPr/>
              <a:t>12/10/15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10459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pPr/>
              <a:t>12/10/15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6000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pPr/>
              <a:t>12/10/15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11521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pPr/>
              <a:t>12/10/15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26151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pPr/>
              <a:t>12/10/15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57714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pPr/>
              <a:t>12/10/15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30693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pPr/>
              <a:t>12/10/15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19236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pPr/>
              <a:t>12/10/15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81191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D1D4B-CEA5-44F7-92E6-ADDAFDCD5AA3}" type="datetimeFigureOut">
              <a:rPr lang="en-GB" smtClean="0"/>
              <a:pPr/>
              <a:t>12/10/15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45ACF-7BB2-49E1-A8D5-E598855CCC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26437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3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84144" y="309206"/>
            <a:ext cx="3569728" cy="124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94282" y="1556792"/>
            <a:ext cx="396044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Synergies to fuel Researchers’ Careers</a:t>
            </a:r>
          </a:p>
          <a:p>
            <a:pPr algn="ctr"/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Luxembourg, 10 – 11 December 2015</a:t>
            </a:r>
          </a:p>
          <a:p>
            <a:pPr algn="ctr">
              <a:spcBef>
                <a:spcPts val="1200"/>
              </a:spcBef>
            </a:pP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organised by 			</a:t>
            </a:r>
          </a:p>
          <a:p>
            <a:endParaRPr lang="en-GB" dirty="0"/>
          </a:p>
        </p:txBody>
      </p:sp>
      <p:pic>
        <p:nvPicPr>
          <p:cNvPr id="1026" name="Picture 2" descr="W:\# Commun #\4. PSCommunication\1. Corporate Communication\13. Logos &amp; Office Templates\2. Logo FNR\1. Logo quadri texte gris\Logo Small Signature Outlo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78101" y="2172592"/>
            <a:ext cx="2543587" cy="55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5787"/>
            <a:ext cx="1905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2"/>
          <p:cNvSpPr txBox="1">
            <a:spLocks/>
          </p:cNvSpPr>
          <p:nvPr/>
        </p:nvSpPr>
        <p:spPr>
          <a:xfrm>
            <a:off x="107504" y="2564904"/>
            <a:ext cx="8959688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GB" sz="14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14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2400" dirty="0">
              <a:solidFill>
                <a:srgbClr val="CFAB7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732094"/>
            <a:ext cx="8702352" cy="2877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December 2015 – Plenary Session </a:t>
            </a:r>
            <a:endParaRPr lang="en-GB" sz="1600" dirty="0" smtClean="0">
              <a:solidFill>
                <a:srgbClr val="CFAB7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11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11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4000" b="1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COFUND state of play and </a:t>
            </a:r>
            <a:r>
              <a:rPr lang="en-GB" sz="4000" b="1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challenges</a:t>
            </a:r>
          </a:p>
          <a:p>
            <a:pPr algn="ctr"/>
            <a:r>
              <a:rPr lang="en-GB" sz="24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24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b="1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Alessandra Luchetti </a:t>
            </a:r>
            <a:endParaRPr lang="en-GB" sz="2400" b="1" dirty="0" smtClean="0">
              <a:solidFill>
                <a:srgbClr val="CFAB7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Head of Department "Excellent Science"</a:t>
            </a:r>
            <a:br>
              <a:rPr lang="en-GB" sz="24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European Commission - Research Executive Agency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68748200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1783357"/>
            <a:ext cx="8229600" cy="4525963"/>
          </a:xfrm>
        </p:spPr>
        <p:txBody>
          <a:bodyPr/>
          <a:lstStyle/>
          <a:p>
            <a:pPr marL="457200" lvl="3" indent="0" defTabSz="449263">
              <a:spcBef>
                <a:spcPts val="600"/>
              </a:spcBef>
              <a:spcAft>
                <a:spcPts val="600"/>
              </a:spcAft>
              <a:buClr>
                <a:srgbClr val="008000"/>
              </a:buClr>
              <a:buSzPct val="100000"/>
              <a:buNone/>
            </a:pPr>
            <a:endParaRPr lang="en-GB" sz="2400" kern="0" dirty="0">
              <a:solidFill>
                <a:srgbClr val="004386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dirty="0"/>
          </a:p>
        </p:txBody>
      </p:sp>
      <p:pic>
        <p:nvPicPr>
          <p:cNvPr id="4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120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COFUND in Horizon 2020</a:t>
            </a:r>
            <a:endParaRPr lang="en-GB" sz="1600" b="1" dirty="0" smtClean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9552" y="1844824"/>
            <a:ext cx="8064896" cy="1913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 defTabSz="449263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00000"/>
              <a:buNone/>
            </a:pPr>
            <a:r>
              <a:rPr lang="en-GB" kern="0" dirty="0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Co-funding of </a:t>
            </a:r>
          </a:p>
          <a:p>
            <a:pPr marL="814388" lvl="3" indent="-357188" defTabSz="449263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2400" b="1" kern="0" dirty="0" smtClean="0">
                <a:solidFill>
                  <a:schemeClr val="accent2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Doctoral programmes - </a:t>
            </a:r>
            <a:r>
              <a:rPr lang="en-GB" sz="2400" kern="0" dirty="0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for early-stage researchers</a:t>
            </a:r>
          </a:p>
          <a:p>
            <a:pPr marL="814388" lvl="3" indent="-357188" defTabSz="449263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2400" b="1" kern="0" dirty="0" smtClean="0">
                <a:solidFill>
                  <a:schemeClr val="accent2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Fellowship programmes - </a:t>
            </a:r>
            <a:r>
              <a:rPr lang="en-GB" sz="2400" kern="0" dirty="0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for experienced researchers </a:t>
            </a:r>
          </a:p>
          <a:p>
            <a:pPr marL="357188" lvl="2" indent="-357188" defTabSz="449263">
              <a:spcBef>
                <a:spcPts val="600"/>
              </a:spcBef>
              <a:spcAft>
                <a:spcPts val="600"/>
              </a:spcAft>
              <a:buClr>
                <a:srgbClr val="008000"/>
              </a:buClr>
              <a:buSzPct val="100000"/>
              <a:buFont typeface="Wingdings" pitchFamily="2" charset="2"/>
              <a:buChar char="Ø"/>
            </a:pPr>
            <a:endParaRPr lang="en-GB" kern="0" dirty="0">
              <a:solidFill>
                <a:srgbClr val="004386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9" name="Group 87"/>
          <p:cNvGrpSpPr>
            <a:grpSpLocks/>
          </p:cNvGrpSpPr>
          <p:nvPr/>
        </p:nvGrpSpPr>
        <p:grpSpPr bwMode="auto">
          <a:xfrm>
            <a:off x="1275003" y="5241898"/>
            <a:ext cx="1800200" cy="936104"/>
            <a:chOff x="3379" y="3339"/>
            <a:chExt cx="1361" cy="817"/>
          </a:xfrm>
        </p:grpSpPr>
        <p:sp>
          <p:nvSpPr>
            <p:cNvPr id="10" name="AutoShape 88"/>
            <p:cNvSpPr>
              <a:spLocks noChangeArrowheads="1"/>
            </p:cNvSpPr>
            <p:nvPr/>
          </p:nvSpPr>
          <p:spPr bwMode="auto">
            <a:xfrm>
              <a:off x="3379" y="3339"/>
              <a:ext cx="1361" cy="817"/>
            </a:xfrm>
            <a:prstGeom prst="roundRect">
              <a:avLst>
                <a:gd name="adj" fmla="val 16667"/>
              </a:avLst>
            </a:prstGeom>
            <a:solidFill>
              <a:srgbClr val="0A3CAA"/>
            </a:solidFill>
            <a:ln w="9525" algn="ctr">
              <a:solidFill>
                <a:srgbClr val="0A3CA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Text Box 89"/>
            <p:cNvSpPr txBox="1">
              <a:spLocks noChangeArrowheads="1"/>
            </p:cNvSpPr>
            <p:nvPr/>
          </p:nvSpPr>
          <p:spPr bwMode="auto">
            <a:xfrm>
              <a:off x="3453" y="3383"/>
              <a:ext cx="1225" cy="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993366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99336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rgbClr val="0F5494"/>
                  </a:solidFill>
                  <a:latin typeface="Tahoma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rgbClr val="0F5494"/>
                  </a:solidFill>
                  <a:latin typeface="Tahoma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rgbClr val="0F5494"/>
                  </a:solidFill>
                  <a:latin typeface="Tahoma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rgbClr val="0F5494"/>
                  </a:solidFill>
                  <a:latin typeface="Tahoma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rgbClr val="0F5494"/>
                  </a:solidFill>
                  <a:latin typeface="Tahoma" pitchFamily="34" charset="0"/>
                  <a:ea typeface="ＭＳ Ｐゴシック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F5494"/>
                  </a:solidFill>
                  <a:latin typeface="Tahoma" pitchFamily="34" charset="0"/>
                  <a:ea typeface="ＭＳ Ｐゴシック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F5494"/>
                  </a:solidFill>
                  <a:latin typeface="Tahoma" pitchFamily="34" charset="0"/>
                  <a:ea typeface="ＭＳ Ｐゴシック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F5494"/>
                  </a:solidFill>
                  <a:latin typeface="Tahoma" pitchFamily="34" charset="0"/>
                  <a:ea typeface="ＭＳ Ｐゴシック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F5494"/>
                  </a:solidFill>
                  <a:latin typeface="Tahoma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sz="2000" b="1" dirty="0" smtClean="0">
                  <a:solidFill>
                    <a:srgbClr val="FFFFFF"/>
                  </a:solidFill>
                  <a:latin typeface="Calibri" pitchFamily="34" charset="0"/>
                  <a:cs typeface="Arial" charset="0"/>
                </a:rPr>
                <a:t>Doctoral </a:t>
              </a:r>
              <a:r>
                <a:rPr lang="en-US" sz="2000" b="1" dirty="0" err="1" smtClean="0">
                  <a:solidFill>
                    <a:srgbClr val="FFFFFF"/>
                  </a:solidFill>
                  <a:latin typeface="Calibri" pitchFamily="34" charset="0"/>
                  <a:cs typeface="Arial" charset="0"/>
                </a:rPr>
                <a:t>Programmes</a:t>
              </a:r>
              <a:endParaRPr lang="en-US" sz="2000" b="1" dirty="0">
                <a:solidFill>
                  <a:srgbClr val="FFFFFF"/>
                </a:solidFill>
                <a:latin typeface="Calibri" pitchFamily="34" charset="0"/>
                <a:cs typeface="Arial" charset="0"/>
              </a:endParaRPr>
            </a:p>
          </p:txBody>
        </p:sp>
      </p:grpSp>
      <p:grpSp>
        <p:nvGrpSpPr>
          <p:cNvPr id="12" name="Group 53"/>
          <p:cNvGrpSpPr>
            <a:grpSpLocks/>
          </p:cNvGrpSpPr>
          <p:nvPr/>
        </p:nvGrpSpPr>
        <p:grpSpPr bwMode="auto">
          <a:xfrm>
            <a:off x="5508021" y="5240179"/>
            <a:ext cx="2159655" cy="936104"/>
            <a:chOff x="521" y="2773"/>
            <a:chExt cx="1054" cy="385"/>
          </a:xfrm>
        </p:grpSpPr>
        <p:sp>
          <p:nvSpPr>
            <p:cNvPr id="13" name="AutoShape 54"/>
            <p:cNvSpPr>
              <a:spLocks noChangeArrowheads="1"/>
            </p:cNvSpPr>
            <p:nvPr/>
          </p:nvSpPr>
          <p:spPr bwMode="auto">
            <a:xfrm>
              <a:off x="521" y="2773"/>
              <a:ext cx="953" cy="385"/>
            </a:xfrm>
            <a:prstGeom prst="roundRect">
              <a:avLst>
                <a:gd name="adj" fmla="val 16667"/>
              </a:avLst>
            </a:prstGeom>
            <a:solidFill>
              <a:srgbClr val="33893D"/>
            </a:solidFill>
            <a:ln w="9525" algn="ctr">
              <a:solidFill>
                <a:srgbClr val="33893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Text Box 55"/>
            <p:cNvSpPr txBox="1">
              <a:spLocks noChangeArrowheads="1"/>
            </p:cNvSpPr>
            <p:nvPr/>
          </p:nvSpPr>
          <p:spPr bwMode="auto">
            <a:xfrm>
              <a:off x="591" y="2813"/>
              <a:ext cx="984" cy="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993366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99336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rgbClr val="0F5494"/>
                  </a:solidFill>
                  <a:latin typeface="Tahoma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rgbClr val="0F5494"/>
                  </a:solidFill>
                  <a:latin typeface="Tahoma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rgbClr val="0F5494"/>
                  </a:solidFill>
                  <a:latin typeface="Tahoma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rgbClr val="0F5494"/>
                  </a:solidFill>
                  <a:latin typeface="Tahoma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rgbClr val="0F5494"/>
                  </a:solidFill>
                  <a:latin typeface="Tahoma" pitchFamily="34" charset="0"/>
                  <a:ea typeface="ＭＳ Ｐゴシック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F5494"/>
                  </a:solidFill>
                  <a:latin typeface="Tahoma" pitchFamily="34" charset="0"/>
                  <a:ea typeface="ＭＳ Ｐゴシック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F5494"/>
                  </a:solidFill>
                  <a:latin typeface="Tahoma" pitchFamily="34" charset="0"/>
                  <a:ea typeface="ＭＳ Ｐゴシック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F5494"/>
                  </a:solidFill>
                  <a:latin typeface="Tahoma" pitchFamily="34" charset="0"/>
                  <a:ea typeface="ＭＳ Ｐゴシック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F5494"/>
                  </a:solidFill>
                  <a:latin typeface="Tahoma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sz="2000" b="1" dirty="0" smtClean="0">
                  <a:solidFill>
                    <a:srgbClr val="FFFFFF"/>
                  </a:solidFill>
                  <a:latin typeface="Calibri" pitchFamily="34" charset="0"/>
                  <a:cs typeface="Arial" charset="0"/>
                </a:rPr>
                <a:t>Fellowship </a:t>
              </a:r>
              <a:r>
                <a:rPr lang="en-US" sz="2000" b="1" dirty="0" err="1" smtClean="0">
                  <a:solidFill>
                    <a:srgbClr val="FFFFFF"/>
                  </a:solidFill>
                  <a:latin typeface="Calibri" pitchFamily="34" charset="0"/>
                  <a:cs typeface="Arial" charset="0"/>
                </a:rPr>
                <a:t>Programmes</a:t>
              </a:r>
              <a:endParaRPr lang="en-US" sz="2000" b="1" dirty="0">
                <a:solidFill>
                  <a:srgbClr val="FFFFFF"/>
                </a:solidFill>
                <a:latin typeface="Calibri" pitchFamily="34" charset="0"/>
                <a:cs typeface="Arial" charset="0"/>
              </a:endParaRPr>
            </a:p>
          </p:txBody>
        </p:sp>
      </p:grpSp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1444" y="3686235"/>
            <a:ext cx="1872891" cy="1428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31750" algn="ctr">
                <a:solidFill>
                  <a:srgbClr val="F7C94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 descr="http://ec.europa.eu/research/mariecurieactions/images/news-events/events/2012/marie-curie-actions-event-03-07-20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352" y="3917657"/>
            <a:ext cx="889284" cy="965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8072063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180000">
              <a:lnSpc>
                <a:spcPct val="120000"/>
              </a:lnSpc>
              <a:spcAft>
                <a:spcPts val="180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3100" b="1" dirty="0" smtClean="0">
                <a:solidFill>
                  <a:schemeClr val="accent2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Funding </a:t>
            </a:r>
            <a:r>
              <a:rPr lang="en-GB" sz="3100" b="1" dirty="0">
                <a:solidFill>
                  <a:schemeClr val="accent2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model</a:t>
            </a:r>
            <a:r>
              <a:rPr lang="en-GB" sz="3100" dirty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: EU contribution on basis of </a:t>
            </a:r>
            <a:r>
              <a:rPr lang="en-GB" sz="3100" b="1" dirty="0">
                <a:solidFill>
                  <a:schemeClr val="accent2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unit costs</a:t>
            </a:r>
          </a:p>
          <a:p>
            <a:pPr>
              <a:lnSpc>
                <a:spcPct val="120000"/>
              </a:lnSpc>
              <a:spcAft>
                <a:spcPts val="180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3100" dirty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Compliance with </a:t>
            </a:r>
            <a:r>
              <a:rPr lang="en-GB" sz="3100" b="1" dirty="0">
                <a:solidFill>
                  <a:schemeClr val="accent2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MSCA mobility rule </a:t>
            </a:r>
            <a:r>
              <a:rPr lang="en-GB" sz="3100" dirty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for researchers (existing programmes may deviate if justified in proposal)</a:t>
            </a:r>
          </a:p>
          <a:p>
            <a:pPr>
              <a:lnSpc>
                <a:spcPct val="120000"/>
              </a:lnSpc>
              <a:spcAft>
                <a:spcPts val="180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3100" b="1" dirty="0">
                <a:solidFill>
                  <a:schemeClr val="accent2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Employment contracts </a:t>
            </a:r>
            <a:r>
              <a:rPr lang="en-GB" sz="3100" dirty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or other direct contracts with equivalent benefits (including social security coverage) allowed, fixed amount fellowships only permitted where national regulation prohibits the possibility of an employment contract</a:t>
            </a:r>
          </a:p>
          <a:p>
            <a:pPr>
              <a:lnSpc>
                <a:spcPct val="120000"/>
              </a:lnSpc>
              <a:spcAft>
                <a:spcPts val="180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3100" dirty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Possibility to support </a:t>
            </a:r>
            <a:r>
              <a:rPr lang="en-GB" sz="3100" b="1" dirty="0">
                <a:solidFill>
                  <a:schemeClr val="accent2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programmes that prioritise specific scientific disciplines</a:t>
            </a:r>
            <a:r>
              <a:rPr lang="en-GB" sz="3100" dirty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 based on smart specialisation strategies</a:t>
            </a:r>
          </a:p>
          <a:p>
            <a:pPr>
              <a:lnSpc>
                <a:spcPct val="120000"/>
              </a:lnSpc>
            </a:pPr>
            <a:endParaRPr lang="en-GB" dirty="0"/>
          </a:p>
        </p:txBody>
      </p:sp>
      <p:pic>
        <p:nvPicPr>
          <p:cNvPr id="4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COFUND in Horizon 2020</a:t>
            </a:r>
            <a:endParaRPr lang="en-GB" sz="1600" b="1" dirty="0" smtClean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18780974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6325" y="1844824"/>
            <a:ext cx="8676964" cy="4392488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fr-BE" sz="26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Budget 80M€ </a:t>
            </a:r>
          </a:p>
          <a:p>
            <a:pPr marL="914400" lvl="1" indent="-457200" algn="l">
              <a:buFont typeface="Wingdings" panose="05000000000000000000" pitchFamily="2" charset="2"/>
              <a:buChar char="§"/>
            </a:pPr>
            <a:r>
              <a:rPr lang="fr-BE" sz="26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50M€ </a:t>
            </a:r>
            <a:r>
              <a:rPr lang="fr-BE" sz="2600" dirty="0" err="1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Fellowship</a:t>
            </a:r>
            <a:r>
              <a:rPr lang="fr-BE" sz="26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 Programmes</a:t>
            </a:r>
          </a:p>
          <a:p>
            <a:pPr marL="914400" lvl="1" indent="-457200" algn="l">
              <a:buFont typeface="Wingdings" panose="05000000000000000000" pitchFamily="2" charset="2"/>
              <a:buChar char="§"/>
            </a:pPr>
            <a:r>
              <a:rPr lang="fr-BE" sz="26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30M€ Doctoral Programmes </a:t>
            </a:r>
            <a:endParaRPr lang="en-GB" sz="2600" dirty="0" smtClean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en-GB" sz="2600" b="1" dirty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algn="l"/>
            <a:r>
              <a:rPr lang="en-GB" sz="26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Eligible proposals</a:t>
            </a:r>
          </a:p>
          <a:p>
            <a:pPr marL="914400" lvl="1" indent="-457200" algn="l">
              <a:buFont typeface="Wingdings" panose="05000000000000000000" pitchFamily="2" charset="2"/>
              <a:buChar char="§"/>
            </a:pPr>
            <a:r>
              <a:rPr lang="en-GB" sz="26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Doctoral – </a:t>
            </a:r>
            <a:r>
              <a:rPr lang="en-GB" sz="26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43 </a:t>
            </a:r>
            <a:r>
              <a:rPr lang="en-GB" sz="26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proposal</a:t>
            </a:r>
          </a:p>
          <a:p>
            <a:pPr marL="914400" lvl="1" indent="-457200" algn="l">
              <a:buFont typeface="Wingdings" panose="05000000000000000000" pitchFamily="2" charset="2"/>
              <a:buChar char="§"/>
            </a:pPr>
            <a:r>
              <a:rPr lang="en-GB" sz="26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Fellowship – </a:t>
            </a:r>
            <a:r>
              <a:rPr lang="en-GB" sz="26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47 </a:t>
            </a:r>
            <a:r>
              <a:rPr lang="en-GB" sz="26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proposal</a:t>
            </a:r>
            <a:endParaRPr lang="en-GB" sz="2600" b="1" dirty="0" smtClean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marL="914400" lvl="1" indent="-457200" algn="l">
              <a:buFont typeface="Wingdings" panose="05000000000000000000" pitchFamily="2" charset="2"/>
              <a:buChar char="§"/>
            </a:pPr>
            <a:endParaRPr lang="en-GB" sz="2600" b="1" dirty="0" smtClean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algn="l"/>
            <a:r>
              <a:rPr lang="en-GB" sz="26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Funded proposals</a:t>
            </a:r>
          </a:p>
          <a:p>
            <a:pPr marL="914400" lvl="1" indent="-457200" algn="l">
              <a:buFont typeface="Wingdings" panose="05000000000000000000" pitchFamily="2" charset="2"/>
              <a:buChar char="§"/>
            </a:pPr>
            <a:r>
              <a:rPr lang="en-GB" sz="26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Doctoral - </a:t>
            </a:r>
            <a:r>
              <a:rPr lang="en-GB" sz="26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12 </a:t>
            </a:r>
            <a:r>
              <a:rPr lang="en-GB" sz="26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proposal </a:t>
            </a:r>
            <a:r>
              <a:rPr lang="en-GB" sz="26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(28%)</a:t>
            </a:r>
          </a:p>
          <a:p>
            <a:pPr marL="914400" lvl="1" indent="-457200" algn="l">
              <a:buFont typeface="Wingdings" panose="05000000000000000000" pitchFamily="2" charset="2"/>
              <a:buChar char="§"/>
            </a:pPr>
            <a:r>
              <a:rPr lang="en-GB" sz="26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Fellowship - </a:t>
            </a:r>
            <a:r>
              <a:rPr lang="en-GB" sz="26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13 </a:t>
            </a:r>
            <a:r>
              <a:rPr lang="en-GB" sz="26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proposal </a:t>
            </a:r>
            <a:r>
              <a:rPr lang="en-GB" sz="26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(28%)</a:t>
            </a:r>
          </a:p>
          <a:p>
            <a:pPr algn="l"/>
            <a:endParaRPr lang="fr-BE" sz="2800" dirty="0" smtClean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algn="l"/>
            <a:endParaRPr lang="fr-BE" sz="2800" dirty="0" smtClean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12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COFUND state of play </a:t>
            </a:r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	</a:t>
            </a:r>
          </a:p>
          <a:p>
            <a:pPr algn="l"/>
            <a:r>
              <a:rPr lang="fr-BE" sz="28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2014 Call</a:t>
            </a:r>
            <a:endParaRPr lang="en-GB" sz="1600" b="1" dirty="0" smtClean="0">
              <a:solidFill>
                <a:schemeClr val="accent2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30773169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raigal\Desktop\Europe-m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6739" y="1957388"/>
            <a:ext cx="5726578" cy="489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167" name="Oval 31"/>
          <p:cNvSpPr>
            <a:spLocks noChangeAspect="1"/>
          </p:cNvSpPr>
          <p:nvPr/>
        </p:nvSpPr>
        <p:spPr bwMode="auto">
          <a:xfrm rot="7790817">
            <a:off x="1829735" y="6022696"/>
            <a:ext cx="264271" cy="264271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6168" name="TextBox 28"/>
          <p:cNvSpPr txBox="1">
            <a:spLocks noChangeArrowheads="1"/>
          </p:cNvSpPr>
          <p:nvPr/>
        </p:nvSpPr>
        <p:spPr bwMode="auto">
          <a:xfrm>
            <a:off x="1816100" y="5971150"/>
            <a:ext cx="2635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1800" b="1" i="0" dirty="0" smtClean="0">
                <a:solidFill>
                  <a:srgbClr val="FF0000"/>
                </a:solidFill>
              </a:rPr>
              <a:t>6</a:t>
            </a:r>
            <a:endParaRPr lang="en-GB" altLang="en-US" sz="1800" b="1" i="0" dirty="0">
              <a:solidFill>
                <a:srgbClr val="FF0000"/>
              </a:solidFill>
            </a:endParaRPr>
          </a:p>
        </p:txBody>
      </p:sp>
      <p:sp>
        <p:nvSpPr>
          <p:cNvPr id="42" name="Oval 27"/>
          <p:cNvSpPr>
            <a:spLocks noChangeAspect="1"/>
          </p:cNvSpPr>
          <p:nvPr/>
        </p:nvSpPr>
        <p:spPr bwMode="auto">
          <a:xfrm rot="7790817">
            <a:off x="2092088" y="4584368"/>
            <a:ext cx="241300" cy="239712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6163" name="Oval 27"/>
          <p:cNvSpPr>
            <a:spLocks noChangeAspect="1"/>
          </p:cNvSpPr>
          <p:nvPr/>
        </p:nvSpPr>
        <p:spPr bwMode="auto">
          <a:xfrm rot="7790817">
            <a:off x="2647704" y="4650683"/>
            <a:ext cx="241300" cy="239712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6164" name="TextBox 17"/>
          <p:cNvSpPr txBox="1">
            <a:spLocks noChangeArrowheads="1"/>
          </p:cNvSpPr>
          <p:nvPr/>
        </p:nvSpPr>
        <p:spPr bwMode="auto">
          <a:xfrm>
            <a:off x="2626285" y="4609164"/>
            <a:ext cx="2746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1600" b="1" i="0" dirty="0">
                <a:solidFill>
                  <a:srgbClr val="FF0000"/>
                </a:solidFill>
              </a:rPr>
              <a:t>5</a:t>
            </a:r>
            <a:endParaRPr lang="en-GB" altLang="en-US" sz="1600" b="1" i="0" dirty="0">
              <a:solidFill>
                <a:srgbClr val="FF0000"/>
              </a:solidFill>
            </a:endParaRPr>
          </a:p>
        </p:txBody>
      </p:sp>
      <p:sp>
        <p:nvSpPr>
          <p:cNvPr id="40" name="Oval 21"/>
          <p:cNvSpPr>
            <a:spLocks noChangeAspect="1"/>
          </p:cNvSpPr>
          <p:nvPr/>
        </p:nvSpPr>
        <p:spPr bwMode="auto">
          <a:xfrm rot="7790817">
            <a:off x="3097122" y="4726192"/>
            <a:ext cx="187325" cy="187325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6158" name="Oval 21"/>
          <p:cNvSpPr>
            <a:spLocks noChangeAspect="1"/>
          </p:cNvSpPr>
          <p:nvPr/>
        </p:nvSpPr>
        <p:spPr bwMode="auto">
          <a:xfrm rot="7790817">
            <a:off x="3799841" y="4580773"/>
            <a:ext cx="187325" cy="187325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6160" name="TextBox 24"/>
          <p:cNvSpPr txBox="1">
            <a:spLocks noChangeArrowheads="1"/>
          </p:cNvSpPr>
          <p:nvPr/>
        </p:nvSpPr>
        <p:spPr bwMode="auto">
          <a:xfrm>
            <a:off x="3761581" y="4535530"/>
            <a:ext cx="23018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1200" b="1" i="0" dirty="0">
                <a:solidFill>
                  <a:srgbClr val="FF0000"/>
                </a:solidFill>
              </a:rPr>
              <a:t>3</a:t>
            </a:r>
            <a:endParaRPr lang="en-GB" altLang="en-US" sz="1200" b="1" i="0" dirty="0">
              <a:solidFill>
                <a:srgbClr val="FF0000"/>
              </a:solidFill>
            </a:endParaRPr>
          </a:p>
        </p:txBody>
      </p:sp>
      <p:sp>
        <p:nvSpPr>
          <p:cNvPr id="34" name="Oval 10"/>
          <p:cNvSpPr>
            <a:spLocks noChangeAspect="1"/>
          </p:cNvSpPr>
          <p:nvPr/>
        </p:nvSpPr>
        <p:spPr bwMode="auto">
          <a:xfrm rot="7790817">
            <a:off x="3464717" y="5143916"/>
            <a:ext cx="150813" cy="150812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33" name="TextBox 32"/>
          <p:cNvSpPr txBox="1"/>
          <p:nvPr/>
        </p:nvSpPr>
        <p:spPr>
          <a:xfrm>
            <a:off x="3342480" y="5095757"/>
            <a:ext cx="395288" cy="395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BE" sz="1050" b="1" dirty="0">
                <a:solidFill>
                  <a:srgbClr val="FF0000"/>
                </a:solidFill>
              </a:rPr>
              <a:t>2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6150" name="Oval 10"/>
          <p:cNvSpPr>
            <a:spLocks noChangeAspect="1"/>
          </p:cNvSpPr>
          <p:nvPr/>
        </p:nvSpPr>
        <p:spPr bwMode="auto">
          <a:xfrm rot="7790817">
            <a:off x="2742253" y="4978106"/>
            <a:ext cx="150813" cy="150812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6" name="TextBox 5"/>
          <p:cNvSpPr txBox="1"/>
          <p:nvPr/>
        </p:nvSpPr>
        <p:spPr>
          <a:xfrm>
            <a:off x="2636044" y="4902993"/>
            <a:ext cx="395288" cy="395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BE" sz="1050" b="1" dirty="0">
                <a:solidFill>
                  <a:srgbClr val="FF0000"/>
                </a:solidFill>
              </a:rPr>
              <a:t>2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6147" name="Oval 1"/>
          <p:cNvSpPr>
            <a:spLocks noChangeArrowheads="1"/>
          </p:cNvSpPr>
          <p:nvPr/>
        </p:nvSpPr>
        <p:spPr bwMode="auto">
          <a:xfrm>
            <a:off x="3630613" y="1957388"/>
            <a:ext cx="914400" cy="9144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6148" name="Oval 1"/>
          <p:cNvSpPr>
            <a:spLocks noChangeAspect="1"/>
          </p:cNvSpPr>
          <p:nvPr/>
        </p:nvSpPr>
        <p:spPr bwMode="auto">
          <a:xfrm rot="7790817">
            <a:off x="3249538" y="5730875"/>
            <a:ext cx="241300" cy="241300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7174" name="Oval 9"/>
          <p:cNvSpPr>
            <a:spLocks noChangeAspect="1"/>
          </p:cNvSpPr>
          <p:nvPr/>
        </p:nvSpPr>
        <p:spPr bwMode="auto">
          <a:xfrm flipV="1">
            <a:off x="3768725" y="2733429"/>
            <a:ext cx="107950" cy="1079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6152" name="Oval 12"/>
          <p:cNvSpPr>
            <a:spLocks noChangeAspect="1"/>
          </p:cNvSpPr>
          <p:nvPr/>
        </p:nvSpPr>
        <p:spPr bwMode="auto">
          <a:xfrm rot="7790817">
            <a:off x="2289657" y="5372921"/>
            <a:ext cx="325506" cy="324000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6153" name="TextBox 6"/>
          <p:cNvSpPr>
            <a:spLocks noChangeArrowheads="1"/>
          </p:cNvSpPr>
          <p:nvPr/>
        </p:nvSpPr>
        <p:spPr bwMode="auto">
          <a:xfrm>
            <a:off x="2297244" y="5366637"/>
            <a:ext cx="367408" cy="400110"/>
          </a:xfrm>
          <a:custGeom>
            <a:avLst/>
            <a:gdLst>
              <a:gd name="T0" fmla="*/ 0 w 570254"/>
              <a:gd name="T1" fmla="*/ 0 h 449234"/>
              <a:gd name="T2" fmla="*/ 473686 w 570254"/>
              <a:gd name="T3" fmla="*/ 0 h 449234"/>
              <a:gd name="T4" fmla="*/ 567183 w 570254"/>
              <a:gd name="T5" fmla="*/ 302534 h 449234"/>
              <a:gd name="T6" fmla="*/ 0 w 570254"/>
              <a:gd name="T7" fmla="*/ 227718 h 449234"/>
              <a:gd name="T8" fmla="*/ 0 w 570254"/>
              <a:gd name="T9" fmla="*/ 0 h 4492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0254"/>
              <a:gd name="T16" fmla="*/ 0 h 449234"/>
              <a:gd name="T17" fmla="*/ 570254 w 570254"/>
              <a:gd name="T18" fmla="*/ 449234 h 4492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0254" h="449234">
                <a:moveTo>
                  <a:pt x="0" y="0"/>
                </a:moveTo>
                <a:lnTo>
                  <a:pt x="476250" y="0"/>
                </a:lnTo>
                <a:lnTo>
                  <a:pt x="570254" y="449234"/>
                </a:lnTo>
                <a:lnTo>
                  <a:pt x="0" y="338138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lang="fr-BE" altLang="en-US" sz="2000" b="1" i="0" dirty="0" smtClean="0">
                <a:solidFill>
                  <a:srgbClr val="FF0000"/>
                </a:solidFill>
              </a:rPr>
              <a:t>9</a:t>
            </a:r>
            <a:endParaRPr lang="en-GB" altLang="en-US" sz="2000" b="1" i="0" dirty="0">
              <a:solidFill>
                <a:srgbClr val="FF0000"/>
              </a:solidFill>
            </a:endParaRPr>
          </a:p>
        </p:txBody>
      </p:sp>
      <p:sp>
        <p:nvSpPr>
          <p:cNvPr id="6154" name="TextBox 11"/>
          <p:cNvSpPr txBox="1">
            <a:spLocks noChangeArrowheads="1"/>
          </p:cNvSpPr>
          <p:nvPr/>
        </p:nvSpPr>
        <p:spPr bwMode="auto">
          <a:xfrm>
            <a:off x="195262" y="1482099"/>
            <a:ext cx="7689106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fr-BE" altLang="en-US" b="1" i="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Doctoral Programme  -</a:t>
            </a:r>
            <a:r>
              <a:rPr lang="fr-BE" altLang="en-US" b="1" i="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 Eligible Submissions</a:t>
            </a:r>
            <a:endParaRPr lang="en-GB" altLang="en-US" b="1" i="0" dirty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6169" name="TextBox 34"/>
          <p:cNvSpPr txBox="1">
            <a:spLocks noChangeArrowheads="1"/>
          </p:cNvSpPr>
          <p:nvPr/>
        </p:nvSpPr>
        <p:spPr bwMode="auto">
          <a:xfrm>
            <a:off x="3233738" y="5667279"/>
            <a:ext cx="276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1600" b="1" i="0" dirty="0">
                <a:solidFill>
                  <a:srgbClr val="FF0000"/>
                </a:solidFill>
              </a:rPr>
              <a:t>5</a:t>
            </a:r>
            <a:endParaRPr lang="en-GB" altLang="en-US" sz="1600" b="1" i="0" dirty="0">
              <a:solidFill>
                <a:srgbClr val="FF0000"/>
              </a:solidFill>
            </a:endParaRPr>
          </a:p>
        </p:txBody>
      </p:sp>
      <p:sp>
        <p:nvSpPr>
          <p:cNvPr id="6170" name="TextBox 31"/>
          <p:cNvSpPr txBox="1">
            <a:spLocks noChangeArrowheads="1"/>
          </p:cNvSpPr>
          <p:nvPr/>
        </p:nvSpPr>
        <p:spPr bwMode="auto">
          <a:xfrm>
            <a:off x="3711576" y="2695329"/>
            <a:ext cx="23971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600" b="1" i="0" dirty="0">
                <a:solidFill>
                  <a:srgbClr val="FF0000"/>
                </a:solidFill>
              </a:rPr>
              <a:t>1</a:t>
            </a:r>
            <a:endParaRPr lang="en-GB" altLang="en-US" sz="600" b="1" i="0" dirty="0">
              <a:solidFill>
                <a:srgbClr val="FF0000"/>
              </a:solidFill>
            </a:endParaRPr>
          </a:p>
        </p:txBody>
      </p:sp>
      <p:sp>
        <p:nvSpPr>
          <p:cNvPr id="6173" name="TextBox 13"/>
          <p:cNvSpPr txBox="1">
            <a:spLocks noChangeArrowheads="1"/>
          </p:cNvSpPr>
          <p:nvPr/>
        </p:nvSpPr>
        <p:spPr bwMode="auto">
          <a:xfrm>
            <a:off x="6840000" y="2160000"/>
            <a:ext cx="2228577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lang="fr-BE" altLang="en-US" sz="2000" b="1" i="0" dirty="0">
                <a:solidFill>
                  <a:srgbClr val="FF0000"/>
                </a:solidFill>
              </a:rPr>
              <a:t>FI	  1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2000" b="1" i="0" dirty="0" smtClean="0">
                <a:solidFill>
                  <a:srgbClr val="FF0000"/>
                </a:solidFill>
              </a:rPr>
              <a:t>LU</a:t>
            </a:r>
            <a:r>
              <a:rPr lang="fr-BE" altLang="en-US" sz="2000" b="1" i="0" dirty="0">
                <a:solidFill>
                  <a:srgbClr val="FF0000"/>
                </a:solidFill>
              </a:rPr>
              <a:t>	  2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2000" b="1" i="0" dirty="0">
                <a:solidFill>
                  <a:srgbClr val="FF0000"/>
                </a:solidFill>
              </a:rPr>
              <a:t>AT	  </a:t>
            </a:r>
            <a:r>
              <a:rPr lang="fr-BE" altLang="en-US" sz="2000" b="1" i="0" dirty="0" smtClean="0">
                <a:solidFill>
                  <a:srgbClr val="FF0000"/>
                </a:solidFill>
              </a:rPr>
              <a:t>2</a:t>
            </a:r>
            <a:endParaRPr lang="fr-BE" altLang="en-US" sz="2000" b="1" i="0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2000" b="1" i="0" dirty="0" smtClean="0">
                <a:solidFill>
                  <a:srgbClr val="FF0000"/>
                </a:solidFill>
              </a:rPr>
              <a:t>SE</a:t>
            </a:r>
            <a:r>
              <a:rPr lang="fr-BE" altLang="en-US" sz="2000" b="1" i="0" dirty="0">
                <a:solidFill>
                  <a:srgbClr val="FF0000"/>
                </a:solidFill>
              </a:rPr>
              <a:t>	  </a:t>
            </a:r>
            <a:r>
              <a:rPr lang="fr-BE" altLang="en-US" sz="2000" b="1" i="0" dirty="0" smtClean="0">
                <a:solidFill>
                  <a:srgbClr val="FF0000"/>
                </a:solidFill>
              </a:rPr>
              <a:t>2</a:t>
            </a:r>
            <a:endParaRPr lang="fr-BE" altLang="en-US" sz="2000" b="1" i="0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2000" b="1" i="0" dirty="0" smtClean="0">
                <a:solidFill>
                  <a:srgbClr val="FF0000"/>
                </a:solidFill>
              </a:rPr>
              <a:t>PL</a:t>
            </a:r>
            <a:r>
              <a:rPr lang="fr-BE" altLang="en-US" sz="2000" b="1" i="0" dirty="0">
                <a:solidFill>
                  <a:srgbClr val="FF0000"/>
                </a:solidFill>
              </a:rPr>
              <a:t>	  </a:t>
            </a:r>
            <a:r>
              <a:rPr lang="fr-BE" altLang="en-US" sz="2000" b="1" i="0" dirty="0" smtClean="0">
                <a:solidFill>
                  <a:srgbClr val="FF0000"/>
                </a:solidFill>
              </a:rPr>
              <a:t>3</a:t>
            </a:r>
            <a:endParaRPr lang="fr-BE" altLang="en-US" sz="2000" b="1" i="0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2000" b="1" i="0" dirty="0">
                <a:solidFill>
                  <a:srgbClr val="FF0000"/>
                </a:solidFill>
              </a:rPr>
              <a:t>DE	  </a:t>
            </a:r>
            <a:r>
              <a:rPr lang="fr-BE" altLang="en-US" sz="2000" b="1" i="0" dirty="0" smtClean="0">
                <a:solidFill>
                  <a:srgbClr val="FF0000"/>
                </a:solidFill>
              </a:rPr>
              <a:t>3</a:t>
            </a:r>
            <a:endParaRPr lang="fr-BE" altLang="en-US" sz="2000" b="1" i="0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2000" b="1" i="0" dirty="0">
                <a:solidFill>
                  <a:srgbClr val="FF0000"/>
                </a:solidFill>
              </a:rPr>
              <a:t>IT	  5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2000" b="1" i="0" dirty="0">
                <a:solidFill>
                  <a:srgbClr val="FF0000"/>
                </a:solidFill>
              </a:rPr>
              <a:t>NL 	  5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2000" b="1" i="0" dirty="0">
                <a:solidFill>
                  <a:srgbClr val="FF0000"/>
                </a:solidFill>
              </a:rPr>
              <a:t>UK	  </a:t>
            </a:r>
            <a:r>
              <a:rPr lang="fr-BE" altLang="en-US" sz="2000" b="1" i="0" dirty="0" smtClean="0">
                <a:solidFill>
                  <a:srgbClr val="FF0000"/>
                </a:solidFill>
              </a:rPr>
              <a:t>5</a:t>
            </a:r>
            <a:endParaRPr lang="fr-BE" altLang="en-US" sz="2000" b="1" i="0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2000" b="1" i="0" dirty="0">
                <a:solidFill>
                  <a:srgbClr val="FF0000"/>
                </a:solidFill>
              </a:rPr>
              <a:t>ES	  </a:t>
            </a:r>
            <a:r>
              <a:rPr lang="fr-BE" altLang="en-US" sz="2000" b="1" i="0" dirty="0" smtClean="0">
                <a:solidFill>
                  <a:srgbClr val="FF0000"/>
                </a:solidFill>
              </a:rPr>
              <a:t>6</a:t>
            </a:r>
            <a:endParaRPr lang="fr-BE" altLang="en-US" sz="2000" b="1" i="0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2000" b="1" i="0" dirty="0">
                <a:solidFill>
                  <a:srgbClr val="FF0000"/>
                </a:solidFill>
              </a:rPr>
              <a:t>FR	</a:t>
            </a:r>
            <a:r>
              <a:rPr lang="fr-BE" altLang="en-US" sz="2000" b="1" i="0" dirty="0" smtClean="0">
                <a:solidFill>
                  <a:srgbClr val="FF0000"/>
                </a:solidFill>
              </a:rPr>
              <a:t>  9</a:t>
            </a:r>
            <a:endParaRPr lang="fr-BE" altLang="en-US" sz="2000" b="1" i="0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ClrTx/>
            </a:pPr>
            <a:endParaRPr lang="fr-BE" altLang="en-US" sz="2000" b="1" i="0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2000" b="1" i="0" dirty="0">
                <a:solidFill>
                  <a:srgbClr val="FF0000"/>
                </a:solidFill>
              </a:rPr>
              <a:t>Total	</a:t>
            </a:r>
            <a:r>
              <a:rPr lang="fr-BE" altLang="en-US" sz="2000" b="1" i="0" dirty="0" smtClean="0">
                <a:solidFill>
                  <a:srgbClr val="FF0000"/>
                </a:solidFill>
              </a:rPr>
              <a:t>43</a:t>
            </a:r>
            <a:endParaRPr lang="en-GB" altLang="en-US" sz="2000" b="1" i="0" dirty="0">
              <a:solidFill>
                <a:srgbClr val="FF0000"/>
              </a:solidFill>
            </a:endParaRPr>
          </a:p>
        </p:txBody>
      </p:sp>
      <p:pic>
        <p:nvPicPr>
          <p:cNvPr id="30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COFUND state of play </a:t>
            </a:r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	</a:t>
            </a:r>
          </a:p>
          <a:p>
            <a:pPr algn="l"/>
            <a:r>
              <a:rPr lang="fr-BE" sz="28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2014 Call</a:t>
            </a:r>
            <a:endParaRPr lang="en-GB" sz="1600" b="1" dirty="0" smtClean="0">
              <a:solidFill>
                <a:schemeClr val="accent2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37" name="Oval 10"/>
          <p:cNvSpPr>
            <a:spLocks noChangeAspect="1"/>
          </p:cNvSpPr>
          <p:nvPr/>
        </p:nvSpPr>
        <p:spPr bwMode="auto">
          <a:xfrm rot="7790817">
            <a:off x="3221589" y="3171771"/>
            <a:ext cx="150813" cy="150812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38" name="TextBox 37"/>
          <p:cNvSpPr txBox="1"/>
          <p:nvPr/>
        </p:nvSpPr>
        <p:spPr>
          <a:xfrm>
            <a:off x="3105731" y="3140968"/>
            <a:ext cx="395288" cy="395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BE" sz="1050" b="1" dirty="0">
                <a:solidFill>
                  <a:srgbClr val="FF0000"/>
                </a:solidFill>
              </a:rPr>
              <a:t>2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39" name="TextBox 24"/>
          <p:cNvSpPr txBox="1">
            <a:spLocks noChangeArrowheads="1"/>
          </p:cNvSpPr>
          <p:nvPr/>
        </p:nvSpPr>
        <p:spPr bwMode="auto">
          <a:xfrm>
            <a:off x="3062014" y="4687930"/>
            <a:ext cx="23018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1200" b="1" i="0" dirty="0">
                <a:solidFill>
                  <a:srgbClr val="FF0000"/>
                </a:solidFill>
              </a:rPr>
              <a:t>3</a:t>
            </a:r>
            <a:endParaRPr lang="en-GB" altLang="en-US" sz="1200" b="1" i="0" dirty="0">
              <a:solidFill>
                <a:srgbClr val="FF0000"/>
              </a:solidFill>
            </a:endParaRPr>
          </a:p>
        </p:txBody>
      </p:sp>
      <p:sp>
        <p:nvSpPr>
          <p:cNvPr id="41" name="TextBox 17"/>
          <p:cNvSpPr txBox="1">
            <a:spLocks noChangeArrowheads="1"/>
          </p:cNvSpPr>
          <p:nvPr/>
        </p:nvSpPr>
        <p:spPr bwMode="auto">
          <a:xfrm>
            <a:off x="2061995" y="4545742"/>
            <a:ext cx="2746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1600" b="1" i="0" dirty="0">
                <a:solidFill>
                  <a:srgbClr val="FF0000"/>
                </a:solidFill>
              </a:rPr>
              <a:t>5</a:t>
            </a:r>
            <a:endParaRPr lang="en-GB" altLang="en-US" sz="1600" b="1" i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4281695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raigal\Desktop\Europe-map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2631" r="1223"/>
          <a:stretch/>
        </p:blipFill>
        <p:spPr bwMode="auto">
          <a:xfrm>
            <a:off x="566739" y="2187371"/>
            <a:ext cx="5656508" cy="476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Oval 10"/>
          <p:cNvSpPr>
            <a:spLocks noChangeAspect="1"/>
          </p:cNvSpPr>
          <p:nvPr/>
        </p:nvSpPr>
        <p:spPr bwMode="auto">
          <a:xfrm rot="7790817">
            <a:off x="1958966" y="6091480"/>
            <a:ext cx="150813" cy="150812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41" name="Oval 10"/>
          <p:cNvSpPr>
            <a:spLocks noChangeAspect="1"/>
          </p:cNvSpPr>
          <p:nvPr/>
        </p:nvSpPr>
        <p:spPr bwMode="auto">
          <a:xfrm rot="7790817">
            <a:off x="2154531" y="4611932"/>
            <a:ext cx="150813" cy="150812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6" name="TextBox 5"/>
          <p:cNvSpPr txBox="1"/>
          <p:nvPr/>
        </p:nvSpPr>
        <p:spPr>
          <a:xfrm>
            <a:off x="2032293" y="4570864"/>
            <a:ext cx="395288" cy="395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BE" sz="1050" b="1" dirty="0">
                <a:solidFill>
                  <a:srgbClr val="FF0000"/>
                </a:solidFill>
              </a:rPr>
              <a:t>2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37" name="Oval 9"/>
          <p:cNvSpPr>
            <a:spLocks noChangeAspect="1"/>
          </p:cNvSpPr>
          <p:nvPr/>
        </p:nvSpPr>
        <p:spPr bwMode="auto">
          <a:xfrm flipV="1">
            <a:off x="3294856" y="5668123"/>
            <a:ext cx="107950" cy="1079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7174" name="Oval 9"/>
          <p:cNvSpPr>
            <a:spLocks noChangeAspect="1"/>
          </p:cNvSpPr>
          <p:nvPr/>
        </p:nvSpPr>
        <p:spPr bwMode="auto">
          <a:xfrm flipV="1">
            <a:off x="3519087" y="5190330"/>
            <a:ext cx="107950" cy="1079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5" name="Oval 9"/>
          <p:cNvSpPr>
            <a:spLocks noChangeAspect="1"/>
          </p:cNvSpPr>
          <p:nvPr/>
        </p:nvSpPr>
        <p:spPr bwMode="auto">
          <a:xfrm flipV="1">
            <a:off x="3757875" y="4619228"/>
            <a:ext cx="107950" cy="1079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6170" name="TextBox 31"/>
          <p:cNvSpPr txBox="1">
            <a:spLocks noChangeArrowheads="1"/>
          </p:cNvSpPr>
          <p:nvPr/>
        </p:nvSpPr>
        <p:spPr bwMode="auto">
          <a:xfrm>
            <a:off x="3453085" y="5141073"/>
            <a:ext cx="23971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600" b="1" i="0" dirty="0">
                <a:solidFill>
                  <a:srgbClr val="FF0000"/>
                </a:solidFill>
              </a:rPr>
              <a:t>1</a:t>
            </a:r>
            <a:endParaRPr lang="en-GB" altLang="en-US" sz="600" b="1" i="0" dirty="0">
              <a:solidFill>
                <a:srgbClr val="FF0000"/>
              </a:solidFill>
            </a:endParaRPr>
          </a:p>
        </p:txBody>
      </p:sp>
      <p:sp>
        <p:nvSpPr>
          <p:cNvPr id="6147" name="Oval 1"/>
          <p:cNvSpPr>
            <a:spLocks noChangeArrowheads="1"/>
          </p:cNvSpPr>
          <p:nvPr/>
        </p:nvSpPr>
        <p:spPr bwMode="auto">
          <a:xfrm>
            <a:off x="3630613" y="1957388"/>
            <a:ext cx="914400" cy="9144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6150" name="Oval 10"/>
          <p:cNvSpPr>
            <a:spLocks noChangeAspect="1"/>
          </p:cNvSpPr>
          <p:nvPr/>
        </p:nvSpPr>
        <p:spPr bwMode="auto">
          <a:xfrm rot="7790817">
            <a:off x="2697008" y="4597797"/>
            <a:ext cx="150813" cy="150812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6154" name="TextBox 11"/>
          <p:cNvSpPr txBox="1">
            <a:spLocks noChangeArrowheads="1"/>
          </p:cNvSpPr>
          <p:nvPr/>
        </p:nvSpPr>
        <p:spPr bwMode="auto">
          <a:xfrm>
            <a:off x="221116" y="1771446"/>
            <a:ext cx="6689725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fr-BE" altLang="en-US" sz="2800" b="1" i="0" dirty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Doctoral Programme  - </a:t>
            </a:r>
            <a:r>
              <a:rPr lang="fr-BE" altLang="en-US" sz="2800" b="1" i="0" dirty="0" err="1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Funded</a:t>
            </a:r>
            <a:r>
              <a:rPr lang="fr-BE" altLang="en-US" sz="2800" b="1" i="0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fr-BE" altLang="en-US" sz="2800" b="1" i="0" dirty="0" err="1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proposals</a:t>
            </a:r>
            <a:endParaRPr lang="en-GB" altLang="en-US" sz="2800" b="1" i="0" dirty="0">
              <a:solidFill>
                <a:schemeClr val="accent1">
                  <a:lumMod val="7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6155" name="Oval 16"/>
          <p:cNvSpPr>
            <a:spLocks noChangeAspect="1"/>
          </p:cNvSpPr>
          <p:nvPr/>
        </p:nvSpPr>
        <p:spPr bwMode="auto">
          <a:xfrm rot="7790817">
            <a:off x="2449011" y="5296247"/>
            <a:ext cx="187325" cy="185737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6156" name="TextBox 18"/>
          <p:cNvSpPr txBox="1">
            <a:spLocks noChangeArrowheads="1"/>
          </p:cNvSpPr>
          <p:nvPr/>
        </p:nvSpPr>
        <p:spPr bwMode="auto">
          <a:xfrm>
            <a:off x="2427581" y="5244305"/>
            <a:ext cx="2301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1200" b="1" i="0" dirty="0">
                <a:solidFill>
                  <a:srgbClr val="FF0000"/>
                </a:solidFill>
              </a:rPr>
              <a:t>3</a:t>
            </a:r>
            <a:endParaRPr lang="en-GB" altLang="en-US" sz="1200" b="1" i="0" dirty="0">
              <a:solidFill>
                <a:srgbClr val="FF0000"/>
              </a:solidFill>
            </a:endParaRPr>
          </a:p>
        </p:txBody>
      </p:sp>
      <p:pic>
        <p:nvPicPr>
          <p:cNvPr id="30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COFUND state of play </a:t>
            </a:r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	</a:t>
            </a:r>
          </a:p>
          <a:p>
            <a:pPr algn="l"/>
            <a:r>
              <a:rPr lang="fr-BE" sz="28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2014 Call</a:t>
            </a:r>
            <a:endParaRPr lang="en-GB" sz="1600" b="1" dirty="0" smtClean="0">
              <a:solidFill>
                <a:schemeClr val="accent2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32" name="TextBox 13"/>
          <p:cNvSpPr txBox="1">
            <a:spLocks noChangeArrowheads="1"/>
          </p:cNvSpPr>
          <p:nvPr/>
        </p:nvSpPr>
        <p:spPr bwMode="auto">
          <a:xfrm>
            <a:off x="6732240" y="2006838"/>
            <a:ext cx="1668462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lang="fr-BE" altLang="en-US" sz="2000" b="1" i="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AT</a:t>
            </a:r>
            <a:r>
              <a:rPr lang="fr-BE" altLang="en-US" sz="2000" b="1" i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	  1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2000" b="1" i="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PL         	  1</a:t>
            </a:r>
            <a:endParaRPr lang="fr-BE" altLang="en-US" sz="2000" b="1" i="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2000" b="1" i="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IT</a:t>
            </a:r>
            <a:r>
              <a:rPr lang="fr-BE" altLang="en-US" sz="2000" b="1" i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	  1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2000" b="1" i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NL 	  2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2000" b="1" i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UK	  2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2000" b="1" i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ES	  </a:t>
            </a:r>
            <a:r>
              <a:rPr lang="fr-BE" altLang="en-US" sz="2000" b="1" i="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2</a:t>
            </a:r>
            <a:endParaRPr lang="fr-BE" altLang="en-US" sz="2000" b="1" i="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2000" b="1" i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FR	  3</a:t>
            </a:r>
          </a:p>
          <a:p>
            <a:pPr eaLnBrk="1" hangingPunct="1">
              <a:spcBef>
                <a:spcPct val="0"/>
              </a:spcBef>
              <a:buClrTx/>
            </a:pPr>
            <a:endParaRPr lang="fr-BE" altLang="en-US" sz="2000" b="1" i="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2000" b="1" i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Total	</a:t>
            </a:r>
            <a:r>
              <a:rPr lang="fr-BE" altLang="en-US" sz="2000" b="1" i="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12</a:t>
            </a:r>
            <a:endParaRPr lang="en-GB" altLang="en-US" sz="2000" b="1" i="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3" name="TextBox 31"/>
          <p:cNvSpPr txBox="1">
            <a:spLocks noChangeArrowheads="1"/>
          </p:cNvSpPr>
          <p:nvPr/>
        </p:nvSpPr>
        <p:spPr bwMode="auto">
          <a:xfrm>
            <a:off x="3252168" y="5630023"/>
            <a:ext cx="23971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600" b="1" i="0" dirty="0">
                <a:solidFill>
                  <a:srgbClr val="FF0000"/>
                </a:solidFill>
              </a:rPr>
              <a:t>1</a:t>
            </a:r>
            <a:endParaRPr lang="en-GB" altLang="en-US" sz="600" b="1" i="0" dirty="0">
              <a:solidFill>
                <a:srgbClr val="FF0000"/>
              </a:solidFill>
            </a:endParaRPr>
          </a:p>
        </p:txBody>
      </p:sp>
      <p:sp>
        <p:nvSpPr>
          <p:cNvPr id="34" name="TextBox 31"/>
          <p:cNvSpPr txBox="1">
            <a:spLocks noChangeArrowheads="1"/>
          </p:cNvSpPr>
          <p:nvPr/>
        </p:nvSpPr>
        <p:spPr bwMode="auto">
          <a:xfrm>
            <a:off x="3692797" y="4581128"/>
            <a:ext cx="23971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600" b="1" i="0" dirty="0">
                <a:solidFill>
                  <a:srgbClr val="FF0000"/>
                </a:solidFill>
              </a:rPr>
              <a:t>1</a:t>
            </a:r>
            <a:endParaRPr lang="en-GB" altLang="en-US" sz="600" b="1" i="0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74771" y="4547136"/>
            <a:ext cx="395288" cy="395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BE" sz="1050" b="1" dirty="0">
                <a:solidFill>
                  <a:srgbClr val="FF0000"/>
                </a:solidFill>
              </a:rPr>
              <a:t>2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836729" y="6034599"/>
            <a:ext cx="395288" cy="395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BE" sz="1050" b="1" dirty="0">
                <a:solidFill>
                  <a:srgbClr val="FF0000"/>
                </a:solidFill>
              </a:rPr>
              <a:t>2</a:t>
            </a:r>
            <a:endParaRPr lang="en-GB" sz="105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0683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raigal\Desktop\Europe-m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636" y="1957388"/>
            <a:ext cx="5726578" cy="489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Oval 9"/>
          <p:cNvSpPr>
            <a:spLocks noChangeAspect="1"/>
          </p:cNvSpPr>
          <p:nvPr/>
        </p:nvSpPr>
        <p:spPr bwMode="auto">
          <a:xfrm flipV="1">
            <a:off x="1846004" y="5982036"/>
            <a:ext cx="357315" cy="357315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40" name="Oval 9"/>
          <p:cNvSpPr>
            <a:spLocks noChangeAspect="1"/>
          </p:cNvSpPr>
          <p:nvPr/>
        </p:nvSpPr>
        <p:spPr bwMode="auto">
          <a:xfrm flipV="1">
            <a:off x="4055153" y="3706812"/>
            <a:ext cx="107950" cy="1079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7" name="TextBox 33"/>
          <p:cNvSpPr txBox="1">
            <a:spLocks noChangeArrowheads="1"/>
          </p:cNvSpPr>
          <p:nvPr/>
        </p:nvSpPr>
        <p:spPr bwMode="auto">
          <a:xfrm>
            <a:off x="4002088" y="3699829"/>
            <a:ext cx="23812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600" b="1" i="0" dirty="0">
                <a:solidFill>
                  <a:srgbClr val="FF0000"/>
                </a:solidFill>
              </a:rPr>
              <a:t>1</a:t>
            </a:r>
            <a:endParaRPr lang="en-GB" altLang="en-US" sz="600" b="1" i="0" dirty="0">
              <a:solidFill>
                <a:srgbClr val="FF0000"/>
              </a:solidFill>
            </a:endParaRPr>
          </a:p>
        </p:txBody>
      </p:sp>
      <p:sp>
        <p:nvSpPr>
          <p:cNvPr id="6150" name="Oval 10"/>
          <p:cNvSpPr>
            <a:spLocks noChangeAspect="1"/>
          </p:cNvSpPr>
          <p:nvPr/>
        </p:nvSpPr>
        <p:spPr bwMode="auto">
          <a:xfrm rot="7790817">
            <a:off x="2660526" y="4880616"/>
            <a:ext cx="150813" cy="150812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46" name="Oval 10"/>
          <p:cNvSpPr>
            <a:spLocks noChangeAspect="1"/>
          </p:cNvSpPr>
          <p:nvPr/>
        </p:nvSpPr>
        <p:spPr bwMode="auto">
          <a:xfrm rot="7790817">
            <a:off x="3018636" y="5300644"/>
            <a:ext cx="150813" cy="150812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45" name="Oval 10"/>
          <p:cNvSpPr>
            <a:spLocks noChangeAspect="1"/>
          </p:cNvSpPr>
          <p:nvPr/>
        </p:nvSpPr>
        <p:spPr bwMode="auto">
          <a:xfrm rot="7790817">
            <a:off x="3734441" y="4527472"/>
            <a:ext cx="150813" cy="150812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6" name="TextBox 5"/>
          <p:cNvSpPr txBox="1"/>
          <p:nvPr/>
        </p:nvSpPr>
        <p:spPr>
          <a:xfrm>
            <a:off x="2571404" y="4822899"/>
            <a:ext cx="395288" cy="395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BE" sz="1050" b="1" dirty="0">
                <a:solidFill>
                  <a:srgbClr val="FF0000"/>
                </a:solidFill>
              </a:rPr>
              <a:t>2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39" name="Oval 9"/>
          <p:cNvSpPr>
            <a:spLocks noChangeAspect="1"/>
          </p:cNvSpPr>
          <p:nvPr/>
        </p:nvSpPr>
        <p:spPr bwMode="auto">
          <a:xfrm flipV="1">
            <a:off x="6077247" y="6661651"/>
            <a:ext cx="107950" cy="1079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4" name="Oval 9"/>
          <p:cNvSpPr>
            <a:spLocks noChangeAspect="1"/>
          </p:cNvSpPr>
          <p:nvPr/>
        </p:nvSpPr>
        <p:spPr bwMode="auto">
          <a:xfrm flipV="1">
            <a:off x="3509963" y="5197822"/>
            <a:ext cx="107950" cy="1079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7174" name="Oval 9"/>
          <p:cNvSpPr>
            <a:spLocks noChangeAspect="1"/>
          </p:cNvSpPr>
          <p:nvPr/>
        </p:nvSpPr>
        <p:spPr bwMode="auto">
          <a:xfrm flipV="1">
            <a:off x="1469529" y="6213461"/>
            <a:ext cx="107950" cy="1079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6170" name="TextBox 31"/>
          <p:cNvSpPr txBox="1">
            <a:spLocks noChangeArrowheads="1"/>
          </p:cNvSpPr>
          <p:nvPr/>
        </p:nvSpPr>
        <p:spPr bwMode="auto">
          <a:xfrm>
            <a:off x="1403648" y="6155201"/>
            <a:ext cx="23971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600" b="1" i="0" dirty="0">
                <a:solidFill>
                  <a:srgbClr val="FF0000"/>
                </a:solidFill>
              </a:rPr>
              <a:t>1</a:t>
            </a:r>
            <a:endParaRPr lang="en-GB" altLang="en-US" sz="600" b="1" i="0" dirty="0">
              <a:solidFill>
                <a:srgbClr val="FF0000"/>
              </a:solidFill>
            </a:endParaRPr>
          </a:p>
        </p:txBody>
      </p:sp>
      <p:sp>
        <p:nvSpPr>
          <p:cNvPr id="6154" name="TextBox 11"/>
          <p:cNvSpPr txBox="1">
            <a:spLocks noChangeArrowheads="1"/>
          </p:cNvSpPr>
          <p:nvPr/>
        </p:nvSpPr>
        <p:spPr bwMode="auto">
          <a:xfrm>
            <a:off x="195262" y="1482099"/>
            <a:ext cx="7977138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fr-BE" altLang="en-US" b="1" i="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Fellowship Programme  -</a:t>
            </a:r>
            <a:r>
              <a:rPr lang="fr-BE" altLang="en-US" b="1" i="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 Eligible Submissions</a:t>
            </a:r>
            <a:endParaRPr lang="en-GB" altLang="en-US" b="1" i="0" dirty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6155" name="Oval 16"/>
          <p:cNvSpPr>
            <a:spLocks noChangeAspect="1"/>
          </p:cNvSpPr>
          <p:nvPr/>
        </p:nvSpPr>
        <p:spPr bwMode="auto">
          <a:xfrm rot="7790817">
            <a:off x="2112327" y="4644212"/>
            <a:ext cx="187325" cy="185737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6156" name="TextBox 18"/>
          <p:cNvSpPr txBox="1">
            <a:spLocks noChangeArrowheads="1"/>
          </p:cNvSpPr>
          <p:nvPr/>
        </p:nvSpPr>
        <p:spPr bwMode="auto">
          <a:xfrm>
            <a:off x="2090897" y="4578334"/>
            <a:ext cx="2301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1200" b="1" i="0" dirty="0">
                <a:solidFill>
                  <a:srgbClr val="FF0000"/>
                </a:solidFill>
              </a:rPr>
              <a:t>3</a:t>
            </a:r>
            <a:endParaRPr lang="en-GB" altLang="en-US" sz="1200" b="1" i="0" dirty="0">
              <a:solidFill>
                <a:srgbClr val="FF0000"/>
              </a:solidFill>
            </a:endParaRPr>
          </a:p>
        </p:txBody>
      </p:sp>
      <p:sp>
        <p:nvSpPr>
          <p:cNvPr id="6158" name="Oval 21"/>
          <p:cNvSpPr>
            <a:spLocks noChangeAspect="1"/>
          </p:cNvSpPr>
          <p:nvPr/>
        </p:nvSpPr>
        <p:spPr bwMode="auto">
          <a:xfrm rot="7790817">
            <a:off x="1654077" y="4541537"/>
            <a:ext cx="187325" cy="187325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6160" name="TextBox 24"/>
          <p:cNvSpPr txBox="1">
            <a:spLocks noChangeArrowheads="1"/>
          </p:cNvSpPr>
          <p:nvPr/>
        </p:nvSpPr>
        <p:spPr bwMode="auto">
          <a:xfrm>
            <a:off x="1615816" y="4503276"/>
            <a:ext cx="23018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1200" b="1" i="0" dirty="0">
                <a:solidFill>
                  <a:srgbClr val="FF0000"/>
                </a:solidFill>
              </a:rPr>
              <a:t>3</a:t>
            </a:r>
            <a:endParaRPr lang="en-GB" altLang="en-US" sz="1200" b="1" i="0" dirty="0">
              <a:solidFill>
                <a:srgbClr val="FF0000"/>
              </a:solidFill>
            </a:endParaRPr>
          </a:p>
        </p:txBody>
      </p:sp>
      <p:sp>
        <p:nvSpPr>
          <p:cNvPr id="6161" name="Oval 25"/>
          <p:cNvSpPr>
            <a:spLocks noChangeAspect="1"/>
          </p:cNvSpPr>
          <p:nvPr/>
        </p:nvSpPr>
        <p:spPr bwMode="auto">
          <a:xfrm rot="7790817">
            <a:off x="3016249" y="4760545"/>
            <a:ext cx="215900" cy="215900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6162" name="TextBox 15"/>
          <p:cNvSpPr txBox="1">
            <a:spLocks noChangeArrowheads="1"/>
          </p:cNvSpPr>
          <p:nvPr/>
        </p:nvSpPr>
        <p:spPr bwMode="auto">
          <a:xfrm>
            <a:off x="2975556" y="4695825"/>
            <a:ext cx="260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1400" b="1" i="0" dirty="0">
                <a:solidFill>
                  <a:srgbClr val="FF0000"/>
                </a:solidFill>
              </a:rPr>
              <a:t>4</a:t>
            </a:r>
            <a:endParaRPr lang="en-GB" altLang="en-US" sz="1400" b="1" i="0" dirty="0">
              <a:solidFill>
                <a:srgbClr val="FF0000"/>
              </a:solidFill>
            </a:endParaRPr>
          </a:p>
        </p:txBody>
      </p:sp>
      <p:sp>
        <p:nvSpPr>
          <p:cNvPr id="6165" name="Oval 29"/>
          <p:cNvSpPr>
            <a:spLocks noChangeAspect="1"/>
          </p:cNvSpPr>
          <p:nvPr/>
        </p:nvSpPr>
        <p:spPr bwMode="auto">
          <a:xfrm rot="7790817">
            <a:off x="2413862" y="5319236"/>
            <a:ext cx="266700" cy="266700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6166" name="TextBox 26"/>
          <p:cNvSpPr txBox="1">
            <a:spLocks noChangeArrowheads="1"/>
          </p:cNvSpPr>
          <p:nvPr/>
        </p:nvSpPr>
        <p:spPr bwMode="auto">
          <a:xfrm>
            <a:off x="2320697" y="5251797"/>
            <a:ext cx="4143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1800" b="1" i="0" dirty="0">
                <a:solidFill>
                  <a:srgbClr val="FF0000"/>
                </a:solidFill>
              </a:rPr>
              <a:t>6</a:t>
            </a:r>
            <a:endParaRPr lang="en-GB" altLang="en-US" sz="1800" b="1" i="0" dirty="0">
              <a:solidFill>
                <a:srgbClr val="FF0000"/>
              </a:solidFill>
            </a:endParaRPr>
          </a:p>
        </p:txBody>
      </p:sp>
      <p:sp>
        <p:nvSpPr>
          <p:cNvPr id="6167" name="Oval 31"/>
          <p:cNvSpPr>
            <a:spLocks noChangeAspect="1"/>
          </p:cNvSpPr>
          <p:nvPr/>
        </p:nvSpPr>
        <p:spPr bwMode="auto">
          <a:xfrm rot="7790817">
            <a:off x="3243143" y="5622847"/>
            <a:ext cx="284162" cy="284162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6168" name="TextBox 28"/>
          <p:cNvSpPr txBox="1">
            <a:spLocks noChangeArrowheads="1"/>
          </p:cNvSpPr>
          <p:nvPr/>
        </p:nvSpPr>
        <p:spPr bwMode="auto">
          <a:xfrm>
            <a:off x="3268464" y="5579985"/>
            <a:ext cx="2635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1800" b="1" i="0" dirty="0">
                <a:solidFill>
                  <a:srgbClr val="FF0000"/>
                </a:solidFill>
              </a:rPr>
              <a:t>7</a:t>
            </a:r>
            <a:endParaRPr lang="en-GB" altLang="en-US" sz="1800" b="1" i="0" dirty="0">
              <a:solidFill>
                <a:srgbClr val="FF0000"/>
              </a:solidFill>
            </a:endParaRPr>
          </a:p>
        </p:txBody>
      </p:sp>
      <p:sp>
        <p:nvSpPr>
          <p:cNvPr id="36" name="Oval 9"/>
          <p:cNvSpPr>
            <a:spLocks noChangeAspect="1"/>
          </p:cNvSpPr>
          <p:nvPr/>
        </p:nvSpPr>
        <p:spPr bwMode="auto">
          <a:xfrm flipV="1">
            <a:off x="3486149" y="4912593"/>
            <a:ext cx="107950" cy="1079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6172" name="TextBox 33"/>
          <p:cNvSpPr txBox="1">
            <a:spLocks noChangeArrowheads="1"/>
          </p:cNvSpPr>
          <p:nvPr/>
        </p:nvSpPr>
        <p:spPr bwMode="auto">
          <a:xfrm>
            <a:off x="3421061" y="4885609"/>
            <a:ext cx="23812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600" b="1" i="0" dirty="0">
                <a:solidFill>
                  <a:srgbClr val="FF0000"/>
                </a:solidFill>
              </a:rPr>
              <a:t>1</a:t>
            </a:r>
            <a:endParaRPr lang="en-GB" altLang="en-US" sz="600" b="1" i="0" dirty="0">
              <a:solidFill>
                <a:srgbClr val="FF0000"/>
              </a:solidFill>
            </a:endParaRPr>
          </a:p>
        </p:txBody>
      </p:sp>
      <p:pic>
        <p:nvPicPr>
          <p:cNvPr id="30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COFUND state of play </a:t>
            </a:r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	</a:t>
            </a:r>
          </a:p>
          <a:p>
            <a:pPr algn="l"/>
            <a:r>
              <a:rPr lang="fr-BE" sz="28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2014 Call</a:t>
            </a:r>
            <a:endParaRPr lang="en-GB" sz="1600" b="1" dirty="0" smtClean="0">
              <a:solidFill>
                <a:schemeClr val="accent2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32" name="TextBox 13"/>
          <p:cNvSpPr txBox="1">
            <a:spLocks noChangeArrowheads="1"/>
          </p:cNvSpPr>
          <p:nvPr/>
        </p:nvSpPr>
        <p:spPr bwMode="auto">
          <a:xfrm>
            <a:off x="6840000" y="2160000"/>
            <a:ext cx="216000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indent="-26670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indent="-49213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>
                <a:solidFill>
                  <a:srgbClr val="FF0000"/>
                </a:solidFill>
              </a:rPr>
              <a:t>AT	1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>
                <a:solidFill>
                  <a:srgbClr val="FF0000"/>
                </a:solidFill>
              </a:rPr>
              <a:t>CZ	1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 smtClean="0">
                <a:solidFill>
                  <a:srgbClr val="FF0000"/>
                </a:solidFill>
              </a:rPr>
              <a:t>EE</a:t>
            </a:r>
            <a:r>
              <a:rPr lang="fr-BE" altLang="en-US" sz="1600" b="1" i="0" dirty="0">
                <a:solidFill>
                  <a:srgbClr val="FF0000"/>
                </a:solidFill>
              </a:rPr>
              <a:t>	1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>
                <a:solidFill>
                  <a:srgbClr val="FF0000"/>
                </a:solidFill>
              </a:rPr>
              <a:t>IL	1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 smtClean="0">
                <a:solidFill>
                  <a:srgbClr val="FF0000"/>
                </a:solidFill>
              </a:rPr>
              <a:t>PT</a:t>
            </a:r>
            <a:r>
              <a:rPr lang="fr-BE" altLang="en-US" sz="1600" b="1" i="0" dirty="0">
                <a:solidFill>
                  <a:srgbClr val="FF0000"/>
                </a:solidFill>
              </a:rPr>
              <a:t>	1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 smtClean="0">
                <a:solidFill>
                  <a:srgbClr val="FF0000"/>
                </a:solidFill>
              </a:rPr>
              <a:t>BE</a:t>
            </a:r>
            <a:r>
              <a:rPr lang="fr-BE" altLang="en-US" sz="1600" b="1" i="0" dirty="0">
                <a:solidFill>
                  <a:srgbClr val="FF0000"/>
                </a:solidFill>
              </a:rPr>
              <a:t>	2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>
                <a:solidFill>
                  <a:srgbClr val="FF0000"/>
                </a:solidFill>
              </a:rPr>
              <a:t>CH	2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>
                <a:solidFill>
                  <a:srgbClr val="FF0000"/>
                </a:solidFill>
              </a:rPr>
              <a:t>PL	2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>
                <a:solidFill>
                  <a:srgbClr val="FF0000"/>
                </a:solidFill>
              </a:rPr>
              <a:t>IE	3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 smtClean="0">
                <a:solidFill>
                  <a:srgbClr val="FF0000"/>
                </a:solidFill>
              </a:rPr>
              <a:t>UK	3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 smtClean="0">
                <a:solidFill>
                  <a:srgbClr val="FF0000"/>
                </a:solidFill>
              </a:rPr>
              <a:t>DE	4</a:t>
            </a:r>
            <a:endParaRPr lang="fr-BE" altLang="en-US" sz="1600" b="1" i="0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>
                <a:solidFill>
                  <a:srgbClr val="FF0000"/>
                </a:solidFill>
              </a:rPr>
              <a:t>FR	</a:t>
            </a:r>
            <a:r>
              <a:rPr lang="fr-BE" altLang="en-US" sz="1600" b="1" i="0" dirty="0" smtClean="0">
                <a:solidFill>
                  <a:srgbClr val="FF0000"/>
                </a:solidFill>
              </a:rPr>
              <a:t>6</a:t>
            </a:r>
            <a:endParaRPr lang="fr-BE" altLang="en-US" sz="1600" b="1" i="0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>
                <a:solidFill>
                  <a:srgbClr val="FF0000"/>
                </a:solidFill>
              </a:rPr>
              <a:t>IT	7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>
                <a:solidFill>
                  <a:srgbClr val="FF0000"/>
                </a:solidFill>
              </a:rPr>
              <a:t>ES	</a:t>
            </a:r>
            <a:r>
              <a:rPr lang="fr-BE" altLang="en-US" sz="1600" b="1" i="0" dirty="0" smtClean="0">
                <a:solidFill>
                  <a:srgbClr val="FF0000"/>
                </a:solidFill>
              </a:rPr>
              <a:t>11</a:t>
            </a:r>
            <a:endParaRPr lang="fr-BE" altLang="en-US" sz="1600" b="1" i="0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ClrTx/>
            </a:pPr>
            <a:endParaRPr lang="fr-BE" altLang="en-US" sz="1600" b="1" i="0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>
                <a:solidFill>
                  <a:srgbClr val="FF0000"/>
                </a:solidFill>
              </a:rPr>
              <a:t>IEIO	2</a:t>
            </a:r>
          </a:p>
          <a:p>
            <a:pPr eaLnBrk="1" hangingPunct="1">
              <a:spcBef>
                <a:spcPct val="0"/>
              </a:spcBef>
              <a:buClrTx/>
            </a:pPr>
            <a:endParaRPr lang="fr-BE" altLang="en-US" sz="1600" b="1" i="0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>
                <a:solidFill>
                  <a:srgbClr val="FF0000"/>
                </a:solidFill>
              </a:rPr>
              <a:t>Total	</a:t>
            </a:r>
            <a:r>
              <a:rPr lang="fr-BE" altLang="en-US" sz="1600" b="1" i="0" dirty="0" smtClean="0">
                <a:solidFill>
                  <a:srgbClr val="FF0000"/>
                </a:solidFill>
              </a:rPr>
              <a:t>47</a:t>
            </a:r>
            <a:endParaRPr lang="en-GB" altLang="en-US" sz="1600" b="1" i="0" dirty="0">
              <a:solidFill>
                <a:srgbClr val="FF0000"/>
              </a:solidFill>
            </a:endParaRPr>
          </a:p>
        </p:txBody>
      </p:sp>
      <p:sp>
        <p:nvSpPr>
          <p:cNvPr id="33" name="TextBox 31"/>
          <p:cNvSpPr txBox="1">
            <a:spLocks noChangeArrowheads="1"/>
          </p:cNvSpPr>
          <p:nvPr/>
        </p:nvSpPr>
        <p:spPr bwMode="auto">
          <a:xfrm>
            <a:off x="3463925" y="5159722"/>
            <a:ext cx="23971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600" b="1" i="0" dirty="0">
                <a:solidFill>
                  <a:srgbClr val="FF0000"/>
                </a:solidFill>
              </a:rPr>
              <a:t>1</a:t>
            </a:r>
            <a:endParaRPr lang="en-GB" altLang="en-US" sz="600" b="1" i="0" dirty="0">
              <a:solidFill>
                <a:srgbClr val="FF0000"/>
              </a:solidFill>
            </a:endParaRPr>
          </a:p>
        </p:txBody>
      </p:sp>
      <p:sp>
        <p:nvSpPr>
          <p:cNvPr id="35" name="Oval 1"/>
          <p:cNvSpPr>
            <a:spLocks noChangeArrowheads="1"/>
          </p:cNvSpPr>
          <p:nvPr/>
        </p:nvSpPr>
        <p:spPr bwMode="auto">
          <a:xfrm>
            <a:off x="3630613" y="2259768"/>
            <a:ext cx="914400" cy="9144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38" name="TextBox 33"/>
          <p:cNvSpPr txBox="1">
            <a:spLocks noChangeArrowheads="1"/>
          </p:cNvSpPr>
          <p:nvPr/>
        </p:nvSpPr>
        <p:spPr bwMode="auto">
          <a:xfrm>
            <a:off x="6012160" y="6591446"/>
            <a:ext cx="23812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600" b="1" i="0" dirty="0">
                <a:solidFill>
                  <a:srgbClr val="FF0000"/>
                </a:solidFill>
              </a:rPr>
              <a:t>1</a:t>
            </a:r>
            <a:endParaRPr lang="en-GB" altLang="en-US" sz="600" b="1" i="0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619884" y="4451428"/>
            <a:ext cx="395288" cy="395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BE" sz="1050" b="1" dirty="0">
                <a:solidFill>
                  <a:srgbClr val="FF0000"/>
                </a:solidFill>
              </a:rPr>
              <a:t>2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78337" y="5264763"/>
            <a:ext cx="395288" cy="395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BE" sz="1050" b="1" dirty="0">
                <a:solidFill>
                  <a:srgbClr val="FF0000"/>
                </a:solidFill>
              </a:rPr>
              <a:t>2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47" name="TextBox 33"/>
          <p:cNvSpPr txBox="1">
            <a:spLocks noChangeArrowheads="1"/>
          </p:cNvSpPr>
          <p:nvPr/>
        </p:nvSpPr>
        <p:spPr bwMode="auto">
          <a:xfrm>
            <a:off x="1768824" y="5949280"/>
            <a:ext cx="51167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1800" b="1" i="0" dirty="0" smtClean="0">
                <a:solidFill>
                  <a:srgbClr val="FF0000"/>
                </a:solidFill>
              </a:rPr>
              <a:t>11</a:t>
            </a:r>
            <a:endParaRPr lang="en-GB" altLang="en-US" sz="1800" b="1" i="0" dirty="0">
              <a:solidFill>
                <a:srgbClr val="FF0000"/>
              </a:solidFill>
            </a:endParaRPr>
          </a:p>
        </p:txBody>
      </p:sp>
      <p:sp>
        <p:nvSpPr>
          <p:cNvPr id="49" name="TextBox 33"/>
          <p:cNvSpPr txBox="1">
            <a:spLocks noChangeArrowheads="1"/>
          </p:cNvSpPr>
          <p:nvPr/>
        </p:nvSpPr>
        <p:spPr bwMode="auto">
          <a:xfrm>
            <a:off x="679794" y="4924119"/>
            <a:ext cx="537328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1050" b="1" i="0" dirty="0" smtClean="0">
                <a:solidFill>
                  <a:srgbClr val="FF0000"/>
                </a:solidFill>
              </a:rPr>
              <a:t>2 </a:t>
            </a:r>
            <a:endParaRPr lang="fr-BE" altLang="en-US" sz="1050" b="1" i="0" dirty="0">
              <a:solidFill>
                <a:srgbClr val="FF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1050" b="1" i="0" dirty="0">
                <a:solidFill>
                  <a:srgbClr val="FF0000"/>
                </a:solidFill>
              </a:rPr>
              <a:t>IEIO</a:t>
            </a:r>
            <a:endParaRPr lang="en-GB" altLang="en-US" sz="600" b="1" i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248948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raigal\Desktop\Europe-map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1544" r="1196"/>
          <a:stretch/>
        </p:blipFill>
        <p:spPr bwMode="auto">
          <a:xfrm>
            <a:off x="600636" y="2032986"/>
            <a:ext cx="5658121" cy="4820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167" name="Oval 31"/>
          <p:cNvSpPr>
            <a:spLocks noChangeAspect="1"/>
          </p:cNvSpPr>
          <p:nvPr/>
        </p:nvSpPr>
        <p:spPr bwMode="auto">
          <a:xfrm rot="7790817">
            <a:off x="3455286" y="5699740"/>
            <a:ext cx="108000" cy="108000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46" name="Oval 10"/>
          <p:cNvSpPr>
            <a:spLocks noChangeAspect="1"/>
          </p:cNvSpPr>
          <p:nvPr/>
        </p:nvSpPr>
        <p:spPr bwMode="auto">
          <a:xfrm rot="7790817">
            <a:off x="3070192" y="5319331"/>
            <a:ext cx="108001" cy="108000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36" name="Oval 9"/>
          <p:cNvSpPr>
            <a:spLocks noChangeAspect="1"/>
          </p:cNvSpPr>
          <p:nvPr/>
        </p:nvSpPr>
        <p:spPr bwMode="auto">
          <a:xfrm flipV="1">
            <a:off x="3486149" y="4912593"/>
            <a:ext cx="107950" cy="1079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45" name="Oval 10"/>
          <p:cNvSpPr>
            <a:spLocks noChangeAspect="1"/>
          </p:cNvSpPr>
          <p:nvPr/>
        </p:nvSpPr>
        <p:spPr bwMode="auto">
          <a:xfrm rot="7790817">
            <a:off x="3785997" y="4546159"/>
            <a:ext cx="108001" cy="108000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6161" name="Oval 25"/>
          <p:cNvSpPr>
            <a:spLocks noChangeAspect="1"/>
          </p:cNvSpPr>
          <p:nvPr/>
        </p:nvSpPr>
        <p:spPr bwMode="auto">
          <a:xfrm rot="7790817">
            <a:off x="3146187" y="4807642"/>
            <a:ext cx="108000" cy="108000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6165" name="Oval 29"/>
          <p:cNvSpPr>
            <a:spLocks noChangeAspect="1"/>
          </p:cNvSpPr>
          <p:nvPr/>
        </p:nvSpPr>
        <p:spPr bwMode="auto">
          <a:xfrm rot="7790817">
            <a:off x="2604976" y="5388507"/>
            <a:ext cx="108000" cy="108000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6150" name="Oval 10"/>
          <p:cNvSpPr>
            <a:spLocks noChangeAspect="1"/>
          </p:cNvSpPr>
          <p:nvPr/>
        </p:nvSpPr>
        <p:spPr bwMode="auto">
          <a:xfrm rot="7790817">
            <a:off x="2712082" y="4899303"/>
            <a:ext cx="108001" cy="108000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48" name="Oval 9"/>
          <p:cNvSpPr>
            <a:spLocks noChangeAspect="1"/>
          </p:cNvSpPr>
          <p:nvPr/>
        </p:nvSpPr>
        <p:spPr bwMode="auto">
          <a:xfrm flipV="1">
            <a:off x="1846004" y="5982036"/>
            <a:ext cx="108000" cy="1080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6155" name="Oval 16"/>
          <p:cNvSpPr>
            <a:spLocks noChangeAspect="1"/>
          </p:cNvSpPr>
          <p:nvPr/>
        </p:nvSpPr>
        <p:spPr bwMode="auto">
          <a:xfrm rot="7790817">
            <a:off x="2152853" y="4658704"/>
            <a:ext cx="153581" cy="152280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6158" name="Oval 21"/>
          <p:cNvSpPr>
            <a:spLocks noChangeAspect="1"/>
          </p:cNvSpPr>
          <p:nvPr/>
        </p:nvSpPr>
        <p:spPr bwMode="auto">
          <a:xfrm rot="7790817">
            <a:off x="1749603" y="4576161"/>
            <a:ext cx="108000" cy="108000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6168" name="TextBox 28"/>
          <p:cNvSpPr txBox="1">
            <a:spLocks noChangeArrowheads="1"/>
          </p:cNvSpPr>
          <p:nvPr/>
        </p:nvSpPr>
        <p:spPr bwMode="auto">
          <a:xfrm>
            <a:off x="3367088" y="5661407"/>
            <a:ext cx="2635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600" b="1" i="0" dirty="0" smtClean="0">
                <a:solidFill>
                  <a:srgbClr val="FF0000"/>
                </a:solidFill>
              </a:rPr>
              <a:t>1</a:t>
            </a:r>
            <a:endParaRPr lang="en-GB" altLang="en-US" sz="600" b="1" i="0" dirty="0">
              <a:solidFill>
                <a:srgbClr val="FF0000"/>
              </a:solidFill>
            </a:endParaRPr>
          </a:p>
        </p:txBody>
      </p:sp>
      <p:sp>
        <p:nvSpPr>
          <p:cNvPr id="6172" name="TextBox 33"/>
          <p:cNvSpPr txBox="1">
            <a:spLocks noChangeArrowheads="1"/>
          </p:cNvSpPr>
          <p:nvPr/>
        </p:nvSpPr>
        <p:spPr bwMode="auto">
          <a:xfrm>
            <a:off x="3421061" y="4885609"/>
            <a:ext cx="23812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600" b="1" i="0" dirty="0">
                <a:solidFill>
                  <a:srgbClr val="FF0000"/>
                </a:solidFill>
              </a:rPr>
              <a:t>1</a:t>
            </a:r>
            <a:endParaRPr lang="en-GB" altLang="en-US" sz="600" b="1" i="0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017586" y="5274115"/>
            <a:ext cx="239168" cy="18466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BE" sz="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lang="en-GB" sz="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720413" y="4504398"/>
            <a:ext cx="239168" cy="18466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BE" sz="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lang="en-GB" sz="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162" name="TextBox 15"/>
          <p:cNvSpPr txBox="1">
            <a:spLocks noChangeArrowheads="1"/>
          </p:cNvSpPr>
          <p:nvPr/>
        </p:nvSpPr>
        <p:spPr bwMode="auto">
          <a:xfrm>
            <a:off x="3073415" y="4775915"/>
            <a:ext cx="2603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600" b="1" i="0" dirty="0" smtClean="0">
                <a:solidFill>
                  <a:srgbClr val="FF0000"/>
                </a:solidFill>
              </a:rPr>
              <a:t>1</a:t>
            </a:r>
            <a:endParaRPr lang="en-GB" altLang="en-US" sz="600" b="1" i="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49463" y="4845368"/>
            <a:ext cx="239168" cy="18466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BE" sz="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lang="en-GB" sz="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166" name="TextBox 26"/>
          <p:cNvSpPr txBox="1">
            <a:spLocks noChangeArrowheads="1"/>
          </p:cNvSpPr>
          <p:nvPr/>
        </p:nvSpPr>
        <p:spPr bwMode="auto">
          <a:xfrm>
            <a:off x="2442294" y="5348957"/>
            <a:ext cx="41433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600" b="1" i="0" dirty="0" smtClean="0">
                <a:solidFill>
                  <a:srgbClr val="FF0000"/>
                </a:solidFill>
              </a:rPr>
              <a:t>1</a:t>
            </a:r>
            <a:endParaRPr lang="en-GB" altLang="en-US" sz="600" b="1" i="0" dirty="0">
              <a:solidFill>
                <a:srgbClr val="FF0000"/>
              </a:solidFill>
            </a:endParaRPr>
          </a:p>
        </p:txBody>
      </p:sp>
      <p:sp>
        <p:nvSpPr>
          <p:cNvPr id="47" name="TextBox 33"/>
          <p:cNvSpPr txBox="1">
            <a:spLocks noChangeArrowheads="1"/>
          </p:cNvSpPr>
          <p:nvPr/>
        </p:nvSpPr>
        <p:spPr bwMode="auto">
          <a:xfrm>
            <a:off x="1803603" y="5949280"/>
            <a:ext cx="23916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600" b="1" i="0" dirty="0" smtClean="0">
                <a:solidFill>
                  <a:srgbClr val="FF0000"/>
                </a:solidFill>
              </a:rPr>
              <a:t>1</a:t>
            </a:r>
            <a:endParaRPr lang="en-GB" altLang="en-US" sz="600" b="1" i="0" dirty="0">
              <a:solidFill>
                <a:srgbClr val="FF0000"/>
              </a:solidFill>
            </a:endParaRPr>
          </a:p>
        </p:txBody>
      </p:sp>
      <p:sp>
        <p:nvSpPr>
          <p:cNvPr id="6156" name="TextBox 18"/>
          <p:cNvSpPr txBox="1">
            <a:spLocks noChangeArrowheads="1"/>
          </p:cNvSpPr>
          <p:nvPr/>
        </p:nvSpPr>
        <p:spPr bwMode="auto">
          <a:xfrm>
            <a:off x="2114549" y="4596731"/>
            <a:ext cx="2301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1200" b="1" i="0" dirty="0" smtClean="0">
                <a:solidFill>
                  <a:srgbClr val="FF0000"/>
                </a:solidFill>
              </a:rPr>
              <a:t>2</a:t>
            </a:r>
            <a:endParaRPr lang="en-GB" altLang="en-US" sz="1200" b="1" i="0" dirty="0">
              <a:solidFill>
                <a:srgbClr val="FF0000"/>
              </a:solidFill>
            </a:endParaRPr>
          </a:p>
        </p:txBody>
      </p:sp>
      <p:sp>
        <p:nvSpPr>
          <p:cNvPr id="6160" name="TextBox 24"/>
          <p:cNvSpPr txBox="1">
            <a:spLocks noChangeArrowheads="1"/>
          </p:cNvSpPr>
          <p:nvPr/>
        </p:nvSpPr>
        <p:spPr bwMode="auto">
          <a:xfrm>
            <a:off x="1688509" y="4531780"/>
            <a:ext cx="2301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600" b="1" i="0" dirty="0" smtClean="0">
                <a:solidFill>
                  <a:srgbClr val="FF0000"/>
                </a:solidFill>
              </a:rPr>
              <a:t>1</a:t>
            </a:r>
            <a:endParaRPr lang="en-GB" altLang="en-US" sz="600" b="1" i="0" dirty="0">
              <a:solidFill>
                <a:srgbClr val="FF0000"/>
              </a:solidFill>
            </a:endParaRPr>
          </a:p>
        </p:txBody>
      </p:sp>
      <p:sp>
        <p:nvSpPr>
          <p:cNvPr id="6154" name="TextBox 11"/>
          <p:cNvSpPr txBox="1">
            <a:spLocks noChangeArrowheads="1"/>
          </p:cNvSpPr>
          <p:nvPr/>
        </p:nvSpPr>
        <p:spPr bwMode="auto">
          <a:xfrm>
            <a:off x="218609" y="1617061"/>
            <a:ext cx="7977138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fr-BE" altLang="en-US" sz="2800" b="1" i="0" dirty="0" err="1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Fellowship</a:t>
            </a:r>
            <a:r>
              <a:rPr lang="fr-BE" altLang="en-US" sz="2800" b="1" i="0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fr-BE" altLang="en-US" sz="2800" b="1" i="0" dirty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Programme  - </a:t>
            </a:r>
            <a:r>
              <a:rPr lang="fr-BE" altLang="en-US" sz="2800" b="1" i="0" dirty="0" err="1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Funded</a:t>
            </a:r>
            <a:r>
              <a:rPr lang="fr-BE" altLang="en-US" sz="2800" b="1" i="0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fr-BE" altLang="en-US" sz="2800" b="1" i="0" dirty="0" err="1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proposals</a:t>
            </a:r>
            <a:endParaRPr lang="en-GB" altLang="en-US" sz="2800" b="1" i="0" dirty="0">
              <a:solidFill>
                <a:schemeClr val="accent1">
                  <a:lumMod val="7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30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Subtitle 2"/>
          <p:cNvSpPr txBox="1">
            <a:spLocks/>
          </p:cNvSpPr>
          <p:nvPr/>
        </p:nvSpPr>
        <p:spPr>
          <a:xfrm>
            <a:off x="4283968" y="202604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COFUND state of play </a:t>
            </a:r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	</a:t>
            </a:r>
          </a:p>
          <a:p>
            <a:pPr algn="l"/>
            <a:r>
              <a:rPr lang="fr-BE" sz="28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2014 Call</a:t>
            </a:r>
            <a:endParaRPr lang="en-GB" sz="1600" b="1" dirty="0" smtClean="0">
              <a:solidFill>
                <a:schemeClr val="accent2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35" name="Oval 1"/>
          <p:cNvSpPr>
            <a:spLocks noChangeArrowheads="1"/>
          </p:cNvSpPr>
          <p:nvPr/>
        </p:nvSpPr>
        <p:spPr bwMode="auto">
          <a:xfrm>
            <a:off x="3630613" y="2259768"/>
            <a:ext cx="914400" cy="9144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n-US" altLang="en-US" sz="1200" i="0"/>
          </a:p>
        </p:txBody>
      </p:sp>
      <p:sp>
        <p:nvSpPr>
          <p:cNvPr id="49" name="TextBox 33"/>
          <p:cNvSpPr txBox="1">
            <a:spLocks noChangeArrowheads="1"/>
          </p:cNvSpPr>
          <p:nvPr/>
        </p:nvSpPr>
        <p:spPr bwMode="auto">
          <a:xfrm>
            <a:off x="679794" y="4924119"/>
            <a:ext cx="537328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1050" b="1" i="0" dirty="0" smtClean="0">
                <a:solidFill>
                  <a:srgbClr val="FF0000"/>
                </a:solidFill>
              </a:rPr>
              <a:t>2 </a:t>
            </a:r>
            <a:endParaRPr lang="fr-BE" altLang="en-US" sz="1050" b="1" i="0" dirty="0">
              <a:solidFill>
                <a:srgbClr val="FF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1050" b="1" i="0" dirty="0">
                <a:solidFill>
                  <a:srgbClr val="FF0000"/>
                </a:solidFill>
              </a:rPr>
              <a:t>IEIO</a:t>
            </a:r>
            <a:endParaRPr lang="en-GB" altLang="en-US" sz="600" b="1" i="0" dirty="0">
              <a:solidFill>
                <a:srgbClr val="FF0000"/>
              </a:solidFill>
            </a:endParaRPr>
          </a:p>
        </p:txBody>
      </p:sp>
      <p:sp>
        <p:nvSpPr>
          <p:cNvPr id="43" name="TextBox 13"/>
          <p:cNvSpPr txBox="1">
            <a:spLocks noChangeArrowheads="1"/>
          </p:cNvSpPr>
          <p:nvPr/>
        </p:nvSpPr>
        <p:spPr bwMode="auto">
          <a:xfrm>
            <a:off x="6840000" y="2173964"/>
            <a:ext cx="1663700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indent="-26670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indent="-49213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CZ</a:t>
            </a:r>
            <a:r>
              <a:rPr lang="fr-BE" altLang="en-US" sz="1600" b="1" i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	1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BE</a:t>
            </a:r>
            <a:r>
              <a:rPr lang="fr-BE" altLang="en-US" sz="1600" b="1" i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	1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CH	1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PL	1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IE	1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UK	2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DE	1</a:t>
            </a:r>
            <a:endParaRPr lang="fr-BE" altLang="en-US" sz="1600" b="1" i="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FR	1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IT	1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ES	1</a:t>
            </a:r>
          </a:p>
          <a:p>
            <a:pPr eaLnBrk="1" hangingPunct="1">
              <a:spcBef>
                <a:spcPct val="0"/>
              </a:spcBef>
              <a:buClrTx/>
            </a:pPr>
            <a:endParaRPr lang="fr-BE" altLang="en-US" sz="1600" b="1" i="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IEIO	2</a:t>
            </a:r>
          </a:p>
          <a:p>
            <a:pPr eaLnBrk="1" hangingPunct="1">
              <a:spcBef>
                <a:spcPct val="0"/>
              </a:spcBef>
              <a:buClrTx/>
            </a:pPr>
            <a:endParaRPr lang="fr-BE" altLang="en-US" sz="1600" b="1" i="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fr-BE" altLang="en-US" sz="1600" b="1" i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Total	</a:t>
            </a:r>
            <a:r>
              <a:rPr lang="fr-BE" altLang="en-US" sz="1600" b="1" i="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13</a:t>
            </a:r>
            <a:endParaRPr lang="en-GB" altLang="en-US" sz="1600" b="1" i="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334474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276872"/>
            <a:ext cx="8136904" cy="4392488"/>
          </a:xfrm>
        </p:spPr>
        <p:txBody>
          <a:bodyPr>
            <a:normAutofit/>
          </a:bodyPr>
          <a:lstStyle/>
          <a:p>
            <a:pPr marL="457200" indent="-457200" algn="l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Widening country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participation </a:t>
            </a:r>
          </a:p>
          <a:p>
            <a:pPr marL="457200" indent="-457200" algn="l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Raising </a:t>
            </a:r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awareness</a:t>
            </a:r>
            <a:endParaRPr lang="en-GB" sz="2400" b="1" dirty="0">
              <a:solidFill>
                <a:schemeClr val="accent2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marL="457200" indent="-457200" algn="l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Broadening the </a:t>
            </a:r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type of participants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e. g. more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involvement of the 'non-academic' sector</a:t>
            </a:r>
          </a:p>
          <a:p>
            <a:pPr marL="457200" indent="-457200" algn="l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Monitoring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the </a:t>
            </a:r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added value of continuations </a:t>
            </a:r>
          </a:p>
          <a:p>
            <a:pPr marL="457200" indent="-457200" algn="l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Synergies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 with the European Structural &amp; Investment Funds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17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COFUND challenges</a:t>
            </a:r>
            <a:endParaRPr lang="en-GB" sz="1600" b="1" dirty="0" smtClean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64848089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  </a:t>
            </a:r>
          </a:p>
          <a:p>
            <a:endParaRPr lang="en-GB" sz="2800" b="1" dirty="0" smtClean="0">
              <a:solidFill>
                <a:schemeClr val="accent2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endParaRPr lang="en-GB" sz="2800" b="1" dirty="0" smtClean="0">
              <a:solidFill>
                <a:schemeClr val="accent2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r>
              <a:rPr lang="en-GB" sz="40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Thank you for your attention</a:t>
            </a:r>
          </a:p>
          <a:p>
            <a:endParaRPr lang="en-GB" sz="4000" b="1" dirty="0" smtClean="0">
              <a:solidFill>
                <a:schemeClr val="accent2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18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48471318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/>
          </a:bodyPr>
          <a:lstStyle/>
          <a:p>
            <a:pPr algn="l">
              <a:spcBef>
                <a:spcPts val="2400"/>
              </a:spcBef>
            </a:pPr>
            <a:r>
              <a:rPr lang="fr-BE" sz="40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Content</a:t>
            </a:r>
            <a:endParaRPr lang="en-GB" sz="4000" b="1" dirty="0" smtClean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marL="457200" indent="-457200" algn="l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GB" sz="36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History of COFUND</a:t>
            </a:r>
          </a:p>
          <a:p>
            <a:pPr marL="457200" indent="-457200" algn="l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fr-BE" sz="36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COFUND in H2020</a:t>
            </a:r>
          </a:p>
          <a:p>
            <a:pPr marL="457200" indent="-457200" algn="l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fr-BE" sz="36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COFUND state of play</a:t>
            </a:r>
          </a:p>
          <a:p>
            <a:pPr marL="457200" indent="-457200" algn="l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fr-BE" sz="36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COFUND challenges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en-GB" sz="2800" dirty="0" smtClean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2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51849146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2060848"/>
            <a:ext cx="8676964" cy="4392488"/>
          </a:xfrm>
        </p:spPr>
        <p:txBody>
          <a:bodyPr>
            <a:normAutofit/>
          </a:bodyPr>
          <a:lstStyle/>
          <a:p>
            <a:pPr marL="0" lvl="1" algn="l"/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Rationale from the FP7 PEOPLE Work Programme (2007)</a:t>
            </a:r>
          </a:p>
          <a:p>
            <a:pPr marL="0" lvl="1" algn="l"/>
            <a:endParaRPr lang="en-GB" dirty="0" smtClean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marL="84138" indent="271463" algn="just">
              <a:tabLst>
                <a:tab pos="444500" algn="l"/>
              </a:tabLst>
            </a:pP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  </a:t>
            </a:r>
            <a:r>
              <a:rPr lang="en-GB" sz="2800" i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"Rather than providing the possibility for trans-national experiences only through direct Community actions, the co-funding action aims to encourage existing or new regional and national programmes to open up to and provide for trans-national mobility, as well as to reinforce international programmes."</a:t>
            </a:r>
          </a:p>
          <a:p>
            <a:pPr algn="l"/>
            <a:endParaRPr lang="fr-BE" sz="2800" dirty="0" smtClean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3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5744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History of COFUND</a:t>
            </a:r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	</a:t>
            </a:r>
            <a:endParaRPr lang="en-GB" sz="1600" b="1" dirty="0" smtClean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81826781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72" y="2132856"/>
            <a:ext cx="8676964" cy="4392488"/>
          </a:xfrm>
        </p:spPr>
        <p:txBody>
          <a:bodyPr>
            <a:normAutofit/>
          </a:bodyPr>
          <a:lstStyle/>
          <a:p>
            <a:pPr algn="l"/>
            <a:r>
              <a:rPr lang="en-GB" sz="28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Objectives</a:t>
            </a:r>
          </a:p>
          <a:p>
            <a:pPr algn="l"/>
            <a:endParaRPr lang="en-GB" sz="2400" dirty="0" smtClean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Increase the </a:t>
            </a:r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European-wide mobility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possibilities for training and career development of experienced researchers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Encourage </a:t>
            </a:r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regional, national and international fellowship programmes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to open for trans-national mobility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Structuring the </a:t>
            </a:r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European Research Area </a:t>
            </a:r>
          </a:p>
          <a:p>
            <a:pPr algn="l"/>
            <a:endParaRPr lang="fr-BE" sz="28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4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History of COFUND</a:t>
            </a:r>
            <a:r>
              <a:rPr lang="en-GB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	</a:t>
            </a:r>
            <a:endParaRPr lang="en-GB" sz="1600" b="1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30773169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1240" y="1772816"/>
            <a:ext cx="8676964" cy="4752528"/>
          </a:xfrm>
        </p:spPr>
        <p:txBody>
          <a:bodyPr>
            <a:noAutofit/>
          </a:bodyPr>
          <a:lstStyle/>
          <a:p>
            <a:pPr algn="l"/>
            <a:r>
              <a:rPr lang="en-GB" sz="28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Expected impact </a:t>
            </a:r>
          </a:p>
          <a:p>
            <a:pPr algn="l"/>
            <a:endParaRPr lang="en-GB" sz="2400" dirty="0" smtClean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Enabling</a:t>
            </a: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the relevant regional, national and international actors to contribute to the development of high quality human resources, by </a:t>
            </a:r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introducing and/or further developing </a:t>
            </a: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the </a:t>
            </a:r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trans-national mobility dimension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Increasing the numerical and/or qualitative impact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, in terms of supported researchers or working/employment conditions.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Combating fragmentation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in terms of objectives, evaluation methods and working conditions of regional, national or international offers in this area.</a:t>
            </a:r>
            <a:endParaRPr lang="en-GB" sz="2400" dirty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5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History of COFUND</a:t>
            </a:r>
            <a:r>
              <a:rPr lang="en-GB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	</a:t>
            </a:r>
            <a:endParaRPr lang="en-GB" sz="1600" b="1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30773169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7599" y="1916832"/>
            <a:ext cx="8676964" cy="4392488"/>
          </a:xfrm>
        </p:spPr>
        <p:txBody>
          <a:bodyPr>
            <a:normAutofit/>
          </a:bodyPr>
          <a:lstStyle/>
          <a:p>
            <a:pPr algn="l"/>
            <a:r>
              <a:rPr lang="en-GB" sz="28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MCA COFUND in FP7 (2007-2013)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fr-BE" sz="2800" dirty="0" smtClean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marL="914400" lvl="1" indent="-457200" algn="l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6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 calls </a:t>
            </a:r>
          </a:p>
          <a:p>
            <a:pPr marL="914400" lvl="1" indent="-457200" algn="l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More than  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500</a:t>
            </a:r>
            <a:r>
              <a:rPr lang="fr-BE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M</a:t>
            </a:r>
            <a:r>
              <a:rPr lang="fr-BE" b="1" dirty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€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total budget</a:t>
            </a:r>
          </a:p>
          <a:p>
            <a:pPr marL="914400" lvl="1" indent="-457200" algn="l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fr-BE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170</a:t>
            </a:r>
            <a:r>
              <a:rPr lang="fr-BE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fr-BE" dirty="0" err="1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projects</a:t>
            </a:r>
            <a:endParaRPr lang="en-GB" dirty="0" smtClean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marL="914400" lvl="1" indent="-457200" algn="l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9000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 post-doctoral researchers</a:t>
            </a:r>
            <a:endParaRPr lang="en-GB" dirty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6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History of COFUND</a:t>
            </a:r>
            <a:r>
              <a:rPr lang="en-GB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	</a:t>
            </a:r>
            <a:endParaRPr lang="en-GB" sz="1600" b="1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30773169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1264" r="1363"/>
          <a:stretch/>
        </p:blipFill>
        <p:spPr>
          <a:xfrm>
            <a:off x="1526645" y="1548103"/>
            <a:ext cx="6152540" cy="5265273"/>
          </a:xfrm>
          <a:prstGeom prst="rect">
            <a:avLst/>
          </a:prstGeom>
          <a:ln>
            <a:noFill/>
          </a:ln>
        </p:spPr>
      </p:pic>
      <p:sp>
        <p:nvSpPr>
          <p:cNvPr id="52" name="Oval 51"/>
          <p:cNvSpPr>
            <a:spLocks noChangeAspect="1"/>
          </p:cNvSpPr>
          <p:nvPr/>
        </p:nvSpPr>
        <p:spPr bwMode="auto">
          <a:xfrm flipV="1">
            <a:off x="4059194" y="5055706"/>
            <a:ext cx="482760" cy="48276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 dirty="0">
              <a:ln>
                <a:solidFill>
                  <a:schemeClr val="bg1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58" name="Oval 57"/>
          <p:cNvSpPr>
            <a:spLocks noChangeAspect="1"/>
          </p:cNvSpPr>
          <p:nvPr/>
        </p:nvSpPr>
        <p:spPr bwMode="auto">
          <a:xfrm flipV="1">
            <a:off x="4130542" y="4444184"/>
            <a:ext cx="482760" cy="48276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 dirty="0">
              <a:ln>
                <a:solidFill>
                  <a:schemeClr val="bg1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55" name="TextBox 31"/>
          <p:cNvSpPr txBox="1">
            <a:spLocks noChangeArrowheads="1"/>
          </p:cNvSpPr>
          <p:nvPr/>
        </p:nvSpPr>
        <p:spPr bwMode="auto">
          <a:xfrm>
            <a:off x="3950979" y="5035476"/>
            <a:ext cx="69442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2800" b="1" i="0" dirty="0" smtClean="0">
                <a:solidFill>
                  <a:schemeClr val="accent2"/>
                </a:solidFill>
              </a:rPr>
              <a:t>20</a:t>
            </a:r>
            <a:endParaRPr lang="en-GB" altLang="en-US" sz="2800" b="1" i="0" dirty="0">
              <a:solidFill>
                <a:schemeClr val="accent2"/>
              </a:solidFill>
            </a:endParaRPr>
          </a:p>
        </p:txBody>
      </p:sp>
      <p:sp>
        <p:nvSpPr>
          <p:cNvPr id="46" name="Oval 45"/>
          <p:cNvSpPr>
            <a:spLocks noChangeAspect="1"/>
          </p:cNvSpPr>
          <p:nvPr/>
        </p:nvSpPr>
        <p:spPr bwMode="auto">
          <a:xfrm flipV="1">
            <a:off x="2652804" y="4348584"/>
            <a:ext cx="305640" cy="30564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 dirty="0">
              <a:ln>
                <a:solidFill>
                  <a:schemeClr val="bg1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40" name="Oval 39"/>
          <p:cNvSpPr>
            <a:spLocks noChangeAspect="1"/>
          </p:cNvSpPr>
          <p:nvPr/>
        </p:nvSpPr>
        <p:spPr bwMode="auto">
          <a:xfrm flipV="1">
            <a:off x="3220280" y="4459840"/>
            <a:ext cx="264600" cy="2646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 dirty="0">
              <a:ln>
                <a:solidFill>
                  <a:schemeClr val="bg1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25" name="Oval 24"/>
          <p:cNvSpPr>
            <a:spLocks noChangeAspect="1"/>
          </p:cNvSpPr>
          <p:nvPr/>
        </p:nvSpPr>
        <p:spPr bwMode="auto">
          <a:xfrm flipV="1">
            <a:off x="6852568" y="5694619"/>
            <a:ext cx="108000" cy="1080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24" name="Oval 23"/>
          <p:cNvSpPr>
            <a:spLocks noChangeAspect="1"/>
          </p:cNvSpPr>
          <p:nvPr/>
        </p:nvSpPr>
        <p:spPr bwMode="auto">
          <a:xfrm flipV="1">
            <a:off x="5140820" y="4893174"/>
            <a:ext cx="108000" cy="1080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 dirty="0">
              <a:ln>
                <a:solidFill>
                  <a:schemeClr val="bg1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23" name="Oval 22"/>
          <p:cNvSpPr>
            <a:spLocks noChangeAspect="1"/>
          </p:cNvSpPr>
          <p:nvPr/>
        </p:nvSpPr>
        <p:spPr bwMode="auto">
          <a:xfrm flipV="1">
            <a:off x="5016341" y="4459840"/>
            <a:ext cx="108000" cy="1080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 dirty="0">
              <a:ln>
                <a:solidFill>
                  <a:schemeClr val="bg1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22" name="Oval 21"/>
          <p:cNvSpPr>
            <a:spLocks noChangeAspect="1"/>
          </p:cNvSpPr>
          <p:nvPr/>
        </p:nvSpPr>
        <p:spPr bwMode="auto">
          <a:xfrm flipV="1">
            <a:off x="2316064" y="2700656"/>
            <a:ext cx="108000" cy="1080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 dirty="0">
              <a:ln>
                <a:solidFill>
                  <a:schemeClr val="bg1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21" name="Oval 20"/>
          <p:cNvSpPr>
            <a:spLocks noChangeAspect="1"/>
          </p:cNvSpPr>
          <p:nvPr/>
        </p:nvSpPr>
        <p:spPr bwMode="auto">
          <a:xfrm flipV="1">
            <a:off x="5016376" y="5297086"/>
            <a:ext cx="108000" cy="1080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 dirty="0">
              <a:ln>
                <a:solidFill>
                  <a:schemeClr val="bg1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20" name="Oval 19"/>
          <p:cNvSpPr>
            <a:spLocks noChangeAspect="1"/>
          </p:cNvSpPr>
          <p:nvPr/>
        </p:nvSpPr>
        <p:spPr bwMode="auto">
          <a:xfrm flipV="1">
            <a:off x="5175866" y="5118295"/>
            <a:ext cx="108000" cy="1080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 dirty="0">
              <a:ln>
                <a:solidFill>
                  <a:schemeClr val="bg1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9" name="Oval 9"/>
          <p:cNvSpPr>
            <a:spLocks noChangeAspect="1"/>
          </p:cNvSpPr>
          <p:nvPr/>
        </p:nvSpPr>
        <p:spPr bwMode="auto">
          <a:xfrm flipV="1">
            <a:off x="5340400" y="3492744"/>
            <a:ext cx="107950" cy="1079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>
              <a:ln>
                <a:solidFill>
                  <a:schemeClr val="bg1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8" name="TextBox 31"/>
          <p:cNvSpPr txBox="1">
            <a:spLocks noChangeArrowheads="1"/>
          </p:cNvSpPr>
          <p:nvPr/>
        </p:nvSpPr>
        <p:spPr bwMode="auto">
          <a:xfrm>
            <a:off x="5274519" y="3454644"/>
            <a:ext cx="23971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600" b="1" i="0" dirty="0">
                <a:solidFill>
                  <a:schemeClr val="accent2"/>
                </a:solidFill>
              </a:rPr>
              <a:t>1</a:t>
            </a:r>
            <a:endParaRPr lang="en-GB" altLang="en-US" sz="600" b="1" i="0" dirty="0">
              <a:solidFill>
                <a:schemeClr val="accent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42781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7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History of 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COFUND</a:t>
            </a:r>
            <a:endParaRPr lang="en-GB" sz="2800" b="1" dirty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algn="l"/>
            <a:r>
              <a:rPr lang="fr-BE" sz="2400" dirty="0" err="1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Geographical</a:t>
            </a:r>
            <a:r>
              <a:rPr lang="fr-BE" sz="24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 distribution in FP7</a:t>
            </a:r>
            <a:endParaRPr lang="en-GB" sz="2400" dirty="0" smtClean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algn="l"/>
            <a:endParaRPr lang="en-GB" sz="1600" b="1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 bwMode="auto">
          <a:xfrm flipV="1">
            <a:off x="2772632" y="5869008"/>
            <a:ext cx="656336" cy="65633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 dirty="0">
              <a:ln>
                <a:solidFill>
                  <a:schemeClr val="bg1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11" name="TextBox 31"/>
          <p:cNvSpPr txBox="1">
            <a:spLocks noChangeArrowheads="1"/>
          </p:cNvSpPr>
          <p:nvPr/>
        </p:nvSpPr>
        <p:spPr bwMode="auto">
          <a:xfrm>
            <a:off x="2716720" y="5904788"/>
            <a:ext cx="768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3200" b="1" i="0" dirty="0" smtClean="0">
                <a:solidFill>
                  <a:schemeClr val="accent2"/>
                </a:solidFill>
              </a:rPr>
              <a:t>37</a:t>
            </a:r>
            <a:endParaRPr lang="en-GB" altLang="en-US" sz="3200" b="1" i="0" dirty="0">
              <a:solidFill>
                <a:schemeClr val="accent2"/>
              </a:solidFill>
            </a:endParaRPr>
          </a:p>
        </p:txBody>
      </p:sp>
      <p:sp>
        <p:nvSpPr>
          <p:cNvPr id="12" name="TextBox 31"/>
          <p:cNvSpPr txBox="1">
            <a:spLocks noChangeArrowheads="1"/>
          </p:cNvSpPr>
          <p:nvPr/>
        </p:nvSpPr>
        <p:spPr bwMode="auto">
          <a:xfrm>
            <a:off x="5174104" y="5079962"/>
            <a:ext cx="14943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600" b="1" i="0" dirty="0">
                <a:solidFill>
                  <a:schemeClr val="accent2"/>
                </a:solidFill>
              </a:rPr>
              <a:t>1</a:t>
            </a:r>
            <a:endParaRPr lang="en-GB" altLang="en-US" sz="600" b="1" i="0" dirty="0">
              <a:solidFill>
                <a:schemeClr val="accent2"/>
              </a:solidFill>
            </a:endParaRPr>
          </a:p>
        </p:txBody>
      </p:sp>
      <p:sp>
        <p:nvSpPr>
          <p:cNvPr id="13" name="TextBox 31"/>
          <p:cNvSpPr txBox="1">
            <a:spLocks noChangeArrowheads="1"/>
          </p:cNvSpPr>
          <p:nvPr/>
        </p:nvSpPr>
        <p:spPr bwMode="auto">
          <a:xfrm>
            <a:off x="4948074" y="5259011"/>
            <a:ext cx="24831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600" b="1" i="0" dirty="0">
                <a:solidFill>
                  <a:schemeClr val="accent2"/>
                </a:solidFill>
              </a:rPr>
              <a:t>1</a:t>
            </a:r>
            <a:endParaRPr lang="en-GB" altLang="en-US" sz="600" b="1" i="0" dirty="0">
              <a:solidFill>
                <a:schemeClr val="accent2"/>
              </a:solidFill>
            </a:endParaRPr>
          </a:p>
        </p:txBody>
      </p:sp>
      <p:sp>
        <p:nvSpPr>
          <p:cNvPr id="14" name="TextBox 31"/>
          <p:cNvSpPr txBox="1">
            <a:spLocks noChangeArrowheads="1"/>
          </p:cNvSpPr>
          <p:nvPr/>
        </p:nvSpPr>
        <p:spPr bwMode="auto">
          <a:xfrm>
            <a:off x="2250208" y="2662581"/>
            <a:ext cx="23971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600" b="1" i="0" dirty="0">
                <a:solidFill>
                  <a:schemeClr val="accent2"/>
                </a:solidFill>
              </a:rPr>
              <a:t>1</a:t>
            </a:r>
            <a:endParaRPr lang="en-GB" altLang="en-US" sz="600" b="1" i="0" dirty="0">
              <a:solidFill>
                <a:schemeClr val="accent2"/>
              </a:solidFill>
            </a:endParaRPr>
          </a:p>
        </p:txBody>
      </p:sp>
      <p:sp>
        <p:nvSpPr>
          <p:cNvPr id="15" name="TextBox 31"/>
          <p:cNvSpPr txBox="1">
            <a:spLocks noChangeArrowheads="1"/>
          </p:cNvSpPr>
          <p:nvPr/>
        </p:nvSpPr>
        <p:spPr bwMode="auto">
          <a:xfrm>
            <a:off x="4950520" y="4426732"/>
            <a:ext cx="23971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600" b="1" i="0" dirty="0">
                <a:solidFill>
                  <a:schemeClr val="accent2"/>
                </a:solidFill>
              </a:rPr>
              <a:t>1</a:t>
            </a:r>
            <a:endParaRPr lang="en-GB" altLang="en-US" sz="600" b="1" i="0" dirty="0">
              <a:solidFill>
                <a:schemeClr val="accent2"/>
              </a:solidFill>
            </a:endParaRPr>
          </a:p>
        </p:txBody>
      </p:sp>
      <p:sp>
        <p:nvSpPr>
          <p:cNvPr id="16" name="TextBox 31"/>
          <p:cNvSpPr txBox="1">
            <a:spLocks noChangeArrowheads="1"/>
          </p:cNvSpPr>
          <p:nvPr/>
        </p:nvSpPr>
        <p:spPr bwMode="auto">
          <a:xfrm>
            <a:off x="5074964" y="4860896"/>
            <a:ext cx="23971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600" b="1" i="0" dirty="0">
                <a:solidFill>
                  <a:schemeClr val="accent2"/>
                </a:solidFill>
              </a:rPr>
              <a:t>1</a:t>
            </a:r>
            <a:endParaRPr lang="en-GB" altLang="en-US" sz="600" b="1" i="0" dirty="0">
              <a:solidFill>
                <a:schemeClr val="accent2"/>
              </a:solidFill>
            </a:endParaRPr>
          </a:p>
        </p:txBody>
      </p:sp>
      <p:sp>
        <p:nvSpPr>
          <p:cNvPr id="17" name="TextBox 31"/>
          <p:cNvSpPr txBox="1">
            <a:spLocks noChangeArrowheads="1"/>
          </p:cNvSpPr>
          <p:nvPr/>
        </p:nvSpPr>
        <p:spPr bwMode="auto">
          <a:xfrm>
            <a:off x="6780560" y="5656544"/>
            <a:ext cx="23971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600" b="1" i="0" dirty="0">
                <a:solidFill>
                  <a:srgbClr val="FF0000"/>
                </a:solidFill>
              </a:rPr>
              <a:t>1</a:t>
            </a:r>
            <a:endParaRPr lang="en-GB" altLang="en-US" sz="600" b="1" i="0" dirty="0">
              <a:solidFill>
                <a:srgbClr val="FF0000"/>
              </a:solidFill>
            </a:endParaRPr>
          </a:p>
        </p:txBody>
      </p:sp>
      <p:sp>
        <p:nvSpPr>
          <p:cNvPr id="18" name="TextBox 31"/>
          <p:cNvSpPr txBox="1">
            <a:spLocks noChangeArrowheads="1"/>
          </p:cNvSpPr>
          <p:nvPr/>
        </p:nvSpPr>
        <p:spPr bwMode="auto">
          <a:xfrm>
            <a:off x="2603486" y="4284832"/>
            <a:ext cx="4042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b="1" i="0" dirty="0" smtClean="0">
                <a:solidFill>
                  <a:schemeClr val="accent2"/>
                </a:solidFill>
              </a:rPr>
              <a:t>8</a:t>
            </a:r>
            <a:endParaRPr lang="en-GB" altLang="en-US" b="1" i="0" dirty="0">
              <a:solidFill>
                <a:schemeClr val="accent2"/>
              </a:solidFill>
            </a:endParaRPr>
          </a:p>
        </p:txBody>
      </p:sp>
      <p:sp>
        <p:nvSpPr>
          <p:cNvPr id="28" name="Oval 27"/>
          <p:cNvSpPr>
            <a:spLocks noChangeAspect="1"/>
          </p:cNvSpPr>
          <p:nvPr/>
        </p:nvSpPr>
        <p:spPr bwMode="auto">
          <a:xfrm flipV="1">
            <a:off x="4116264" y="3378504"/>
            <a:ext cx="152280" cy="15228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 dirty="0">
              <a:ln>
                <a:solidFill>
                  <a:schemeClr val="bg1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29" name="TextBox 31"/>
          <p:cNvSpPr txBox="1">
            <a:spLocks noChangeArrowheads="1"/>
          </p:cNvSpPr>
          <p:nvPr/>
        </p:nvSpPr>
        <p:spPr bwMode="auto">
          <a:xfrm>
            <a:off x="4059194" y="3339228"/>
            <a:ext cx="26642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900" b="1" i="0" dirty="0" smtClean="0">
                <a:solidFill>
                  <a:schemeClr val="accent2"/>
                </a:solidFill>
              </a:rPr>
              <a:t>2</a:t>
            </a:r>
            <a:endParaRPr lang="en-GB" altLang="en-US" sz="900" b="1" i="0" dirty="0">
              <a:solidFill>
                <a:schemeClr val="accent2"/>
              </a:solidFill>
            </a:endParaRPr>
          </a:p>
        </p:txBody>
      </p:sp>
      <p:sp>
        <p:nvSpPr>
          <p:cNvPr id="30" name="Oval 29"/>
          <p:cNvSpPr>
            <a:spLocks noChangeAspect="1"/>
          </p:cNvSpPr>
          <p:nvPr/>
        </p:nvSpPr>
        <p:spPr bwMode="auto">
          <a:xfrm flipV="1">
            <a:off x="4751917" y="4794894"/>
            <a:ext cx="152280" cy="15228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 dirty="0">
              <a:ln>
                <a:solidFill>
                  <a:schemeClr val="bg1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31" name="Oval 30"/>
          <p:cNvSpPr>
            <a:spLocks noChangeAspect="1"/>
          </p:cNvSpPr>
          <p:nvPr/>
        </p:nvSpPr>
        <p:spPr bwMode="auto">
          <a:xfrm flipV="1">
            <a:off x="3963984" y="4892766"/>
            <a:ext cx="152280" cy="15228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 dirty="0">
              <a:ln>
                <a:solidFill>
                  <a:schemeClr val="bg1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4694847" y="4745480"/>
            <a:ext cx="26642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900" b="1" i="0" dirty="0" smtClean="0">
                <a:solidFill>
                  <a:schemeClr val="accent2"/>
                </a:solidFill>
              </a:rPr>
              <a:t>2</a:t>
            </a:r>
            <a:endParaRPr lang="en-GB" altLang="en-US" sz="900" b="1" i="0" dirty="0">
              <a:solidFill>
                <a:schemeClr val="accent2"/>
              </a:solidFill>
            </a:endParaRPr>
          </a:p>
        </p:txBody>
      </p:sp>
      <p:sp>
        <p:nvSpPr>
          <p:cNvPr id="33" name="TextBox 31"/>
          <p:cNvSpPr txBox="1">
            <a:spLocks noChangeArrowheads="1"/>
          </p:cNvSpPr>
          <p:nvPr/>
        </p:nvSpPr>
        <p:spPr bwMode="auto">
          <a:xfrm>
            <a:off x="3906914" y="4860896"/>
            <a:ext cx="26642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900" b="1" i="0" dirty="0" smtClean="0">
                <a:solidFill>
                  <a:schemeClr val="accent2"/>
                </a:solidFill>
              </a:rPr>
              <a:t>2</a:t>
            </a:r>
            <a:endParaRPr lang="en-GB" altLang="en-US" sz="900" b="1" i="0" dirty="0">
              <a:solidFill>
                <a:schemeClr val="accent2"/>
              </a:solidFill>
            </a:endParaRPr>
          </a:p>
        </p:txBody>
      </p:sp>
      <p:sp>
        <p:nvSpPr>
          <p:cNvPr id="34" name="Oval 33"/>
          <p:cNvSpPr>
            <a:spLocks noChangeAspect="1"/>
          </p:cNvSpPr>
          <p:nvPr/>
        </p:nvSpPr>
        <p:spPr bwMode="auto">
          <a:xfrm flipV="1">
            <a:off x="2424064" y="6039681"/>
            <a:ext cx="186840" cy="18684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 dirty="0">
              <a:ln>
                <a:solidFill>
                  <a:schemeClr val="bg1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35" name="TextBox 31"/>
          <p:cNvSpPr txBox="1">
            <a:spLocks noChangeArrowheads="1"/>
          </p:cNvSpPr>
          <p:nvPr/>
        </p:nvSpPr>
        <p:spPr bwMode="auto">
          <a:xfrm>
            <a:off x="2370064" y="6006143"/>
            <a:ext cx="28084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1050" b="1" i="0" dirty="0" smtClean="0">
                <a:solidFill>
                  <a:schemeClr val="accent2"/>
                </a:solidFill>
              </a:rPr>
              <a:t>3</a:t>
            </a:r>
            <a:endParaRPr lang="en-GB" altLang="en-US" sz="1050" b="1" i="0" dirty="0">
              <a:solidFill>
                <a:schemeClr val="accent2"/>
              </a:solidFill>
            </a:endParaRPr>
          </a:p>
        </p:txBody>
      </p:sp>
      <p:sp>
        <p:nvSpPr>
          <p:cNvPr id="36" name="Oval 35"/>
          <p:cNvSpPr>
            <a:spLocks noChangeAspect="1"/>
          </p:cNvSpPr>
          <p:nvPr/>
        </p:nvSpPr>
        <p:spPr bwMode="auto">
          <a:xfrm flipV="1">
            <a:off x="4173334" y="4031790"/>
            <a:ext cx="186840" cy="18684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 dirty="0">
              <a:ln>
                <a:solidFill>
                  <a:schemeClr val="bg1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37" name="TextBox 31"/>
          <p:cNvSpPr txBox="1">
            <a:spLocks noChangeArrowheads="1"/>
          </p:cNvSpPr>
          <p:nvPr/>
        </p:nvSpPr>
        <p:spPr bwMode="auto">
          <a:xfrm>
            <a:off x="4116264" y="4003573"/>
            <a:ext cx="28084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1050" b="1" i="0" dirty="0" smtClean="0">
                <a:solidFill>
                  <a:schemeClr val="accent2"/>
                </a:solidFill>
              </a:rPr>
              <a:t>3</a:t>
            </a:r>
            <a:endParaRPr lang="en-GB" altLang="en-US" sz="1050" b="1" i="0" dirty="0">
              <a:solidFill>
                <a:schemeClr val="accent2"/>
              </a:solidFill>
            </a:endParaRPr>
          </a:p>
        </p:txBody>
      </p:sp>
      <p:sp>
        <p:nvSpPr>
          <p:cNvPr id="38" name="Oval 37"/>
          <p:cNvSpPr>
            <a:spLocks noChangeAspect="1"/>
          </p:cNvSpPr>
          <p:nvPr/>
        </p:nvSpPr>
        <p:spPr bwMode="auto">
          <a:xfrm flipV="1">
            <a:off x="3843194" y="4473198"/>
            <a:ext cx="216000" cy="2160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 dirty="0">
              <a:ln>
                <a:solidFill>
                  <a:schemeClr val="bg1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39" name="TextBox 31"/>
          <p:cNvSpPr txBox="1">
            <a:spLocks noChangeArrowheads="1"/>
          </p:cNvSpPr>
          <p:nvPr/>
        </p:nvSpPr>
        <p:spPr bwMode="auto">
          <a:xfrm>
            <a:off x="3785586" y="4413951"/>
            <a:ext cx="31290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1400" b="1" i="0" dirty="0" smtClean="0">
                <a:solidFill>
                  <a:schemeClr val="accent2"/>
                </a:solidFill>
              </a:rPr>
              <a:t>4</a:t>
            </a:r>
            <a:endParaRPr lang="en-GB" altLang="en-US" sz="1400" b="1" i="0" dirty="0">
              <a:solidFill>
                <a:schemeClr val="accent2"/>
              </a:solidFill>
            </a:endParaRPr>
          </a:p>
        </p:txBody>
      </p:sp>
      <p:sp>
        <p:nvSpPr>
          <p:cNvPr id="42" name="Oval 41"/>
          <p:cNvSpPr>
            <a:spLocks noChangeAspect="1"/>
          </p:cNvSpPr>
          <p:nvPr/>
        </p:nvSpPr>
        <p:spPr bwMode="auto">
          <a:xfrm flipV="1">
            <a:off x="4448623" y="3454644"/>
            <a:ext cx="264600" cy="2646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 dirty="0">
              <a:ln>
                <a:solidFill>
                  <a:schemeClr val="bg1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43" name="Oval 42"/>
          <p:cNvSpPr>
            <a:spLocks noChangeAspect="1"/>
          </p:cNvSpPr>
          <p:nvPr/>
        </p:nvSpPr>
        <p:spPr bwMode="auto">
          <a:xfrm flipV="1">
            <a:off x="4721863" y="5032486"/>
            <a:ext cx="264600" cy="2646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 dirty="0">
              <a:ln>
                <a:solidFill>
                  <a:schemeClr val="bg1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44" name="TextBox 31"/>
          <p:cNvSpPr txBox="1">
            <a:spLocks noChangeArrowheads="1"/>
          </p:cNvSpPr>
          <p:nvPr/>
        </p:nvSpPr>
        <p:spPr bwMode="auto">
          <a:xfrm>
            <a:off x="4410641" y="3402278"/>
            <a:ext cx="3481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1800" b="1" i="0" dirty="0" smtClean="0">
                <a:solidFill>
                  <a:schemeClr val="accent2"/>
                </a:solidFill>
              </a:rPr>
              <a:t>6</a:t>
            </a:r>
            <a:endParaRPr lang="en-GB" altLang="en-US" sz="1800" b="1" i="0" dirty="0">
              <a:solidFill>
                <a:schemeClr val="accent2"/>
              </a:solidFill>
            </a:endParaRPr>
          </a:p>
        </p:txBody>
      </p:sp>
      <p:sp>
        <p:nvSpPr>
          <p:cNvPr id="45" name="TextBox 31"/>
          <p:cNvSpPr txBox="1">
            <a:spLocks noChangeArrowheads="1"/>
          </p:cNvSpPr>
          <p:nvPr/>
        </p:nvSpPr>
        <p:spPr bwMode="auto">
          <a:xfrm>
            <a:off x="4663735" y="4987629"/>
            <a:ext cx="3481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1800" b="1" i="0" dirty="0" smtClean="0">
                <a:solidFill>
                  <a:schemeClr val="accent2"/>
                </a:solidFill>
              </a:rPr>
              <a:t>6</a:t>
            </a:r>
            <a:endParaRPr lang="en-GB" altLang="en-US" sz="1800" b="1" i="0" dirty="0">
              <a:solidFill>
                <a:schemeClr val="accent2"/>
              </a:solidFill>
            </a:endParaRPr>
          </a:p>
        </p:txBody>
      </p:sp>
      <p:sp>
        <p:nvSpPr>
          <p:cNvPr id="47" name="TextBox 31"/>
          <p:cNvSpPr txBox="1">
            <a:spLocks noChangeArrowheads="1"/>
          </p:cNvSpPr>
          <p:nvPr/>
        </p:nvSpPr>
        <p:spPr bwMode="auto">
          <a:xfrm>
            <a:off x="3183043" y="4425562"/>
            <a:ext cx="3481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1800" b="1" i="0" dirty="0" smtClean="0">
                <a:solidFill>
                  <a:schemeClr val="accent2"/>
                </a:solidFill>
              </a:rPr>
              <a:t>6</a:t>
            </a:r>
            <a:endParaRPr lang="en-GB" altLang="en-US" sz="1800" b="1" i="0" dirty="0">
              <a:solidFill>
                <a:schemeClr val="accent2"/>
              </a:solidFill>
            </a:endParaRPr>
          </a:p>
        </p:txBody>
      </p:sp>
      <p:sp>
        <p:nvSpPr>
          <p:cNvPr id="48" name="Oval 47"/>
          <p:cNvSpPr>
            <a:spLocks noChangeAspect="1"/>
          </p:cNvSpPr>
          <p:nvPr/>
        </p:nvSpPr>
        <p:spPr bwMode="auto">
          <a:xfrm flipV="1">
            <a:off x="3716124" y="4663629"/>
            <a:ext cx="324000" cy="3240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 dirty="0">
              <a:ln>
                <a:solidFill>
                  <a:schemeClr val="bg1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49" name="TextBox 31"/>
          <p:cNvSpPr txBox="1">
            <a:spLocks noChangeArrowheads="1"/>
          </p:cNvSpPr>
          <p:nvPr/>
        </p:nvSpPr>
        <p:spPr bwMode="auto">
          <a:xfrm>
            <a:off x="3711986" y="4610228"/>
            <a:ext cx="4042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b="1" i="0" dirty="0" smtClean="0">
                <a:solidFill>
                  <a:schemeClr val="accent2"/>
                </a:solidFill>
              </a:rPr>
              <a:t>9</a:t>
            </a:r>
            <a:endParaRPr lang="en-GB" altLang="en-US" b="1" i="0" dirty="0">
              <a:solidFill>
                <a:schemeClr val="accent2"/>
              </a:solidFill>
            </a:endParaRPr>
          </a:p>
        </p:txBody>
      </p:sp>
      <p:sp>
        <p:nvSpPr>
          <p:cNvPr id="50" name="Oval 49"/>
          <p:cNvSpPr>
            <a:spLocks noChangeAspect="1"/>
          </p:cNvSpPr>
          <p:nvPr/>
        </p:nvSpPr>
        <p:spPr bwMode="auto">
          <a:xfrm flipV="1">
            <a:off x="3502871" y="5140961"/>
            <a:ext cx="432000" cy="4320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 dirty="0">
              <a:ln>
                <a:solidFill>
                  <a:schemeClr val="bg1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51" name="Oval 50"/>
          <p:cNvSpPr>
            <a:spLocks noChangeAspect="1"/>
          </p:cNvSpPr>
          <p:nvPr/>
        </p:nvSpPr>
        <p:spPr bwMode="auto">
          <a:xfrm flipV="1">
            <a:off x="4371922" y="5443161"/>
            <a:ext cx="470880" cy="47088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marL="3175">
              <a:defRPr/>
            </a:pPr>
            <a:endParaRPr lang="en-US" dirty="0">
              <a:ln>
                <a:solidFill>
                  <a:schemeClr val="bg1"/>
                </a:solidFill>
              </a:ln>
              <a:solidFill>
                <a:schemeClr val="accent2"/>
              </a:solidFill>
            </a:endParaRPr>
          </a:p>
        </p:txBody>
      </p:sp>
      <p:sp>
        <p:nvSpPr>
          <p:cNvPr id="53" name="TextBox 31"/>
          <p:cNvSpPr txBox="1">
            <a:spLocks noChangeArrowheads="1"/>
          </p:cNvSpPr>
          <p:nvPr/>
        </p:nvSpPr>
        <p:spPr bwMode="auto">
          <a:xfrm>
            <a:off x="3406926" y="5120253"/>
            <a:ext cx="6238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b="1" i="0" dirty="0" smtClean="0">
                <a:solidFill>
                  <a:schemeClr val="accent2"/>
                </a:solidFill>
              </a:rPr>
              <a:t>16</a:t>
            </a:r>
            <a:endParaRPr lang="en-GB" altLang="en-US" b="1" i="0" dirty="0">
              <a:solidFill>
                <a:schemeClr val="accent2"/>
              </a:solidFill>
            </a:endParaRPr>
          </a:p>
        </p:txBody>
      </p:sp>
      <p:sp>
        <p:nvSpPr>
          <p:cNvPr id="54" name="TextBox 31"/>
          <p:cNvSpPr txBox="1">
            <a:spLocks noChangeArrowheads="1"/>
          </p:cNvSpPr>
          <p:nvPr/>
        </p:nvSpPr>
        <p:spPr bwMode="auto">
          <a:xfrm>
            <a:off x="4265570" y="5436960"/>
            <a:ext cx="69442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2800" b="1" i="0" dirty="0" smtClean="0">
                <a:solidFill>
                  <a:schemeClr val="accent2"/>
                </a:solidFill>
              </a:rPr>
              <a:t>19</a:t>
            </a:r>
            <a:endParaRPr lang="en-GB" altLang="en-US" sz="2800" b="1" i="0" dirty="0">
              <a:solidFill>
                <a:schemeClr val="accent2"/>
              </a:solidFill>
            </a:endParaRPr>
          </a:p>
        </p:txBody>
      </p:sp>
      <p:sp>
        <p:nvSpPr>
          <p:cNvPr id="56" name="TextBox 31"/>
          <p:cNvSpPr txBox="1">
            <a:spLocks noChangeArrowheads="1"/>
          </p:cNvSpPr>
          <p:nvPr/>
        </p:nvSpPr>
        <p:spPr bwMode="auto">
          <a:xfrm>
            <a:off x="4024711" y="4423954"/>
            <a:ext cx="69442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fr-BE" altLang="en-US" sz="2800" b="1" i="0" dirty="0" smtClean="0">
                <a:solidFill>
                  <a:schemeClr val="accent2"/>
                </a:solidFill>
              </a:rPr>
              <a:t>20</a:t>
            </a:r>
            <a:endParaRPr lang="en-GB" altLang="en-US" sz="2800" b="1" i="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06439775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916832"/>
            <a:ext cx="8460940" cy="4896544"/>
          </a:xfrm>
        </p:spPr>
        <p:txBody>
          <a:bodyPr>
            <a:normAutofit/>
          </a:bodyPr>
          <a:lstStyle/>
          <a:p>
            <a:pPr algn="l"/>
            <a:r>
              <a:rPr lang="en-GB" sz="28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Objectives </a:t>
            </a:r>
          </a:p>
          <a:p>
            <a:pPr algn="l"/>
            <a:endParaRPr lang="en-GB" sz="1000" b="1" dirty="0" smtClean="0">
              <a:solidFill>
                <a:schemeClr val="accent2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marL="0" lvl="3" algn="just"/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To stimulate regional, national or international programmes</a:t>
            </a:r>
            <a:r>
              <a:rPr lang="en-GB" sz="2400" b="1" dirty="0" smtClean="0">
                <a:solidFill>
                  <a:schemeClr val="accent2"/>
                </a:solidFill>
                <a:cs typeface="Times New Roman" panose="02020603050405020304" pitchFamily="18" charset="0"/>
              </a:rPr>
              <a:t>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to provide for</a:t>
            </a:r>
          </a:p>
          <a:p>
            <a:pPr marL="342900" lvl="3" indent="-342900" algn="just"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international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, </a:t>
            </a:r>
            <a:r>
              <a:rPr lang="en-GB" sz="2400" dirty="0" err="1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intersectoral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 and interdisciplinary research training, </a:t>
            </a:r>
          </a:p>
          <a:p>
            <a:pPr marL="342900" lvl="3" indent="-342900" algn="just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transnational and cross-</a:t>
            </a:r>
            <a:r>
              <a:rPr lang="en-GB" sz="2400" dirty="0" err="1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sectoral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 mobility of researchers</a:t>
            </a:r>
          </a:p>
          <a:p>
            <a:pPr marL="342900" lvl="3" indent="-342900" algn="just">
              <a:buFont typeface="Wingdings" panose="05000000000000000000" pitchFamily="2" charset="2"/>
              <a:buChar char="§"/>
            </a:pPr>
            <a:endParaRPr lang="en-GB" sz="2400" kern="0" dirty="0">
              <a:solidFill>
                <a:schemeClr val="accent1">
                  <a:lumMod val="75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To foster excellence</a:t>
            </a: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in researchers' training, mobility and career development, spreading the best practices of Marie Skłodowska-Curie Actions. </a:t>
            </a:r>
          </a:p>
          <a:p>
            <a:pPr algn="l"/>
            <a:endParaRPr lang="en-GB" sz="2800" dirty="0" smtClean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8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COFUND in Horizon 2020</a:t>
            </a:r>
            <a:endParaRPr lang="en-GB" sz="1600" b="1" dirty="0" smtClean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30773169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132856"/>
            <a:ext cx="8712968" cy="4525963"/>
          </a:xfrm>
        </p:spPr>
        <p:txBody>
          <a:bodyPr/>
          <a:lstStyle/>
          <a:p>
            <a:pPr marL="357188" lvl="2" indent="-357188" defTabSz="449263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kern="0" dirty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Enable research </a:t>
            </a:r>
            <a:r>
              <a:rPr lang="en-GB" b="1" kern="0" dirty="0">
                <a:solidFill>
                  <a:schemeClr val="accent2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funders to align strategies and implementation practices </a:t>
            </a:r>
            <a:r>
              <a:rPr lang="en-GB" kern="0" dirty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with Horizon 2020 objectives in human resources development</a:t>
            </a:r>
          </a:p>
          <a:p>
            <a:pPr marL="357188" lvl="2" indent="-357188" defTabSz="449263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b="1" kern="0" dirty="0">
                <a:solidFill>
                  <a:schemeClr val="accent2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Important principles set out by the EU </a:t>
            </a:r>
            <a:r>
              <a:rPr lang="en-GB" kern="0" dirty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for the human resources development in research:</a:t>
            </a:r>
          </a:p>
          <a:p>
            <a:pPr marL="814388" lvl="3" indent="-357188" defTabSz="449263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2000" kern="0" dirty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European </a:t>
            </a:r>
            <a:r>
              <a:rPr lang="en-GB" sz="2000" kern="0" dirty="0">
                <a:solidFill>
                  <a:schemeClr val="accent2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Charter for Researchers </a:t>
            </a:r>
            <a:r>
              <a:rPr lang="en-GB" sz="2000" kern="0" dirty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and </a:t>
            </a:r>
            <a:r>
              <a:rPr lang="en-GB" sz="2000" kern="0" dirty="0">
                <a:solidFill>
                  <a:schemeClr val="accent2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Code of Conduct </a:t>
            </a:r>
            <a:r>
              <a:rPr lang="en-GB" sz="2000" kern="0" dirty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for the Recruitment of Researchers </a:t>
            </a:r>
            <a:r>
              <a:rPr lang="en-GB" kern="0" dirty="0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http</a:t>
            </a:r>
            <a:r>
              <a:rPr lang="en-GB" kern="0" dirty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://</a:t>
            </a:r>
            <a:r>
              <a:rPr lang="en-GB" kern="0" dirty="0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ec.europa.eu/euraxess/index.cfm/rights/index</a:t>
            </a:r>
            <a:endParaRPr lang="en-GB" kern="0" dirty="0">
              <a:solidFill>
                <a:schemeClr val="accent1">
                  <a:lumMod val="75000"/>
                </a:schemeClr>
              </a:solidFill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814388" lvl="3" indent="-357188" defTabSz="449263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kern="0" dirty="0" smtClean="0">
                <a:solidFill>
                  <a:schemeClr val="accent2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EU </a:t>
            </a:r>
            <a:r>
              <a:rPr lang="en-GB" kern="0" dirty="0">
                <a:solidFill>
                  <a:schemeClr val="accent2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Principles for Innovative Doctoral </a:t>
            </a:r>
            <a:r>
              <a:rPr lang="en-GB" kern="0" dirty="0" smtClean="0">
                <a:solidFill>
                  <a:schemeClr val="accent2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Training </a:t>
            </a:r>
            <a:r>
              <a:rPr lang="en-GB" kern="0" dirty="0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http</a:t>
            </a:r>
            <a:r>
              <a:rPr lang="en-GB" kern="0" dirty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://ec.europa.eu/euraxess/index.cfm/services/researchPolicies</a:t>
            </a:r>
          </a:p>
          <a:p>
            <a:pPr marL="457200" lvl="3" indent="0" defTabSz="449263">
              <a:spcBef>
                <a:spcPts val="600"/>
              </a:spcBef>
              <a:spcAft>
                <a:spcPts val="600"/>
              </a:spcAft>
              <a:buClr>
                <a:srgbClr val="008000"/>
              </a:buClr>
              <a:buSzPct val="100000"/>
              <a:buNone/>
            </a:pPr>
            <a:endParaRPr lang="en-GB" sz="2400" kern="0" dirty="0">
              <a:solidFill>
                <a:srgbClr val="004386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dirty="0"/>
          </a:p>
        </p:txBody>
      </p:sp>
      <p:pic>
        <p:nvPicPr>
          <p:cNvPr id="4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COFUND in Horizon 2020</a:t>
            </a:r>
            <a:endParaRPr lang="en-GB" sz="1600" b="1" dirty="0" smtClean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1042709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</TotalTime>
  <Words>910</Words>
  <Application>Microsoft Macintosh PowerPoint</Application>
  <PresentationFormat>On-screen Show (4:3)</PresentationFormat>
  <Paragraphs>231</Paragraphs>
  <Slides>18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Contribution  Speakers Name + Institution</dc:title>
  <dc:creator>Ulrike KOHL</dc:creator>
  <cp:lastModifiedBy>Alan Craig</cp:lastModifiedBy>
  <cp:revision>80</cp:revision>
  <cp:lastPrinted>2015-12-09T10:37:09Z</cp:lastPrinted>
  <dcterms:created xsi:type="dcterms:W3CDTF">2015-12-10T07:52:13Z</dcterms:created>
  <dcterms:modified xsi:type="dcterms:W3CDTF">2015-12-10T08:01:20Z</dcterms:modified>
</cp:coreProperties>
</file>