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56" r:id="rId3"/>
    <p:sldId id="259" r:id="rId4"/>
    <p:sldId id="261" r:id="rId5"/>
    <p:sldId id="264" r:id="rId6"/>
    <p:sldId id="265" r:id="rId7"/>
    <p:sldId id="266" r:id="rId8"/>
    <p:sldId id="268" r:id="rId9"/>
    <p:sldId id="262" r:id="rId10"/>
    <p:sldId id="26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86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84" d="100"/>
          <a:sy n="84" d="100"/>
        </p:scale>
        <p:origin x="-3174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068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696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714184"/>
          </a:xfrm>
        </p:spPr>
        <p:txBody>
          <a:bodyPr/>
          <a:lstStyle/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30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933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573194"/>
            <a:ext cx="5438140" cy="485689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258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29730" y="4478639"/>
            <a:ext cx="6280964" cy="5238307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08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478639"/>
            <a:ext cx="5438140" cy="5238307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Notes Placeholder 2"/>
          <p:cNvSpPr txBox="1">
            <a:spLocks/>
          </p:cNvSpPr>
          <p:nvPr/>
        </p:nvSpPr>
        <p:spPr>
          <a:xfrm>
            <a:off x="115607" y="4489577"/>
            <a:ext cx="6680496" cy="52383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72485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478639"/>
            <a:ext cx="5438140" cy="5238307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Notes Placeholder 2"/>
          <p:cNvSpPr txBox="1">
            <a:spLocks/>
          </p:cNvSpPr>
          <p:nvPr/>
        </p:nvSpPr>
        <p:spPr>
          <a:xfrm>
            <a:off x="115606" y="4573194"/>
            <a:ext cx="6423714" cy="50819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fr-CH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14102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29730" y="4715907"/>
            <a:ext cx="5788178" cy="5095594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04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105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ersnet.org/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jpeg"/><Relationship Id="rId4" Type="http://schemas.openxmlformats.org/officeDocument/2006/relationships/hyperlink" Target="http://www.ersnet.org/fellowship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scongress2013.org/respir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Supporting young scientists to become the leaders of tomorrow in respiratory research: achievements &amp; lessons learnt from RESPIRE1 and </a:t>
            </a:r>
            <a:r>
              <a:rPr lang="en-US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</a:t>
            </a:r>
            <a:br>
              <a:rPr lang="en-US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err="1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Maria Belvisi, European Respiratory Society</a:t>
            </a: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organised by 			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8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lnSpcReduction="10000"/>
          </a:bodyPr>
          <a:lstStyle/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ERS keen to share experiences 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learn from others </a:t>
            </a: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 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information at: 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www.ersnet.org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www.ersnet.org/fellowships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10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2483768" cy="1772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5013177"/>
            <a:ext cx="2555776" cy="184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115" y="1889214"/>
            <a:ext cx="2088233" cy="291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1" y="1667509"/>
            <a:ext cx="8914968" cy="4392488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 </a:t>
            </a: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medical organisation </a:t>
            </a: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founded in 1990 </a:t>
            </a:r>
          </a:p>
          <a:p>
            <a:pPr algn="l"/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Mission: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promote respiratory health in order to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alleviate suffering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respiratory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</a:p>
          <a:p>
            <a:pPr algn="l"/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Lung White Book: one in 8 deaths in EU28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pillars: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Advocacy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Brief context – the ERS 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3370886" y="4765855"/>
            <a:ext cx="5013778" cy="42692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734777" y="5185213"/>
            <a:ext cx="1098382" cy="47403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50000">
                <a:srgbClr val="FF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>
              <a:defRPr/>
            </a:pP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Science</a:t>
            </a:r>
          </a:p>
          <a:p>
            <a:pPr algn="ctr" defTabSz="914400">
              <a:defRPr/>
            </a:pP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Council 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350261" y="5180111"/>
            <a:ext cx="1080120" cy="474029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50000">
                <a:srgbClr val="FF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Education</a:t>
            </a:r>
          </a:p>
          <a:p>
            <a:pPr algn="ctr">
              <a:defRPr/>
            </a:pP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Council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947483" y="5185213"/>
            <a:ext cx="1041918" cy="468927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50000">
                <a:srgbClr val="FF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Advocacy</a:t>
            </a:r>
          </a:p>
          <a:p>
            <a:pPr algn="ctr">
              <a:defRPr/>
            </a:pP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Council 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411755" y="5654140"/>
            <a:ext cx="4932040" cy="26774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>
              <a:defRPr/>
            </a:pPr>
            <a:r>
              <a:rPr lang="en-GB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Annual </a:t>
            </a: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Congress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411755" y="5921885"/>
            <a:ext cx="4932040" cy="2762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>
              <a:defRPr/>
            </a:pPr>
            <a:r>
              <a:rPr lang="en-GB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Publications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4166" y="860736"/>
            <a:ext cx="1750470" cy="39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Brief context – </a:t>
            </a:r>
          </a:p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ERS Science Council 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61871" y="3023904"/>
            <a:ext cx="8568952" cy="9038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Science:</a:t>
            </a:r>
            <a:br>
              <a:rPr lang="nl-NL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NL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romoting the best science </a:t>
            </a:r>
          </a:p>
          <a:p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respiratory </a:t>
            </a: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medicine </a:t>
            </a:r>
            <a:endParaRPr lang="en-GB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funding projects of excellence</a:t>
            </a:r>
            <a:r>
              <a:rPr lang="nl-NL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nl-NL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644008" y="2132856"/>
            <a:ext cx="0" cy="699055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4"/>
          <p:cNvSpPr txBox="1">
            <a:spLocks/>
          </p:cNvSpPr>
          <p:nvPr/>
        </p:nvSpPr>
        <p:spPr bwMode="auto">
          <a:xfrm>
            <a:off x="3923928" y="1662942"/>
            <a:ext cx="1895287" cy="39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kern="1200">
                <a:solidFill>
                  <a:srgbClr val="005291"/>
                </a:solidFill>
                <a:latin typeface="Arial"/>
                <a:ea typeface="MS PGothic" pitchFamily="34" charset="-128"/>
                <a:cs typeface="Arial 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Fellowships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588224" y="2153733"/>
            <a:ext cx="382983" cy="582139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9200000">
            <a:off x="6921132" y="4273465"/>
            <a:ext cx="0" cy="684757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644008" y="4360326"/>
            <a:ext cx="0" cy="684757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2400000" flipH="1">
            <a:off x="2334644" y="4465065"/>
            <a:ext cx="0" cy="684757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contenu 4"/>
          <p:cNvSpPr txBox="1">
            <a:spLocks/>
          </p:cNvSpPr>
          <p:nvPr/>
        </p:nvSpPr>
        <p:spPr bwMode="auto">
          <a:xfrm>
            <a:off x="1524586" y="1679312"/>
            <a:ext cx="1895287" cy="39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kern="1200">
                <a:solidFill>
                  <a:srgbClr val="005291"/>
                </a:solidFill>
                <a:latin typeface="Arial"/>
                <a:ea typeface="MS PGothic" pitchFamily="34" charset="-128"/>
                <a:cs typeface="Arial 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Publications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9200000" flipH="1" flipV="1">
            <a:off x="2786192" y="2052755"/>
            <a:ext cx="0" cy="684757"/>
          </a:xfrm>
          <a:prstGeom prst="straightConnector1">
            <a:avLst/>
          </a:prstGeom>
          <a:ln w="3810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4"/>
          <p:cNvSpPr txBox="1">
            <a:spLocks/>
          </p:cNvSpPr>
          <p:nvPr/>
        </p:nvSpPr>
        <p:spPr bwMode="auto">
          <a:xfrm>
            <a:off x="6174177" y="1441364"/>
            <a:ext cx="3335447" cy="95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kern="1200">
                <a:solidFill>
                  <a:srgbClr val="005291"/>
                </a:solidFill>
                <a:latin typeface="Arial"/>
                <a:ea typeface="MS PGothic" pitchFamily="34" charset="-128"/>
                <a:cs typeface="Arial 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Largest international r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espiratory conference </a:t>
            </a:r>
            <a:b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 the world</a:t>
            </a:r>
            <a:endParaRPr lang="en-GB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</p:txBody>
      </p:sp>
      <p:sp>
        <p:nvSpPr>
          <p:cNvPr id="21" name="Espace réservé du contenu 4"/>
          <p:cNvSpPr txBox="1">
            <a:spLocks/>
          </p:cNvSpPr>
          <p:nvPr/>
        </p:nvSpPr>
        <p:spPr bwMode="auto">
          <a:xfrm>
            <a:off x="626734" y="5160203"/>
            <a:ext cx="2357966" cy="105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kern="1200">
                <a:solidFill>
                  <a:srgbClr val="005291"/>
                </a:solidFill>
                <a:latin typeface="Arial"/>
                <a:ea typeface="MS PGothic" pitchFamily="34" charset="-128"/>
                <a:cs typeface="Arial 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GB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research collaborations (CRC)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</p:txBody>
      </p:sp>
      <p:pic>
        <p:nvPicPr>
          <p:cNvPr id="22" name="Picture 4" descr="Current Issue 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6" y="2108356"/>
            <a:ext cx="1515580" cy="196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275847" y="4923154"/>
            <a:ext cx="32104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GB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seminars and Lung science conference</a:t>
            </a:r>
            <a:endParaRPr lang="en-GB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12" descr="C:\Documents and Settings\ccichon\Bureau\ERS_Congress 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832" y="2474719"/>
            <a:ext cx="1954928" cy="132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Espace réservé du contenu 4"/>
          <p:cNvSpPr txBox="1">
            <a:spLocks/>
          </p:cNvSpPr>
          <p:nvPr/>
        </p:nvSpPr>
        <p:spPr bwMode="auto">
          <a:xfrm>
            <a:off x="7015130" y="4923154"/>
            <a:ext cx="1895287" cy="39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kern="1200">
                <a:solidFill>
                  <a:srgbClr val="005291"/>
                </a:solidFill>
                <a:latin typeface="Arial"/>
                <a:ea typeface="MS PGothic" pitchFamily="34" charset="-128"/>
                <a:cs typeface="Arial 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ern="1200">
                <a:solidFill>
                  <a:schemeClr val="tx1"/>
                </a:solidFill>
                <a:latin typeface="Times"/>
                <a:ea typeface="Times" pitchFamily="-65" charset="0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forces</a:t>
            </a:r>
          </a:p>
          <a:p>
            <a:pPr marL="0" indent="0"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MS PGothic" pitchFamily="34" charset="-128"/>
              <a:cs typeface="Arial Bold"/>
            </a:endParaRPr>
          </a:p>
        </p:txBody>
      </p:sp>
      <p:pic>
        <p:nvPicPr>
          <p:cNvPr id="27" name="Picture 2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571891"/>
            <a:ext cx="1777365" cy="1296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84576"/>
          </a:xfrm>
        </p:spPr>
        <p:txBody>
          <a:bodyPr>
            <a:normAutofit/>
          </a:bodyPr>
          <a:lstStyle/>
          <a:p>
            <a:pPr algn="l"/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2013-16 Fellowship strategy: wide portfolio of themes and collaborations (e.g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EU,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EMBO, national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societies, industry)</a:t>
            </a:r>
          </a:p>
          <a:p>
            <a:pPr algn="l"/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Flagships RESPIRE1 (2009-2013) &amp; RESPIRE2 (2013-2018) thanks to EU FP7 co-funding: </a:t>
            </a:r>
          </a:p>
          <a:p>
            <a:pPr algn="l"/>
            <a:r>
              <a:rPr lang="en-GB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GB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excellence &amp; future </a:t>
            </a:r>
            <a:r>
              <a:rPr lang="en-GB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 of tomorrow in respiratory science!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20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MSCA COFUND: enables to address identified gap, pilot innovative elements &amp; focus on qualitative support </a:t>
            </a:r>
          </a:p>
          <a:p>
            <a:pPr algn="l"/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 improvement &amp; evolution integrated in project lifecycle (RESPIRE1 → RESPIRE2 →→ potential RESPIRE3)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6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ERS Fellowships &amp; 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 projects  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1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32" y="1164283"/>
            <a:ext cx="8928992" cy="5693717"/>
          </a:xfrm>
        </p:spPr>
        <p:txBody>
          <a:bodyPr>
            <a:normAutofit fontScale="25000" lnSpcReduction="20000"/>
          </a:bodyPr>
          <a:lstStyle/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 Web 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 Registry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erscongress2013.org/respire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maximising synergies to foster transnational mobility </a:t>
            </a: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of 65 centres of excellence in Europe offering top researchers wide choice (e.g. geography, discipline, respiratory illness)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ommitment to EU and RESPIRE2 key principles (e.g. excellent training environment, career development, ethics) from the outset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Pre-screening process (e.g. SOP, reviewing panel): balancing scientific criteria, administrative compliance and inclusiveness </a:t>
            </a: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Challenges: research cost contribution (amended in potential future projects) &amp; maintaining momentum/engagement </a:t>
            </a:r>
          </a:p>
          <a:p>
            <a:pPr algn="l">
              <a:lnSpc>
                <a:spcPct val="120000"/>
              </a:lnSpc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has received funding from the European Union’s Seventh Framework Programme for research, technological development and demonstration under grant agreement no PCOFUNDGA-2012-600368</a:t>
            </a:r>
            <a:r>
              <a:rPr lang="en-GB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CH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55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368524"/>
            <a:ext cx="2895600" cy="365125"/>
          </a:xfrm>
        </p:spPr>
        <p:txBody>
          <a:bodyPr/>
          <a:lstStyle/>
          <a:p>
            <a:pPr algn="r"/>
            <a:endParaRPr lang="en-GB" dirty="0" smtClean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6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RESPIRE2 - Lessons learnt #1 -doing the groundwork to target the very best!</a:t>
            </a:r>
          </a:p>
        </p:txBody>
      </p:sp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911" y="6021288"/>
            <a:ext cx="891764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448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981720"/>
            <a:ext cx="8928992" cy="5693717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 competitive &amp; transparent scientific evaluation process, integrating past fellows &amp; promoting best science </a:t>
            </a: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Ensuring programme open to all (e.g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career break, multi-disciplinary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lnSpc>
                <a:spcPct val="120000"/>
              </a:lnSpc>
            </a:pP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of complementary decision-making structures with clear roles &amp; responsibilities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(e.g. College of Experts, ethics reviewers) 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 improvement : face-to-face interviews introduced &amp; establishment dedicated ERS Fellowships &amp; Awards working group </a:t>
            </a: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en-GB" sz="8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Challenge: providing tailored feedback to applicants when overall high quality </a:t>
            </a:r>
          </a:p>
          <a:p>
            <a:pPr algn="l">
              <a:lnSpc>
                <a:spcPct val="120000"/>
              </a:lnSpc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has received funding from the European Union’s Seventh Framework Programme for research, technological development and demonstration under grant agreement no PCOFUNDGA-2012-600368</a:t>
            </a:r>
            <a:r>
              <a:rPr lang="en-GB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CH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55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68050" y="6416710"/>
            <a:ext cx="2895600" cy="365125"/>
          </a:xfrm>
        </p:spPr>
        <p:txBody>
          <a:bodyPr/>
          <a:lstStyle/>
          <a:p>
            <a:pPr algn="r"/>
            <a:endParaRPr lang="en-GB" dirty="0" smtClean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6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RESPIRE2 - Lessons learnt #2 –selecting the very best! 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940" y="6087427"/>
            <a:ext cx="891764" cy="588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608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807" y="836097"/>
            <a:ext cx="8928992" cy="5773629"/>
          </a:xfrm>
        </p:spPr>
        <p:txBody>
          <a:bodyPr>
            <a:normAutofit fontScale="25000" lnSpcReduction="20000"/>
          </a:bodyPr>
          <a:lstStyle/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Showcasing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“excellent” fellows 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their projects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every level of the Society (e.g. ERS Congress, Fellows Get Together, LSC) </a:t>
            </a:r>
          </a:p>
          <a:p>
            <a:pPr algn="l">
              <a:lnSpc>
                <a:spcPct val="120000"/>
              </a:lnSpc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Pilot 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mentoring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 launched for 1</a:t>
            </a:r>
            <a:r>
              <a:rPr lang="en-GB" sz="88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</a:p>
          <a:p>
            <a:pPr algn="l">
              <a:lnSpc>
                <a:spcPct val="120000"/>
              </a:lnSpc>
            </a:pP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Post-fellowship engagement </a:t>
            </a: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 (e.g</a:t>
            </a:r>
            <a:r>
              <a:rPr lang="en-GB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Junior Member Committee, ERS College of Experts, etc) 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 centres commitment: training outline plan &amp; post-fellowship plan 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Challenge: commence integration as soon as fellows start (e.g. ERS Assemblies), fostering networking and sustaining long-term engagement 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8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has received funding from the European Union’s Seventh Framework Programme for research, technological development and demonstration under grant agreement no PCOFUNDGA-2012-600368</a:t>
            </a: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CH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6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55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1100" dirty="0"/>
          </a:p>
          <a:p>
            <a:pPr algn="l"/>
            <a:endParaRPr lang="en-GB" sz="1100" dirty="0" smtClean="0"/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13932" y="6427163"/>
            <a:ext cx="2895600" cy="365125"/>
          </a:xfrm>
        </p:spPr>
        <p:txBody>
          <a:bodyPr/>
          <a:lstStyle/>
          <a:p>
            <a:pPr algn="r"/>
            <a:endParaRPr lang="en-GB" dirty="0" smtClean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048187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RESPIRE2 - Lessons learnt #3 –</a:t>
            </a:r>
            <a:r>
              <a:rPr lang="en-GB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offering the best career support to the very best! 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6165304"/>
            <a:ext cx="827584" cy="547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920" y="2060849"/>
            <a:ext cx="2067080" cy="1460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06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720" y="1628799"/>
            <a:ext cx="8837227" cy="5117653"/>
          </a:xfrm>
        </p:spPr>
        <p:txBody>
          <a:bodyPr>
            <a:normAutofit fontScale="4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Commitment to excellence in science and to support fellows </a:t>
            </a:r>
          </a:p>
          <a:p>
            <a:pPr algn="l"/>
            <a:endParaRPr lang="en-GB" sz="51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Tailored &amp; quantitative approach to fellows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51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 funding instrumental &amp; enabling to complement wide ERS fellowship portfolio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6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Fostering ongoing feedback &amp; improvement culture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51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&amp; evaluation → shaping future potential projects</a:t>
            </a:r>
          </a:p>
          <a:p>
            <a:pPr algn="l"/>
            <a:endParaRPr lang="en-GB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has received funding from the European Union’s Seventh Framework Programme for research, technological development and demonstration under grant agreement no PCOFUNDGA-2012-600368.</a:t>
            </a:r>
            <a:endParaRPr lang="fr-CH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8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RESPIRE2: 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conclusions to date 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361" y="5787923"/>
            <a:ext cx="827584" cy="547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078206"/>
            <a:ext cx="3312368" cy="1228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42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628799"/>
            <a:ext cx="8676964" cy="5117653"/>
          </a:xfrm>
        </p:spPr>
        <p:txBody>
          <a:bodyPr>
            <a:normAutofit fontScale="92500"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 to know many researchers with diverse interests and areas of expertise including clinicians, geneticists, epidemiologists and other statisticians. This was very inspiring both at a professional and personal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RESPIRE1 past fellow (currently ERS College of Experts member)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wonderful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opportunity that has, both professionally and privately, affected me in a very positive way that I will always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remember”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RESPIRE1 past fellow (currently chair of ERS Junior Member Committee &amp; Member of ERS Fellowships &amp; Awards working group) </a:t>
            </a:r>
          </a:p>
          <a:p>
            <a:pPr algn="l"/>
            <a:endParaRPr lang="en-US" sz="1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fantastic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opportunity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a collaboration with a world-leading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group….this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is of high value and continues beyond the Marie Curie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fellowship”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RESPIRE1 past fellow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(ERS Pulmonary Hypertension Research Awards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winner,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ERS College of Experts member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US" sz="1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will help me to establish my own niche in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respiratory research community”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RESPIRE2 fellow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 would help me provide the impetus required to start my career in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pulmonary science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develop myself as an active </a:t>
            </a:r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RESPIRE2 fellow</a:t>
            </a: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9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RESPIRE1&amp;2: </a:t>
            </a:r>
          </a:p>
          <a:p>
            <a:pPr algn="l"/>
            <a:r>
              <a:rPr lang="en-GB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et’s hear from fellows! 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5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863</Words>
  <Application>Microsoft Office PowerPoint</Application>
  <PresentationFormat>On-screen Show (4:3)</PresentationFormat>
  <Paragraphs>293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10 December 2015 – Parallel Session  Supporting young scientists to become the leaders of tomorrow in respiratory research: achievements &amp; lessons learnt from RESPIRE1 and RESPIRE2  Prof. Maria Belvisi, European Respiratory Society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Sandra Nittel</cp:lastModifiedBy>
  <cp:revision>74</cp:revision>
  <cp:lastPrinted>2015-12-07T13:07:59Z</cp:lastPrinted>
  <dcterms:created xsi:type="dcterms:W3CDTF">2015-12-01T15:57:31Z</dcterms:created>
  <dcterms:modified xsi:type="dcterms:W3CDTF">2015-12-08T14:21:18Z</dcterms:modified>
</cp:coreProperties>
</file>