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6" r:id="rId3"/>
    <p:sldId id="259" r:id="rId4"/>
    <p:sldId id="260" r:id="rId5"/>
    <p:sldId id="263" r:id="rId6"/>
    <p:sldId id="265" r:id="rId7"/>
    <p:sldId id="266" r:id="rId8"/>
    <p:sldId id="269" r:id="rId9"/>
    <p:sldId id="276" r:id="rId10"/>
    <p:sldId id="268" r:id="rId11"/>
    <p:sldId id="267" r:id="rId12"/>
    <p:sldId id="271" r:id="rId13"/>
    <p:sldId id="272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E75B6"/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170" autoAdjust="0"/>
  </p:normalViewPr>
  <p:slideViewPr>
    <p:cSldViewPr>
      <p:cViewPr>
        <p:scale>
          <a:sx n="58" d="100"/>
          <a:sy n="58" d="100"/>
        </p:scale>
        <p:origin x="-15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JENNIFER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775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79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NICOLAS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423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NICOLAS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048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NICOLAS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524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NICOLAS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184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NICOLAS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94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JENNIFER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14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JENNIFER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936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23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253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309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51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JENNIFER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6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2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xa-research.org/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ordis.europa.eu/project/rcn/104975_en.html" TargetMode="External"/><Relationship Id="rId5" Type="http://schemas.openxmlformats.org/officeDocument/2006/relationships/hyperlink" Target="http://cordis.europa.eu/project/rcn/90290_en.html" TargetMode="External"/><Relationship Id="rId4" Type="http://schemas.openxmlformats.org/officeDocument/2006/relationships/hyperlink" Target="http://cordis.europa.eu/project/rcn/185527_en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5" y="2564904"/>
            <a:ext cx="8959688" cy="3096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8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 </a:t>
            </a:r>
            <a:br>
              <a:rPr lang="en-GB" sz="18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E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PRACTICES IN SELECTING MSCA COFUND FELLOWS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err="1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Jennifer Brennan MRSC, Irish Universities Association</a:t>
            </a:r>
            <a:b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Nicolas Walter, European Science Foundation </a:t>
            </a: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8211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6753" y="1556794"/>
            <a:ext cx="39604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“Synergies to fuel Researchers’ Careers”</a:t>
            </a:r>
          </a:p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414" y="2214638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353" y="5350768"/>
            <a:ext cx="9144000" cy="1318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Assessing potential complementarities and synergies with the host department/institutions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Motivating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making it </a:t>
            </a:r>
            <a:r>
              <a:rPr lang="en-I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mandatory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candidates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contact and interact with the host and possibly their  local supervisors and asking them to report on this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Involving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host organisation in the process and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to the evaluators (letter and/or interview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INSPIRE/ELEVATE – application ineligible without written support from host at two levels, supervisor and institution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IE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Overcomes any lack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detailed knowledge of the host organisation and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consideration of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feasibility of the research project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10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4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2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445224"/>
            <a:ext cx="9144000" cy="1301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Maximising the </a:t>
            </a: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candidates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AXA RF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Rebuttal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allowing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clarification of 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external evaluation reports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provided to shortlisted candidates before they submit full applications – allow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 of comments</a:t>
            </a: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Career statements: allows a broader perspective on the candidates and their trajectory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Train2Move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questions to be addressed during the interview in the shortlisting assessment report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Skype/phone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</a:t>
            </a:r>
          </a:p>
          <a:p>
            <a:pPr algn="l"/>
            <a:endParaRPr lang="en-IE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candidates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clarity around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application,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removes potential misunderstandings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also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perspectives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candidates and their trajectory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11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5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08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Ensuring a high quality evaluation (and dedicating enough time for this!)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that </a:t>
            </a:r>
            <a:r>
              <a:rPr lang="en-IE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evaluators </a:t>
            </a:r>
            <a:r>
              <a:rPr lang="en-IE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all the same understanding of criteria</a:t>
            </a:r>
          </a:p>
          <a:p>
            <a:pPr marL="800100" lvl="2" indent="-342900" algn="l">
              <a:buFont typeface="Arial" panose="020B0604020202020204" pitchFamily="34" charset="0"/>
              <a:buChar char="•"/>
            </a:pPr>
            <a:r>
              <a:rPr lang="en-IE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the ‘Impact’ criteria often hard to approach: impact for the candidate, for the host, on the discipline? Needs to be carefully explained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Disciplinary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panels should be composed </a:t>
            </a: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experienced researchers with a broad knowledge and understanding of the disciplines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(mail) </a:t>
            </a: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reviewers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precisely targeted to hold the required expertise and allow review panels to make better informed decisions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Assessments by external </a:t>
            </a: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reviewers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checked and validated to provide a coherent level of information </a:t>
            </a:r>
            <a:endParaRPr lang="en-IE" sz="2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panel members should be checked and validated to ensure they are useful for the applicant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Conflict of Interest should be dealt with in a systematic and consistent manner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the panel secretaries </a:t>
            </a:r>
            <a:r>
              <a:rPr lang="en-IE" sz="2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ensuring </a:t>
            </a:r>
            <a:r>
              <a:rPr lang="en-IE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is followed</a:t>
            </a: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12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6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7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Evaluators need to be well treated!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if some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be rather short, going through them, checking some background and producing useful assessment always take more time than expected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 the number of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reviewer/panel member </a:t>
            </a:r>
            <a:endParaRPr lang="en-IE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AND/OR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more time to produce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from the office is critical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Importance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smooth operations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preparation/reporting phases (online platform)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the meetings (experienced staff and well defined guidelines)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consideration could be given to compensate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evaluators (IRC does)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reviewers to address consolidated comments (e.g. panel chairs’ declaration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13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7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7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/>
          </a:bodyPr>
          <a:lstStyle/>
          <a:p>
            <a:pPr algn="l"/>
            <a:r>
              <a:rPr lang="en-I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is </a:t>
            </a: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investment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evaluation is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of the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path towards maximising the value and impact of a fellowship programme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Targeted identification of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evaluators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(panel members and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(mail) reviewers)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key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defined and coherent guidelines need to be produced and respected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and validation of assessments and reports is very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important, but is time-consuming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take a lot of time and require specific expertise</a:t>
            </a: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14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8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17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Partnering with a third party with a core competency </a:t>
            </a:r>
            <a:r>
              <a:rPr lang="en-I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assessment</a:t>
            </a:r>
            <a:endParaRPr lang="en-IE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ESF experience of partnering with fellowship programmes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strengthening of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robustness of the assessment process while lifting some pressure on the programme management team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separation of the assessment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selection process –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independence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mobilisation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multidisciplinary teams and buffers workload peaks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time is limited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existing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optimised and proven procedures, infrastructure and experience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need to develop in-house know-how in case of non-recurring process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and development of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in-house capacity and know-how to build up internal capacity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dedicated databases of experts</a:t>
            </a: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15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7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9</a:t>
            </a:r>
          </a:p>
          <a:p>
            <a:pPr algn="l"/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/>
          </a:bodyPr>
          <a:lstStyle/>
          <a:p>
            <a:pPr algn="l"/>
            <a:endParaRPr lang="en-IE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IE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IE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Kate Ryan, Irish Research Council</a:t>
            </a: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16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7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0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AXA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Research Fund Postdoctoral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Fellowships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Not M(S)CA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Incoming scheme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University of Turin Train2Move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Programme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FP7 MCA COFUND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Incoming scheme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IRCSET INSPIRE –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FP7 MCA COFUND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Outgoing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scheme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IRC ELEVATE –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FP7 MCA COFUND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Outgoing scheme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Cases Studied</a:t>
            </a:r>
            <a:endParaRPr lang="en-GB" sz="2000" b="1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2504" y="6407901"/>
            <a:ext cx="4478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IE" sz="16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Note: In 2011, IRCSET &amp; IRCHSS merged to form IRC</a:t>
            </a:r>
          </a:p>
        </p:txBody>
      </p:sp>
      <p:pic>
        <p:nvPicPr>
          <p:cNvPr id="8" name="Picture 2" descr="http://science-girl-thing.eu/files/events/images/t2m_orizz_n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421" y="3382320"/>
            <a:ext cx="1311094" cy="66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514" y="2071012"/>
            <a:ext cx="2071942" cy="468351"/>
          </a:xfrm>
          <a:prstGeom prst="rect">
            <a:avLst/>
          </a:prstGeom>
        </p:spPr>
      </p:pic>
      <p:pic>
        <p:nvPicPr>
          <p:cNvPr id="10" name="Picture 9" descr="https://www.scss.tcd.ie/~muralis/ircset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814509" cy="1307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929" y="5373216"/>
            <a:ext cx="2299496" cy="61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AXA </a:t>
            </a:r>
            <a:r>
              <a:rPr lang="en-IE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Research </a:t>
            </a:r>
            <a: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Fund</a:t>
            </a:r>
            <a:b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Promoting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fundamental research related to risk through mobility grants at the global level </a:t>
            </a:r>
            <a:r>
              <a:rPr lang="en-IE" sz="17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3"/>
              </a:rPr>
              <a:t>https://www.axa-research.org</a:t>
            </a:r>
            <a:r>
              <a:rPr lang="en-IE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3"/>
              </a:rPr>
              <a:t>/</a:t>
            </a:r>
            <a:r>
              <a:rPr lang="en-IE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en-IE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Train2Move </a:t>
            </a: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Maximising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career opportunities for talented early career scientists and attracting promising researchers from all over the world </a:t>
            </a:r>
            <a:r>
              <a:rPr lang="en-IE" sz="17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4"/>
              </a:rPr>
              <a:t>http://</a:t>
            </a:r>
            <a:r>
              <a:rPr lang="en-IE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4"/>
              </a:rPr>
              <a:t>cordis.europa.eu/project/rcn/185527_en.html</a:t>
            </a:r>
            <a:r>
              <a:rPr lang="en-IE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en-IE" sz="17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IRCSET INSPIRE</a:t>
            </a:r>
            <a:b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Offering a mobility experience for researchers based in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Ireland </a:t>
            </a:r>
            <a:r>
              <a:rPr lang="en-IE" sz="19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5"/>
              </a:rPr>
              <a:t>http://</a:t>
            </a:r>
            <a:r>
              <a:rPr lang="en-IE" sz="1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5"/>
              </a:rPr>
              <a:t>cordis.europa.eu/project/rcn/90290_en.html</a:t>
            </a:r>
            <a:r>
              <a:rPr lang="en-IE" sz="1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IRC ELEVATE</a:t>
            </a:r>
            <a:br>
              <a:rPr lang="en-IE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Offering a mobility experience (including into industry) abroad for researchers based in </a:t>
            </a: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Ireland </a:t>
            </a:r>
            <a:r>
              <a:rPr lang="en-IE" sz="19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6"/>
              </a:rPr>
              <a:t>http://</a:t>
            </a:r>
            <a:r>
              <a:rPr lang="en-IE" sz="1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6"/>
              </a:rPr>
              <a:t>cordis.europa.eu/project/rcn/104975_en.html</a:t>
            </a:r>
            <a:r>
              <a:rPr lang="en-IE" sz="1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en-IE" sz="19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Objectives of the Programme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Conditions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651131"/>
              </p:ext>
            </p:extLst>
          </p:nvPr>
        </p:nvGraphicFramePr>
        <p:xfrm>
          <a:off x="16769" y="1556794"/>
          <a:ext cx="9163743" cy="532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1339"/>
                <a:gridCol w="3352250"/>
                <a:gridCol w="2781962"/>
                <a:gridCol w="1728192"/>
              </a:tblGrid>
              <a:tr h="2144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Disciplinary</a:t>
                      </a:r>
                      <a:r>
                        <a:rPr lang="en-GB" sz="1400" b="1" baseline="0" dirty="0" smtClean="0">
                          <a:solidFill>
                            <a:schemeClr val="bg1"/>
                          </a:solidFill>
                        </a:rPr>
                        <a:t> Coverage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Number of applications/awards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Co-funded by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</a:tr>
              <a:tr h="1018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AXA Research Fund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Environmental, Life or Socio Economic Risks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 Technology development/applied research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Conform with ethics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380-410/year for 25-30</a:t>
                      </a: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fellowships/year (2014-2015)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 6-8%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N/A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</a:tr>
              <a:tr h="1018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Train2Move</a:t>
                      </a: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252 (2014) or 134 (2015) research topics – all disciplines</a:t>
                      </a: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except engineering and architecture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Conform with ethics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156 for 14 grants in 2014</a:t>
                      </a:r>
                      <a:b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198 14 grants in 2015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 7-9%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Compagnia</a:t>
                      </a: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di San Paolo (private foundation)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</a:tr>
              <a:tr h="1340509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INSPIRE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All science, engineering &amp; technology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Conform with FP7 ethics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47 for 18 grants in 2009</a:t>
                      </a:r>
                      <a:b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 38%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91 for 32 grants in 2010</a:t>
                      </a:r>
                      <a:b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 35%</a:t>
                      </a:r>
                      <a:endParaRPr lang="en-GB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Irish Government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</a:tr>
              <a:tr h="1501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ELEVATE</a:t>
                      </a:r>
                    </a:p>
                    <a:p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All science,</a:t>
                      </a: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engineering, technology, humanities and social sciences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Conform with FP7 ethics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Address potential gender dimension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74 for 15 grants in 2012</a:t>
                      </a:r>
                      <a:br>
                        <a:rPr lang="en-GB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 20%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68 for 30 grants in 2013</a:t>
                      </a:r>
                      <a:br>
                        <a:rPr lang="en-GB" sz="14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Success rate</a:t>
                      </a:r>
                      <a:r>
                        <a:rPr lang="en-GB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44%</a:t>
                      </a:r>
                      <a:endParaRPr lang="en-GB" sz="1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Irish Government</a:t>
                      </a: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4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</a:t>
            </a:r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- 1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368200"/>
              </p:ext>
            </p:extLst>
          </p:nvPr>
        </p:nvGraphicFramePr>
        <p:xfrm>
          <a:off x="107505" y="1844824"/>
          <a:ext cx="8928991" cy="490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0160"/>
                <a:gridCol w="2232248"/>
                <a:gridCol w="2016224"/>
                <a:gridCol w="1800200"/>
                <a:gridCol w="1440159"/>
              </a:tblGrid>
              <a:tr h="502833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Assessment</a:t>
                      </a:r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Process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Assessment Criteria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Implementing agent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Outcome and Selection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88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AXA Research Fund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Two steps: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Shortlisting of (90) outline proposals by panels 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Ranking of full proposals with inputs from external reviewers and candidate’s rebuttal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Research environment (/4)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Research Project</a:t>
                      </a: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(/4)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CV (/4)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GB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European Science Foundation</a:t>
                      </a: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as independent third party</a:t>
                      </a:r>
                      <a:endParaRPr lang="en-GB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One</a:t>
                      </a: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integrated ranked list across 3 panels </a:t>
                      </a:r>
                    </a:p>
                    <a:p>
                      <a:pPr marL="201613" indent="-2016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Selection includes additional criteria</a:t>
                      </a:r>
                      <a:endParaRPr lang="en-GB" sz="16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88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Train2Move</a:t>
                      </a: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Two steps: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Shortlisting of (42) proposals by panels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Interviews and ranking of shortlisted applicants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CV (/5)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S&amp;T </a:t>
                      </a:r>
                      <a:r>
                        <a:rPr lang="fr-FR" sz="16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fr-FR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(/5)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Implementation</a:t>
                      </a:r>
                      <a:r>
                        <a:rPr lang="fr-FR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(/5)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Impact (/5)</a:t>
                      </a:r>
                      <a:endParaRPr lang="en-GB" sz="16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6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One</a:t>
                      </a: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integrated ranked list across 4 panels 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Selection follows the ranked list</a:t>
                      </a:r>
                      <a:endParaRPr lang="en-GB" sz="16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76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- 2</a:t>
            </a:r>
            <a:endParaRPr lang="en-GB" sz="1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200126"/>
              </p:ext>
            </p:extLst>
          </p:nvPr>
        </p:nvGraphicFramePr>
        <p:xfrm>
          <a:off x="107505" y="1772816"/>
          <a:ext cx="8928991" cy="5069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44"/>
                <a:gridCol w="2116209"/>
                <a:gridCol w="2204270"/>
                <a:gridCol w="1512168"/>
                <a:gridCol w="1800200"/>
              </a:tblGrid>
              <a:tr h="57176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Assessment</a:t>
                      </a:r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Process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Assessment Criteria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Implementing Agent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Outcome and Selection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670156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INSPIRE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 rtl="0" eaLnBrk="1" latinLnBrk="0" hangingPunct="1">
                        <a:buFont typeface="Arial" panose="020B0604020202020204" pitchFamily="34" charset="0"/>
                      </a:pPr>
                      <a:r>
                        <a:rPr lang="en-GB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One step: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Shortlisting</a:t>
                      </a: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and ranking of proposals by panels</a:t>
                      </a:r>
                      <a:endParaRPr lang="en-GB" sz="15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5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Track</a:t>
                      </a: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record/research potential (30)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Scientific Quality (22)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Proposed Impact (20)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 &amp; CD (15)</a:t>
                      </a:r>
                    </a:p>
                    <a:p>
                      <a:pPr marL="88900" indent="-88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Implementation (13)</a:t>
                      </a:r>
                      <a:endParaRPr lang="en-GB" sz="15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500" kern="1200" baseline="0" dirty="0" smtClean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IRCSET with assistance from ESF in finding  assessors</a:t>
                      </a:r>
                    </a:p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5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 ranking lists, one per panel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Budget distributed based on number of proposals per panel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Selection follows the ranked list</a:t>
                      </a:r>
                      <a:endParaRPr lang="en-GB" sz="13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798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ELEVATE</a:t>
                      </a:r>
                    </a:p>
                    <a:p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 rtl="0" eaLnBrk="1" latinLnBrk="0" hangingPunct="1">
                        <a:buFont typeface="Arial" panose="020B0604020202020204" pitchFamily="34" charset="0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Call 1 – one step: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Shortlisting and ranking of proposals by panels</a:t>
                      </a:r>
                    </a:p>
                    <a:p>
                      <a:pPr algn="l" defTabSz="914400" rtl="0" eaLnBrk="1" latinLnBrk="0" hangingPunct="1">
                        <a:buFont typeface="Arial" panose="020B0604020202020204" pitchFamily="34" charset="0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Call 2 – two steps: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IE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by external reviewers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IE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Shortlisting and ranking of proposals by two multi-disciplinary panels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Track</a:t>
                      </a: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record/research potential (30)</a:t>
                      </a: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 &amp; CD and Impact (25)</a:t>
                      </a: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Quality of Project (25)</a:t>
                      </a: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5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Host Org/Implementation (20)</a:t>
                      </a:r>
                      <a:endParaRPr lang="en-GB" sz="15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500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5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Irish Research Council</a:t>
                      </a:r>
                      <a:endParaRPr lang="en-GB" sz="15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>
                        <a:alpha val="8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Call 1 – 11 ranking lists 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Call 2 -  2 ranking lists 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One ranking</a:t>
                      </a:r>
                      <a:r>
                        <a:rPr lang="en-GB" sz="13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list per panel</a:t>
                      </a:r>
                      <a:endParaRPr lang="en-GB" sz="13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Budget distributed based on number of proposals per panel</a:t>
                      </a:r>
                    </a:p>
                    <a:p>
                      <a:pPr marL="201613" marR="0" indent="-2016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Selection follows the ranked list</a:t>
                      </a:r>
                      <a:endParaRPr lang="en-GB" sz="1300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8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080097"/>
            <a:ext cx="9144000" cy="1301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 in assessing applications from different parts of the world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research experience and research environment impacts the scientific quality of applications although the potential may be present.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specific and precise guidelines for applicants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mentoring capability.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discrimination procedures could be applied (e.g. identifying a list of ‘priority’ countries upon which identical success rate would be applied)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E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be thoroughly considered and addressed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upstream, particularly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programme also </a:t>
            </a:r>
            <a:r>
              <a:rPr lang="en-IE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involves a </a:t>
            </a:r>
            <a:r>
              <a:rPr lang="en-I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 element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1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/>
          </a:bodyPr>
          <a:lstStyle/>
          <a:p>
            <a:pPr algn="l"/>
            <a:r>
              <a:rPr lang="en-IE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 in addressing the mobility aspect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number of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proposing </a:t>
            </a: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mobility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involve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applicants returning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home countries or foreign applicants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wishing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stay in the same organisation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Challenging for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panel members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approach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Train2Move set an eligibility criteria (&lt;12 months in Italy over the past 3 Years) – Allows to better streamline the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 &amp; ELEVATE set a strict criteria about outgoing mobility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IE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8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139952" y="188640"/>
            <a:ext cx="4896544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2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1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96544"/>
          </a:xfrm>
        </p:spPr>
        <p:txBody>
          <a:bodyPr>
            <a:normAutofit/>
          </a:bodyPr>
          <a:lstStyle/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Diversity </a:t>
            </a:r>
            <a:r>
              <a:rPr lang="en-I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 - ELEVATE</a:t>
            </a:r>
            <a:endParaRPr lang="en-IE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regarding age, nationality and gender of applicants is hidden from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evaluators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as to reduce the effects of unconscious bias.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 process as Referees/Supervisors/Mentors sometimes inadvertently provide revealing information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Applicants should include consideration of possible gender dimensions in their proposed research.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and information on gender dimensions in research should be provided to applicants and other participants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 Gender Action Plan – aim for gender balance in the membership of all assessment panels</a:t>
            </a: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30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9</a:t>
            </a:fld>
            <a:endParaRPr lang="en-GB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995937" y="188640"/>
            <a:ext cx="5040560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Learned:</a:t>
            </a:r>
          </a:p>
          <a:p>
            <a:pPr algn="l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 in Assessment 3</a:t>
            </a:r>
            <a:endParaRPr lang="en-GB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2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1444</Words>
  <Application>Microsoft Office PowerPoint</Application>
  <PresentationFormat>On-screen Show (4:3)</PresentationFormat>
  <Paragraphs>241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10 December 2015 – Parallel Session  GOOD PRACTICES IN SELECTING MSCA COFUND FELLOWS Dr. Jennifer Brennan MRSC, Irish Universities Association M. Nicolas Walter, European Science Foundation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Ulrike KOHL</cp:lastModifiedBy>
  <cp:revision>46</cp:revision>
  <dcterms:created xsi:type="dcterms:W3CDTF">2015-12-01T15:57:31Z</dcterms:created>
  <dcterms:modified xsi:type="dcterms:W3CDTF">2015-12-08T20:15:50Z</dcterms:modified>
</cp:coreProperties>
</file>