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8" r:id="rId2"/>
    <p:sldId id="259" r:id="rId3"/>
    <p:sldId id="313" r:id="rId4"/>
    <p:sldId id="260" r:id="rId5"/>
    <p:sldId id="306" r:id="rId6"/>
    <p:sldId id="297" r:id="rId7"/>
    <p:sldId id="261" r:id="rId8"/>
    <p:sldId id="307" r:id="rId9"/>
    <p:sldId id="319" r:id="rId10"/>
    <p:sldId id="281" r:id="rId11"/>
    <p:sldId id="304" r:id="rId12"/>
    <p:sldId id="285" r:id="rId13"/>
    <p:sldId id="308" r:id="rId14"/>
    <p:sldId id="318" r:id="rId15"/>
    <p:sldId id="305" r:id="rId16"/>
    <p:sldId id="299" r:id="rId17"/>
    <p:sldId id="301" r:id="rId18"/>
    <p:sldId id="256" r:id="rId19"/>
    <p:sldId id="295" r:id="rId20"/>
    <p:sldId id="296" r:id="rId21"/>
    <p:sldId id="312" r:id="rId22"/>
    <p:sldId id="311" r:id="rId23"/>
    <p:sldId id="30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AB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475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4E456-3962-C347-9ACC-9D4824EE8198}" type="datetimeFigureOut">
              <a:rPr lang="en-US" smtClean="0"/>
              <a:t>12/9/2015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552E6-B0B5-6744-ADF4-C8BE0E594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9472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CDFB5-CDD4-4097-A5DC-A92ACAD81A3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C18AD-1363-42D7-8887-4F2E286D68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6119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281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1588F-47AD-9A49-98FD-C5E2D1F9082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87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/>
              <a:buChar char="•"/>
            </a:pPr>
            <a:endParaRPr lang="en-US" sz="1200" dirty="0" smtClean="0">
              <a:latin typeface="Comic Sans MS"/>
              <a:cs typeface="Comic Sans M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7BB5D-8D36-5F4E-ACC6-5897AC90AE3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332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985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246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1588F-47AD-9A49-98FD-C5E2D1F9082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39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1588F-47AD-9A49-98FD-C5E2D1F9082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395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584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73B6B-AC3F-C04C-8497-7F636B4C2956}" type="datetime1">
              <a:rPr lang="en-CA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0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46E04-6965-CC40-82A4-B77A67A2F1E0}" type="datetime1">
              <a:rPr lang="en-CA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9B16-0634-FF40-8DDF-7B39631CF7E4}" type="datetime1">
              <a:rPr lang="en-CA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5314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himi\Pictures\PPT Presi\Essai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45134"/>
            <a:ext cx="9144000" cy="1612865"/>
          </a:xfrm>
          <a:prstGeom prst="rect">
            <a:avLst/>
          </a:prstGeom>
          <a:noFill/>
        </p:spPr>
      </p:pic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499992" y="2636912"/>
            <a:ext cx="4392488" cy="1512168"/>
          </a:xfrm>
        </p:spPr>
        <p:txBody>
          <a:bodyPr/>
          <a:lstStyle>
            <a:lvl1pPr marL="0" indent="0" algn="l">
              <a:buNone/>
              <a:defRPr sz="24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dirty="0" smtClean="0"/>
              <a:t>Cliquez pour ajouter un sous-titre</a:t>
            </a:r>
            <a:endParaRPr lang="fr-CH" dirty="0"/>
          </a:p>
        </p:txBody>
      </p:sp>
      <p:sp>
        <p:nvSpPr>
          <p:cNvPr id="13" name="Titre 12"/>
          <p:cNvSpPr>
            <a:spLocks noGrp="1"/>
          </p:cNvSpPr>
          <p:nvPr>
            <p:ph type="title" hasCustomPrompt="1"/>
          </p:nvPr>
        </p:nvSpPr>
        <p:spPr>
          <a:xfrm>
            <a:off x="4499992" y="1628800"/>
            <a:ext cx="4392488" cy="1008881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ajouter un titre</a:t>
            </a:r>
            <a:endParaRPr lang="fr-CH" dirty="0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>
          <a:xfrm>
            <a:off x="4499992" y="4149080"/>
            <a:ext cx="2133600" cy="476250"/>
          </a:xfrm>
        </p:spPr>
        <p:txBody>
          <a:bodyPr/>
          <a:lstStyle/>
          <a:p>
            <a:pPr>
              <a:defRPr/>
            </a:pPr>
            <a:fld id="{D7FA157E-02EA-2A4C-A4D2-51766C6A6206}" type="datetime1">
              <a:rPr lang="en-CA" smtClean="0"/>
              <a:t>09/12/2015</a:t>
            </a:fld>
            <a:endParaRPr lang="en-US" dirty="0"/>
          </a:p>
        </p:txBody>
      </p:sp>
      <p:pic>
        <p:nvPicPr>
          <p:cNvPr id="7" name="Picture 2" descr="C:\Users\schimi\Pictures\PPT Presi\logo_presidence_2015_en\LOGO_PRESIDENCE_2015_EN\LOGO_PRESIDENCE_2015_CMYK_EN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264783" cy="57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5997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A11B6-71E3-D144-ACCC-BB041FD5B72C}" type="datetime1">
              <a:rPr lang="en-CA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459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41FF6-4083-4144-9D43-3D83228B3086}" type="datetime1">
              <a:rPr lang="en-CA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000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35848-1C10-284B-A8E1-C893265BBE97}" type="datetime1">
              <a:rPr lang="en-CA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521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35B66-E65E-3E4F-B22A-5C7C10650124}" type="datetime1">
              <a:rPr lang="en-CA" smtClean="0"/>
              <a:t>09/12/2015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151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B2A7C-F7C5-D54E-B00E-95F0D9462218}" type="datetime1">
              <a:rPr lang="en-CA" smtClean="0"/>
              <a:t>09/12/2015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71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B503F-F5D6-484F-B490-9E15053A55E0}" type="datetime1">
              <a:rPr lang="en-CA" smtClean="0"/>
              <a:t>09/12/2015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693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657F4-1D4A-3148-9658-372B915055BD}" type="datetime1">
              <a:rPr lang="en-CA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23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FA315-2130-3C48-8901-06559356DABE}" type="datetime1">
              <a:rPr lang="en-CA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191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6BAE0-0CED-C140-9178-4678040BADF2}" type="datetime1">
              <a:rPr lang="en-CA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437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504" y="2708920"/>
            <a:ext cx="8959688" cy="2743093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spcBef>
                <a:spcPts val="1200"/>
              </a:spcBef>
            </a:pPr>
            <a: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December 2015 – Plenary Session (or 10 December 2015 – Parallel Session or 11 December 2015 – Plenary Session)</a:t>
            </a:r>
            <a:b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3600" b="1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 </a:t>
            </a:r>
            <a:r>
              <a:rPr lang="en-GB" sz="3600" b="1" i="1" dirty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Researchers Mobility back to </a:t>
            </a:r>
            <a:r>
              <a:rPr lang="en-GB" sz="3600" b="1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Europe” </a:t>
            </a:r>
            <a:r>
              <a:rPr lang="en-GB" sz="3600" b="1" i="1" dirty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3600" b="1" i="1" dirty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3200" i="1" dirty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Santiago </a:t>
            </a:r>
            <a:r>
              <a:rPr lang="en-GB" sz="32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Ramón </a:t>
            </a:r>
            <a:r>
              <a:rPr lang="en-GB" sz="3200" i="1" dirty="0" err="1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García</a:t>
            </a:r>
            <a:r>
              <a:rPr lang="en-GB" sz="32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sz="32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8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University of British Columbia </a:t>
            </a:r>
            <a:br>
              <a:rPr lang="en-GB" sz="18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8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COFUND @ GSK-DDW </a:t>
            </a:r>
            <a:r>
              <a:rPr lang="en-GB" sz="1800" dirty="0" err="1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Tres</a:t>
            </a:r>
            <a:r>
              <a:rPr lang="en-GB" sz="1800" dirty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Cantos Open Lab Foundation </a:t>
            </a:r>
          </a:p>
        </p:txBody>
      </p:sp>
      <p:pic>
        <p:nvPicPr>
          <p:cNvPr id="7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144" y="309206"/>
            <a:ext cx="3569728" cy="124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94282" y="1556792"/>
            <a:ext cx="3960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Synergies to fuel Researchers’ Careers</a:t>
            </a:r>
          </a:p>
          <a:p>
            <a:pPr algn="ctr"/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Luxembourg, 10 – 11 December 2015</a:t>
            </a:r>
          </a:p>
          <a:p>
            <a:pPr algn="ctr">
              <a:spcBef>
                <a:spcPts val="1200"/>
              </a:spcBef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organised by 			</a:t>
            </a:r>
          </a:p>
          <a:p>
            <a:endParaRPr lang="en-GB" dirty="0"/>
          </a:p>
        </p:txBody>
      </p:sp>
      <p:pic>
        <p:nvPicPr>
          <p:cNvPr id="1026" name="Picture 2" descr="W:\# Commun #\4. PSCommunication\1. Corporate Communication\13. Logos &amp; Office Templates\2. Logo FNR\1. Logo quadri texte gris\Logo Small Signature Outloo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101" y="2172592"/>
            <a:ext cx="2543587" cy="55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5787"/>
            <a:ext cx="1905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65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27"/>
          <p:cNvSpPr>
            <a:spLocks noChangeArrowheads="1"/>
          </p:cNvSpPr>
          <p:nvPr/>
        </p:nvSpPr>
        <p:spPr bwMode="auto">
          <a:xfrm>
            <a:off x="228599" y="6232525"/>
            <a:ext cx="8716963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/>
              <a:t>Drug </a:t>
            </a:r>
            <a:r>
              <a:rPr lang="en-US" sz="1000" dirty="0"/>
              <a:t>Discovery and Development: Understanding the R&amp;D Process, </a:t>
            </a:r>
            <a:r>
              <a:rPr lang="en-US" sz="1000" dirty="0" err="1" smtClean="0"/>
              <a:t>www.innovation.org</a:t>
            </a:r>
            <a:r>
              <a:rPr lang="en-US" sz="1000" dirty="0"/>
              <a:t>.</a:t>
            </a:r>
            <a:endParaRPr lang="en-US" sz="1000" dirty="0" smtClean="0"/>
          </a:p>
          <a:p>
            <a:pPr>
              <a:spcBef>
                <a:spcPct val="50000"/>
              </a:spcBef>
            </a:pPr>
            <a:r>
              <a:rPr lang="en-US" sz="1000" dirty="0" smtClean="0"/>
              <a:t>CBO</a:t>
            </a:r>
            <a:r>
              <a:rPr lang="en-US" sz="1000" dirty="0"/>
              <a:t>, </a:t>
            </a:r>
            <a:r>
              <a:rPr lang="en-US" sz="1000" i="1" dirty="0"/>
              <a:t>Research and Development in the Pharmaceutical Industry</a:t>
            </a:r>
            <a:r>
              <a:rPr lang="en-US" sz="1000" dirty="0"/>
              <a:t>, 2006.</a:t>
            </a:r>
          </a:p>
        </p:txBody>
      </p:sp>
      <p:grpSp>
        <p:nvGrpSpPr>
          <p:cNvPr id="2052" name="Group 5"/>
          <p:cNvGrpSpPr>
            <a:grpSpLocks/>
          </p:cNvGrpSpPr>
          <p:nvPr/>
        </p:nvGrpSpPr>
        <p:grpSpPr bwMode="auto">
          <a:xfrm>
            <a:off x="258763" y="1484784"/>
            <a:ext cx="8705850" cy="4003675"/>
            <a:chOff x="163" y="1275"/>
            <a:chExt cx="5484" cy="2522"/>
          </a:xfrm>
        </p:grpSpPr>
        <p:pic>
          <p:nvPicPr>
            <p:cNvPr id="2053" name="Picture 62" descr="process_di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" y="1279"/>
              <a:ext cx="5472" cy="2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" name="Text Box 31"/>
            <p:cNvSpPr txBox="1">
              <a:spLocks noChangeArrowheads="1"/>
            </p:cNvSpPr>
            <p:nvPr/>
          </p:nvSpPr>
          <p:spPr bwMode="auto">
            <a:xfrm>
              <a:off x="4831" y="3561"/>
              <a:ext cx="81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900">
                  <a:solidFill>
                    <a:schemeClr val="bg1"/>
                  </a:solidFill>
                </a:rPr>
                <a:t>INDEFINITE</a:t>
              </a:r>
            </a:p>
          </p:txBody>
        </p:sp>
        <p:sp>
          <p:nvSpPr>
            <p:cNvPr id="2055" name="Rectangle 33"/>
            <p:cNvSpPr>
              <a:spLocks noChangeArrowheads="1"/>
            </p:cNvSpPr>
            <p:nvPr/>
          </p:nvSpPr>
          <p:spPr bwMode="auto">
            <a:xfrm>
              <a:off x="559" y="1319"/>
              <a:ext cx="72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000" b="1">
                  <a:solidFill>
                    <a:schemeClr val="bg1"/>
                  </a:solidFill>
                </a:rPr>
                <a:t>Drug Discovery</a:t>
              </a:r>
            </a:p>
          </p:txBody>
        </p:sp>
        <p:sp>
          <p:nvSpPr>
            <p:cNvPr id="2056" name="Rectangle 34"/>
            <p:cNvSpPr>
              <a:spLocks noChangeArrowheads="1"/>
            </p:cNvSpPr>
            <p:nvPr/>
          </p:nvSpPr>
          <p:spPr bwMode="auto">
            <a:xfrm>
              <a:off x="1471" y="1319"/>
              <a:ext cx="64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000" b="1">
                  <a:solidFill>
                    <a:schemeClr val="bg1"/>
                  </a:solidFill>
                </a:rPr>
                <a:t>Preclinical</a:t>
              </a:r>
            </a:p>
          </p:txBody>
        </p:sp>
        <p:sp>
          <p:nvSpPr>
            <p:cNvPr id="2057" name="Rectangle 35"/>
            <p:cNvSpPr>
              <a:spLocks noChangeArrowheads="1"/>
            </p:cNvSpPr>
            <p:nvPr/>
          </p:nvSpPr>
          <p:spPr bwMode="auto">
            <a:xfrm>
              <a:off x="2245" y="1319"/>
              <a:ext cx="81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000" b="1">
                  <a:solidFill>
                    <a:schemeClr val="bg1"/>
                  </a:solidFill>
                </a:rPr>
                <a:t>Clinical Trials</a:t>
              </a:r>
            </a:p>
          </p:txBody>
        </p:sp>
        <p:sp>
          <p:nvSpPr>
            <p:cNvPr id="2058" name="Rectangle 36"/>
            <p:cNvSpPr>
              <a:spLocks noChangeArrowheads="1"/>
            </p:cNvSpPr>
            <p:nvPr/>
          </p:nvSpPr>
          <p:spPr bwMode="auto">
            <a:xfrm>
              <a:off x="3445" y="1319"/>
              <a:ext cx="62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1000" b="1">
                  <a:solidFill>
                    <a:schemeClr val="bg1"/>
                  </a:solidFill>
                </a:rPr>
                <a:t>FDA Review</a:t>
              </a:r>
            </a:p>
          </p:txBody>
        </p:sp>
        <p:sp>
          <p:nvSpPr>
            <p:cNvPr id="2059" name="Rectangle 37"/>
            <p:cNvSpPr>
              <a:spLocks noChangeArrowheads="1"/>
            </p:cNvSpPr>
            <p:nvPr/>
          </p:nvSpPr>
          <p:spPr bwMode="auto">
            <a:xfrm>
              <a:off x="4009" y="1319"/>
              <a:ext cx="79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000" b="1">
                  <a:solidFill>
                    <a:schemeClr val="bg1"/>
                  </a:solidFill>
                </a:rPr>
                <a:t>Scale-Up to Mfg.</a:t>
              </a:r>
            </a:p>
          </p:txBody>
        </p:sp>
        <p:sp>
          <p:nvSpPr>
            <p:cNvPr id="2060" name="Rectangle 38"/>
            <p:cNvSpPr>
              <a:spLocks noChangeArrowheads="1"/>
            </p:cNvSpPr>
            <p:nvPr/>
          </p:nvSpPr>
          <p:spPr bwMode="auto">
            <a:xfrm>
              <a:off x="4747" y="1275"/>
              <a:ext cx="76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000" b="1">
                  <a:solidFill>
                    <a:schemeClr val="bg1"/>
                  </a:solidFill>
                </a:rPr>
                <a:t>Post-Marketing</a:t>
              </a:r>
              <a:br>
                <a:rPr lang="en-US" sz="1000" b="1">
                  <a:solidFill>
                    <a:schemeClr val="bg1"/>
                  </a:solidFill>
                </a:rPr>
              </a:br>
              <a:r>
                <a:rPr lang="en-US" sz="1000" b="1">
                  <a:solidFill>
                    <a:schemeClr val="bg1"/>
                  </a:solidFill>
                </a:rPr>
                <a:t>Surveillance</a:t>
              </a:r>
            </a:p>
          </p:txBody>
        </p:sp>
        <p:sp>
          <p:nvSpPr>
            <p:cNvPr id="2061" name="Rectangle 39"/>
            <p:cNvSpPr>
              <a:spLocks noChangeArrowheads="1"/>
            </p:cNvSpPr>
            <p:nvPr/>
          </p:nvSpPr>
          <p:spPr bwMode="auto">
            <a:xfrm>
              <a:off x="4027" y="2361"/>
              <a:ext cx="528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900"/>
                <a:t>ONE FDA-APPROVED </a:t>
              </a:r>
              <a:br>
                <a:rPr lang="en-US" sz="900"/>
              </a:br>
              <a:r>
                <a:rPr lang="en-US" sz="900"/>
                <a:t>DRUG</a:t>
              </a:r>
            </a:p>
          </p:txBody>
        </p:sp>
        <p:sp>
          <p:nvSpPr>
            <p:cNvPr id="2062" name="Rectangle 41"/>
            <p:cNvSpPr>
              <a:spLocks noChangeArrowheads="1"/>
            </p:cNvSpPr>
            <p:nvPr/>
          </p:nvSpPr>
          <p:spPr bwMode="auto">
            <a:xfrm>
              <a:off x="3871" y="3537"/>
              <a:ext cx="816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0.5 – 2 </a:t>
              </a:r>
              <a:br>
                <a:rPr lang="en-US" sz="900">
                  <a:solidFill>
                    <a:schemeClr val="bg1"/>
                  </a:solidFill>
                </a:rPr>
              </a:br>
              <a:r>
                <a:rPr lang="en-US" sz="900">
                  <a:solidFill>
                    <a:schemeClr val="bg1"/>
                  </a:solidFill>
                </a:rPr>
                <a:t>YEARS</a:t>
              </a:r>
            </a:p>
          </p:txBody>
        </p:sp>
        <p:sp>
          <p:nvSpPr>
            <p:cNvPr id="2063" name="Rectangle 42"/>
            <p:cNvSpPr>
              <a:spLocks noChangeArrowheads="1"/>
            </p:cNvSpPr>
            <p:nvPr/>
          </p:nvSpPr>
          <p:spPr bwMode="auto">
            <a:xfrm>
              <a:off x="2287" y="3569"/>
              <a:ext cx="1392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6 – 7  YEARS</a:t>
              </a:r>
            </a:p>
          </p:txBody>
        </p:sp>
        <p:sp>
          <p:nvSpPr>
            <p:cNvPr id="2064" name="Rectangle 43"/>
            <p:cNvSpPr>
              <a:spLocks noChangeArrowheads="1"/>
            </p:cNvSpPr>
            <p:nvPr/>
          </p:nvSpPr>
          <p:spPr bwMode="auto">
            <a:xfrm>
              <a:off x="559" y="3569"/>
              <a:ext cx="1544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3 – 6  YEARS</a:t>
              </a:r>
            </a:p>
          </p:txBody>
        </p:sp>
        <p:sp>
          <p:nvSpPr>
            <p:cNvPr id="2065" name="Rectangle 44"/>
            <p:cNvSpPr>
              <a:spLocks noChangeArrowheads="1"/>
            </p:cNvSpPr>
            <p:nvPr/>
          </p:nvSpPr>
          <p:spPr bwMode="auto">
            <a:xfrm>
              <a:off x="2343" y="3249"/>
              <a:ext cx="1392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NUMBER OF VOLUNTEERS</a:t>
              </a:r>
            </a:p>
          </p:txBody>
        </p:sp>
        <p:sp>
          <p:nvSpPr>
            <p:cNvPr id="2066" name="Rectangle 45"/>
            <p:cNvSpPr>
              <a:spLocks noChangeArrowheads="1"/>
            </p:cNvSpPr>
            <p:nvPr/>
          </p:nvSpPr>
          <p:spPr bwMode="auto">
            <a:xfrm>
              <a:off x="2287" y="3005"/>
              <a:ext cx="368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 dirty="0">
                  <a:solidFill>
                    <a:schemeClr val="bg1"/>
                  </a:solidFill>
                </a:rPr>
                <a:t>PHASE 1</a:t>
              </a:r>
            </a:p>
          </p:txBody>
        </p:sp>
        <p:sp>
          <p:nvSpPr>
            <p:cNvPr id="2067" name="Rectangle 46"/>
            <p:cNvSpPr>
              <a:spLocks noChangeArrowheads="1"/>
            </p:cNvSpPr>
            <p:nvPr/>
          </p:nvSpPr>
          <p:spPr bwMode="auto">
            <a:xfrm>
              <a:off x="2737" y="3005"/>
              <a:ext cx="368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PHASE 2</a:t>
              </a:r>
            </a:p>
          </p:txBody>
        </p:sp>
        <p:sp>
          <p:nvSpPr>
            <p:cNvPr id="2068" name="Rectangle 47"/>
            <p:cNvSpPr>
              <a:spLocks noChangeArrowheads="1"/>
            </p:cNvSpPr>
            <p:nvPr/>
          </p:nvSpPr>
          <p:spPr bwMode="auto">
            <a:xfrm>
              <a:off x="3263" y="2997"/>
              <a:ext cx="368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PHASE 3</a:t>
              </a:r>
            </a:p>
          </p:txBody>
        </p:sp>
        <p:sp>
          <p:nvSpPr>
            <p:cNvPr id="2069" name="Rectangle 48"/>
            <p:cNvSpPr>
              <a:spLocks noChangeArrowheads="1"/>
            </p:cNvSpPr>
            <p:nvPr/>
          </p:nvSpPr>
          <p:spPr bwMode="auto">
            <a:xfrm>
              <a:off x="2287" y="2138"/>
              <a:ext cx="36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2070" name="Rectangle 49"/>
            <p:cNvSpPr>
              <a:spLocks noChangeArrowheads="1"/>
            </p:cNvSpPr>
            <p:nvPr/>
          </p:nvSpPr>
          <p:spPr bwMode="auto">
            <a:xfrm>
              <a:off x="1553" y="2138"/>
              <a:ext cx="36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250</a:t>
              </a:r>
            </a:p>
          </p:txBody>
        </p:sp>
        <p:sp>
          <p:nvSpPr>
            <p:cNvPr id="2071" name="Rectangle 50"/>
            <p:cNvSpPr>
              <a:spLocks noChangeArrowheads="1"/>
            </p:cNvSpPr>
            <p:nvPr/>
          </p:nvSpPr>
          <p:spPr bwMode="auto">
            <a:xfrm>
              <a:off x="547" y="2138"/>
              <a:ext cx="864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~ 5,000 – 10,000</a:t>
              </a:r>
            </a:p>
          </p:txBody>
        </p:sp>
        <p:sp>
          <p:nvSpPr>
            <p:cNvPr id="2072" name="Rectangle 51"/>
            <p:cNvSpPr>
              <a:spLocks noChangeArrowheads="1"/>
            </p:cNvSpPr>
            <p:nvPr/>
          </p:nvSpPr>
          <p:spPr bwMode="auto">
            <a:xfrm>
              <a:off x="547" y="2282"/>
              <a:ext cx="864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COMPOUNDS</a:t>
              </a:r>
            </a:p>
          </p:txBody>
        </p:sp>
        <p:sp>
          <p:nvSpPr>
            <p:cNvPr id="2073" name="Rectangle 52"/>
            <p:cNvSpPr>
              <a:spLocks noChangeArrowheads="1"/>
            </p:cNvSpPr>
            <p:nvPr/>
          </p:nvSpPr>
          <p:spPr bwMode="auto">
            <a:xfrm rot="-5400000">
              <a:off x="-722" y="2558"/>
              <a:ext cx="2113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500" b="1">
                  <a:solidFill>
                    <a:schemeClr val="bg1"/>
                  </a:solidFill>
                </a:rPr>
                <a:t>PRE-DISCOVERY</a:t>
              </a:r>
            </a:p>
          </p:txBody>
        </p:sp>
        <p:sp>
          <p:nvSpPr>
            <p:cNvPr id="2074" name="Rectangle 53"/>
            <p:cNvSpPr>
              <a:spLocks noChangeArrowheads="1"/>
            </p:cNvSpPr>
            <p:nvPr/>
          </p:nvSpPr>
          <p:spPr bwMode="auto">
            <a:xfrm>
              <a:off x="2287" y="3417"/>
              <a:ext cx="36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20–100</a:t>
              </a:r>
            </a:p>
          </p:txBody>
        </p:sp>
        <p:sp>
          <p:nvSpPr>
            <p:cNvPr id="2075" name="Rectangle 54"/>
            <p:cNvSpPr>
              <a:spLocks noChangeArrowheads="1"/>
            </p:cNvSpPr>
            <p:nvPr/>
          </p:nvSpPr>
          <p:spPr bwMode="auto">
            <a:xfrm>
              <a:off x="2671" y="3421"/>
              <a:ext cx="52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100–500</a:t>
              </a:r>
            </a:p>
          </p:txBody>
        </p:sp>
        <p:sp>
          <p:nvSpPr>
            <p:cNvPr id="2076" name="Rectangle 55"/>
            <p:cNvSpPr>
              <a:spLocks noChangeArrowheads="1"/>
            </p:cNvSpPr>
            <p:nvPr/>
          </p:nvSpPr>
          <p:spPr bwMode="auto">
            <a:xfrm>
              <a:off x="3199" y="3421"/>
              <a:ext cx="52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900">
                  <a:solidFill>
                    <a:schemeClr val="bg1"/>
                  </a:solidFill>
                </a:rPr>
                <a:t>1,000–5,000</a:t>
              </a:r>
            </a:p>
          </p:txBody>
        </p:sp>
        <p:sp>
          <p:nvSpPr>
            <p:cNvPr id="2077" name="Rectangle 56"/>
            <p:cNvSpPr>
              <a:spLocks noChangeArrowheads="1"/>
            </p:cNvSpPr>
            <p:nvPr/>
          </p:nvSpPr>
          <p:spPr bwMode="auto">
            <a:xfrm rot="-5400000">
              <a:off x="1527" y="3040"/>
              <a:ext cx="1295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000"/>
                <a:t>IND SUBMITTED</a:t>
              </a:r>
            </a:p>
          </p:txBody>
        </p:sp>
        <p:sp>
          <p:nvSpPr>
            <p:cNvPr id="2078" name="Rectangle 57"/>
            <p:cNvSpPr>
              <a:spLocks noChangeArrowheads="1"/>
            </p:cNvSpPr>
            <p:nvPr/>
          </p:nvSpPr>
          <p:spPr bwMode="auto">
            <a:xfrm rot="-5400000">
              <a:off x="3165" y="3035"/>
              <a:ext cx="1295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000"/>
                <a:t>NDA SUBMITTED</a:t>
              </a:r>
            </a:p>
          </p:txBody>
        </p:sp>
      </p:grp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1619672" y="119534"/>
            <a:ext cx="82486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E46C0A"/>
                </a:solidFill>
                <a:latin typeface="+mj-lt"/>
              </a:rPr>
              <a:t>Drug Repurposing</a:t>
            </a:r>
          </a:p>
          <a:p>
            <a:pPr algn="ctr"/>
            <a:r>
              <a:rPr lang="en-US" sz="2600" b="1" dirty="0" smtClean="0">
                <a:latin typeface="+mj-lt"/>
              </a:rPr>
              <a:t>Saving time and capital investment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852424" y="1930881"/>
            <a:ext cx="1169522" cy="3153824"/>
            <a:chOff x="852424" y="2089699"/>
            <a:chExt cx="1169522" cy="3153824"/>
          </a:xfrm>
        </p:grpSpPr>
        <p:sp>
          <p:nvSpPr>
            <p:cNvPr id="2" name="Rectangle 1"/>
            <p:cNvSpPr/>
            <p:nvPr/>
          </p:nvSpPr>
          <p:spPr>
            <a:xfrm>
              <a:off x="852424" y="2106622"/>
              <a:ext cx="1169522" cy="3136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852424" y="2097626"/>
              <a:ext cx="1169522" cy="3136901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852424" y="2089699"/>
              <a:ext cx="1169522" cy="3136901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2219845" y="1930881"/>
            <a:ext cx="843536" cy="3162291"/>
            <a:chOff x="2219845" y="2089699"/>
            <a:chExt cx="843536" cy="3162291"/>
          </a:xfrm>
        </p:grpSpPr>
        <p:sp>
          <p:nvSpPr>
            <p:cNvPr id="33" name="Rectangle 32"/>
            <p:cNvSpPr/>
            <p:nvPr/>
          </p:nvSpPr>
          <p:spPr>
            <a:xfrm>
              <a:off x="2219845" y="2097626"/>
              <a:ext cx="843536" cy="31458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2239963" y="2097626"/>
              <a:ext cx="823418" cy="3136901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2239963" y="2089699"/>
              <a:ext cx="823418" cy="3162291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3559177" y="1930881"/>
            <a:ext cx="655636" cy="3182928"/>
            <a:chOff x="3559177" y="2089699"/>
            <a:chExt cx="655636" cy="3182928"/>
          </a:xfrm>
        </p:grpSpPr>
        <p:sp>
          <p:nvSpPr>
            <p:cNvPr id="34" name="Rectangle 33"/>
            <p:cNvSpPr/>
            <p:nvPr/>
          </p:nvSpPr>
          <p:spPr>
            <a:xfrm>
              <a:off x="3559177" y="2106093"/>
              <a:ext cx="655636" cy="3136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3563938" y="2089699"/>
              <a:ext cx="650875" cy="3136901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3563938" y="2097626"/>
              <a:ext cx="650875" cy="3175001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6784977" y="1947275"/>
            <a:ext cx="655636" cy="3148014"/>
            <a:chOff x="6784977" y="2106093"/>
            <a:chExt cx="655636" cy="3148014"/>
          </a:xfrm>
        </p:grpSpPr>
        <p:sp>
          <p:nvSpPr>
            <p:cNvPr id="35" name="Rectangle 34"/>
            <p:cNvSpPr/>
            <p:nvPr/>
          </p:nvSpPr>
          <p:spPr>
            <a:xfrm>
              <a:off x="6784977" y="2117206"/>
              <a:ext cx="655636" cy="3136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6784977" y="2106622"/>
              <a:ext cx="655636" cy="3119978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6784977" y="2106093"/>
              <a:ext cx="650876" cy="3148014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>
            <a:off x="6137277" y="1934575"/>
            <a:ext cx="479423" cy="3148014"/>
            <a:chOff x="6784977" y="2106093"/>
            <a:chExt cx="655636" cy="3148014"/>
          </a:xfrm>
        </p:grpSpPr>
        <p:sp>
          <p:nvSpPr>
            <p:cNvPr id="58" name="Rectangle 57"/>
            <p:cNvSpPr/>
            <p:nvPr/>
          </p:nvSpPr>
          <p:spPr>
            <a:xfrm>
              <a:off x="6784977" y="2117206"/>
              <a:ext cx="655636" cy="3136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6784977" y="2106622"/>
              <a:ext cx="655636" cy="3119978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6784977" y="2106093"/>
              <a:ext cx="650876" cy="3148014"/>
            </a:xfrm>
            <a:prstGeom prst="lin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11</a:t>
            </a:fld>
            <a:endParaRPr lang="en-GB"/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1115616" y="5589240"/>
            <a:ext cx="7416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E46C0A"/>
                </a:solidFill>
                <a:latin typeface="+mj-lt"/>
              </a:rPr>
              <a:t>Drug Development - </a:t>
            </a:r>
            <a:r>
              <a:rPr lang="en-US" sz="2000" b="1" dirty="0" smtClean="0">
                <a:latin typeface="+mj-lt"/>
              </a:rPr>
              <a:t>15-20 years and more than € 1,000 million </a:t>
            </a:r>
          </a:p>
        </p:txBody>
      </p:sp>
    </p:spTree>
    <p:extLst>
      <p:ext uri="{BB962C8B-B14F-4D97-AF65-F5344CB8AC3E}">
        <p14:creationId xmlns:p14="http://schemas.microsoft.com/office/powerpoint/2010/main" val="374028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808" y="2491301"/>
            <a:ext cx="3448355" cy="273839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12</a:t>
            </a:fld>
            <a:endParaRPr lang="en-GB"/>
          </a:p>
        </p:txBody>
      </p:sp>
      <p:pic>
        <p:nvPicPr>
          <p:cNvPr id="5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627784" y="188640"/>
            <a:ext cx="623245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E46C0A"/>
                </a:solidFill>
                <a:latin typeface="+mj-lt"/>
              </a:rPr>
              <a:t>Repurposing</a:t>
            </a:r>
          </a:p>
          <a:p>
            <a:pPr algn="ctr"/>
            <a:r>
              <a:rPr lang="en-US" sz="2600" b="1" dirty="0" smtClean="0">
                <a:latin typeface="+mj-lt"/>
              </a:rPr>
              <a:t>Identifying new uses for existing drugs</a:t>
            </a:r>
          </a:p>
        </p:txBody>
      </p:sp>
    </p:spTree>
    <p:extLst>
      <p:ext uri="{BB962C8B-B14F-4D97-AF65-F5344CB8AC3E}">
        <p14:creationId xmlns:p14="http://schemas.microsoft.com/office/powerpoint/2010/main" val="155230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13</a:t>
            </a:fld>
            <a:endParaRPr lang="en-GB"/>
          </a:p>
        </p:txBody>
      </p:sp>
      <p:pic>
        <p:nvPicPr>
          <p:cNvPr id="2" name="Media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19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843808" y="260648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Research Associate @ UBC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404059"/>
            <a:ext cx="79928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Guiding factors to become a Research Associate:</a:t>
            </a:r>
            <a:endParaRPr lang="en-GB" sz="20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New challenges.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Scientific independence.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3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Recognition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endParaRPr lang="en-GB" sz="20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Benefits: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1- Start of independent scientific career. 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Freedom to operate, propose and manage new projects.</a:t>
            </a:r>
          </a:p>
          <a:p>
            <a:endParaRPr lang="en-GB" sz="2000" b="1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Shortcomings: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Not the right place for a translational program: bench to patient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Family.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14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51520" y="2780928"/>
            <a:ext cx="8496944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23528" y="4221088"/>
            <a:ext cx="8496944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8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Subtitle 2"/>
          <p:cNvSpPr txBox="1">
            <a:spLocks/>
          </p:cNvSpPr>
          <p:nvPr/>
        </p:nvSpPr>
        <p:spPr>
          <a:xfrm>
            <a:off x="2843808" y="204346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Back to Europe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15</a:t>
            </a:fld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932" y="1806066"/>
            <a:ext cx="3153383" cy="116211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8263" y="1698569"/>
            <a:ext cx="2026774" cy="137710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3780" y="4069130"/>
            <a:ext cx="1792259" cy="154409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6785" y="3933304"/>
            <a:ext cx="1329646" cy="181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42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36512" y="1609948"/>
            <a:ext cx="9192260" cy="4051300"/>
            <a:chOff x="-36512" y="1609948"/>
            <a:chExt cx="9192260" cy="405130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6512" y="1609948"/>
              <a:ext cx="9192260" cy="4051300"/>
            </a:xfrm>
            <a:prstGeom prst="rect">
              <a:avLst/>
            </a:prstGeom>
          </p:spPr>
        </p:pic>
        <p:sp>
          <p:nvSpPr>
            <p:cNvPr id="18" name="Freeform 17"/>
            <p:cNvSpPr/>
            <p:nvPr/>
          </p:nvSpPr>
          <p:spPr>
            <a:xfrm>
              <a:off x="1691680" y="1844824"/>
              <a:ext cx="5915620" cy="1571476"/>
            </a:xfrm>
            <a:custGeom>
              <a:avLst/>
              <a:gdLst>
                <a:gd name="connsiteX0" fmla="*/ 6019800 w 6019800"/>
                <a:gd name="connsiteY0" fmla="*/ 1446680 h 1446680"/>
                <a:gd name="connsiteX1" fmla="*/ 2933700 w 6019800"/>
                <a:gd name="connsiteY1" fmla="*/ 11580 h 1446680"/>
                <a:gd name="connsiteX2" fmla="*/ 0 w 6019800"/>
                <a:gd name="connsiteY2" fmla="*/ 887880 h 144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19800" h="1446680">
                  <a:moveTo>
                    <a:pt x="6019800" y="1446680"/>
                  </a:moveTo>
                  <a:cubicBezTo>
                    <a:pt x="4978400" y="775696"/>
                    <a:pt x="3937000" y="104713"/>
                    <a:pt x="2933700" y="11580"/>
                  </a:cubicBezTo>
                  <a:cubicBezTo>
                    <a:pt x="1930400" y="-81553"/>
                    <a:pt x="965200" y="403163"/>
                    <a:pt x="0" y="887880"/>
                  </a:cubicBezTo>
                </a:path>
              </a:pathLst>
            </a:custGeom>
            <a:ln w="38100" cmpd="sng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H="1">
              <a:off x="1619672" y="2708920"/>
              <a:ext cx="240027" cy="144016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5-Point Star 19"/>
          <p:cNvSpPr/>
          <p:nvPr/>
        </p:nvSpPr>
        <p:spPr>
          <a:xfrm>
            <a:off x="7596336" y="3381986"/>
            <a:ext cx="144016" cy="11902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5-Point Star 20"/>
          <p:cNvSpPr/>
          <p:nvPr/>
        </p:nvSpPr>
        <p:spPr>
          <a:xfrm>
            <a:off x="1403648" y="2852936"/>
            <a:ext cx="144016" cy="11902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Subtitle 2"/>
          <p:cNvSpPr txBox="1">
            <a:spLocks/>
          </p:cNvSpPr>
          <p:nvPr/>
        </p:nvSpPr>
        <p:spPr>
          <a:xfrm>
            <a:off x="2843808" y="204346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Back to Europe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4" name="5-Point Star 23"/>
          <p:cNvSpPr/>
          <p:nvPr/>
        </p:nvSpPr>
        <p:spPr>
          <a:xfrm>
            <a:off x="7393404" y="3453994"/>
            <a:ext cx="130924" cy="119022"/>
          </a:xfrm>
          <a:prstGeom prst="star5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574800" y="3022600"/>
            <a:ext cx="5765800" cy="917253"/>
          </a:xfrm>
          <a:custGeom>
            <a:avLst/>
            <a:gdLst>
              <a:gd name="connsiteX0" fmla="*/ 0 w 5765800"/>
              <a:gd name="connsiteY0" fmla="*/ 0 h 917253"/>
              <a:gd name="connsiteX1" fmla="*/ 2937933 w 5765800"/>
              <a:gd name="connsiteY1" fmla="*/ 897467 h 917253"/>
              <a:gd name="connsiteX2" fmla="*/ 5765800 w 5765800"/>
              <a:gd name="connsiteY2" fmla="*/ 533400 h 917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65800" h="917253">
                <a:moveTo>
                  <a:pt x="0" y="0"/>
                </a:moveTo>
                <a:cubicBezTo>
                  <a:pt x="988483" y="404283"/>
                  <a:pt x="1976966" y="808567"/>
                  <a:pt x="2937933" y="897467"/>
                </a:cubicBezTo>
                <a:cubicBezTo>
                  <a:pt x="3898900" y="986367"/>
                  <a:pt x="4832350" y="759883"/>
                  <a:pt x="5765800" y="533400"/>
                </a:cubicBezTo>
              </a:path>
            </a:pathLst>
          </a:custGeom>
          <a:ln w="38100" cmpd="sng">
            <a:solidFill>
              <a:srgbClr val="0000FF"/>
            </a:solidFill>
            <a:prstDash val="dash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6870045" y="3545237"/>
            <a:ext cx="510267" cy="127567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3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0"/>
            <a:ext cx="9144000" cy="6331953"/>
          </a:xfrm>
          <a:prstGeom prst="rect">
            <a:avLst/>
          </a:prstGeom>
        </p:spPr>
      </p:pic>
      <p:sp>
        <p:nvSpPr>
          <p:cNvPr id="5" name="5-Point Star 4"/>
          <p:cNvSpPr/>
          <p:nvPr/>
        </p:nvSpPr>
        <p:spPr>
          <a:xfrm>
            <a:off x="4716016" y="2348880"/>
            <a:ext cx="432048" cy="43204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97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9180512" cy="3404681"/>
          </a:xfrm>
          <a:prstGeom prst="rect">
            <a:avLst/>
          </a:prstGeom>
        </p:spPr>
      </p:pic>
      <p:pic>
        <p:nvPicPr>
          <p:cNvPr id="8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944216" cy="67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2123728" y="204346"/>
            <a:ext cx="7272808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6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GSK DDW R&amp;D: Diseases of the Developing World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964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944216" cy="67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2843808" y="204346"/>
            <a:ext cx="4752528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Like a kid in a candy store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1052736"/>
            <a:ext cx="6480720" cy="530478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4827" y="84653"/>
            <a:ext cx="7687733" cy="1112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Comic Sans MS"/>
              </a:rPr>
              <a:t>The TCOLF-COFUND experience</a:t>
            </a:r>
          </a:p>
          <a:p>
            <a:pPr algn="ctr">
              <a:lnSpc>
                <a:spcPct val="120000"/>
              </a:lnSpc>
            </a:pPr>
            <a:r>
              <a:rPr lang="en-US" sz="2800" b="1" dirty="0" smtClean="0">
                <a:latin typeface="+mj-lt"/>
                <a:cs typeface="Comic Sans MS"/>
              </a:rPr>
              <a:t>Pre-clinical project progression</a:t>
            </a:r>
            <a:endParaRPr lang="en-US" sz="28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6517" y="1578624"/>
            <a:ext cx="7461907" cy="1994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dirty="0" smtClean="0"/>
              <a:t>Access to unique GSK </a:t>
            </a:r>
            <a:r>
              <a:rPr lang="en-US" sz="2400" b="1" i="1" dirty="0" smtClean="0"/>
              <a:t>in house</a:t>
            </a:r>
            <a:r>
              <a:rPr lang="en-US" sz="2400" b="1" dirty="0" smtClean="0"/>
              <a:t> expertise.</a:t>
            </a:r>
          </a:p>
          <a:p>
            <a:pPr marL="914400" lvl="1" indent="-457200">
              <a:lnSpc>
                <a:spcPct val="130000"/>
              </a:lnSpc>
              <a:buFont typeface="+mj-lt"/>
              <a:buAutoNum type="alphaLcPeriod"/>
            </a:pPr>
            <a:r>
              <a:rPr lang="en-US" sz="2400" dirty="0" smtClean="0"/>
              <a:t>Chemical libraries.</a:t>
            </a:r>
          </a:p>
          <a:p>
            <a:pPr marL="914400" lvl="1" indent="-457200">
              <a:lnSpc>
                <a:spcPct val="130000"/>
              </a:lnSpc>
              <a:buFont typeface="+mj-lt"/>
              <a:buAutoNum type="alphaLcPeriod"/>
            </a:pPr>
            <a:r>
              <a:rPr lang="en-US" sz="2400" dirty="0" smtClean="0"/>
              <a:t>Technology.</a:t>
            </a:r>
          </a:p>
          <a:p>
            <a:pPr marL="914400" lvl="1" indent="-457200">
              <a:lnSpc>
                <a:spcPct val="130000"/>
              </a:lnSpc>
              <a:buFont typeface="+mj-lt"/>
              <a:buAutoNum type="alphaLcPeriod"/>
            </a:pPr>
            <a:r>
              <a:rPr lang="en-US" sz="2400" dirty="0" smtClean="0"/>
              <a:t>GSK in-kind support.</a:t>
            </a:r>
            <a:endParaRPr lang="en-US" sz="2400" dirty="0"/>
          </a:p>
        </p:txBody>
      </p:sp>
      <p:pic>
        <p:nvPicPr>
          <p:cNvPr id="7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29615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64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843808" y="204346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Talk outline – the road map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0" name="Picture 9" descr="good-luck-sig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877" y="1220721"/>
            <a:ext cx="1346563" cy="23522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1628800"/>
            <a:ext cx="87484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1- Scientific 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career.</a:t>
            </a:r>
            <a:endParaRPr lang="en-GB" sz="22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711200" indent="-457200" defTabSz="711200">
              <a:buFont typeface="Arial"/>
              <a:buChar char="•"/>
            </a:pP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PhD studies</a:t>
            </a:r>
          </a:p>
          <a:p>
            <a:pPr marL="711200" indent="-457200" defTabSz="711200">
              <a:buFont typeface="Arial"/>
              <a:buChar char="•"/>
            </a:pPr>
            <a:r>
              <a:rPr lang="en-GB" sz="2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PostDoctoral</a:t>
            </a: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training</a:t>
            </a:r>
          </a:p>
          <a:p>
            <a:pPr marL="711200" indent="-457200" defTabSz="711200">
              <a:buFont typeface="Arial"/>
              <a:buChar char="•"/>
            </a:pP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Research Associate</a:t>
            </a:r>
          </a:p>
          <a:p>
            <a:pPr marL="711200" indent="-457200" defTabSz="711200">
              <a:buFont typeface="Arial"/>
              <a:buChar char="•"/>
            </a:pP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COFUND fellow – visiting scientist</a:t>
            </a:r>
          </a:p>
          <a:p>
            <a:endParaRPr lang="en-GB" sz="22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Research program at UBC.</a:t>
            </a:r>
            <a:endParaRPr lang="en-GB" sz="22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endParaRPr lang="en-GB" sz="22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3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</a:t>
            </a: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The COFUND 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experience. </a:t>
            </a:r>
          </a:p>
          <a:p>
            <a:endParaRPr lang="en-GB" sz="22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4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</a:t>
            </a: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Personal reflections on retention and recruitment 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strategies.</a:t>
            </a:r>
            <a:endParaRPr lang="en-GB" sz="22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82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2819" y="116632"/>
            <a:ext cx="7687733" cy="1112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Comic Sans MS"/>
              </a:rPr>
              <a:t>The TCOLF-COFUND experience</a:t>
            </a:r>
          </a:p>
          <a:p>
            <a:pPr algn="ctr">
              <a:lnSpc>
                <a:spcPct val="120000"/>
              </a:lnSpc>
            </a:pPr>
            <a:r>
              <a:rPr lang="en-US" sz="2800" b="1" dirty="0" smtClean="0">
                <a:latin typeface="+mj-lt"/>
                <a:cs typeface="Comic Sans MS"/>
              </a:rPr>
              <a:t>Professional career development</a:t>
            </a:r>
            <a:endParaRPr lang="en-US" sz="28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8485" y="1544030"/>
            <a:ext cx="808716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/>
              <a:t>Academy / Industry </a:t>
            </a:r>
            <a:r>
              <a:rPr lang="en-US" sz="2400" dirty="0" smtClean="0"/>
              <a:t>– Comprehensive knowledge</a:t>
            </a:r>
            <a:endParaRPr lang="en-US" sz="2400" b="1" dirty="0" smtClean="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/>
              <a:t>Skill development </a:t>
            </a:r>
            <a:r>
              <a:rPr lang="en-US" sz="2400" dirty="0" smtClean="0"/>
              <a:t>– Technical / Management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/>
              <a:t>Career perspective </a:t>
            </a:r>
            <a:r>
              <a:rPr lang="en-US" sz="2400" dirty="0" smtClean="0"/>
              <a:t>– </a:t>
            </a:r>
            <a:r>
              <a:rPr lang="en-US" sz="2400" dirty="0"/>
              <a:t>New </a:t>
            </a:r>
            <a:r>
              <a:rPr lang="en-US" sz="2400" dirty="0" smtClean="0"/>
              <a:t>horizons.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smtClean="0"/>
              <a:t>Prestige </a:t>
            </a:r>
            <a:r>
              <a:rPr lang="en-US" sz="2400" dirty="0" smtClean="0"/>
              <a:t>– EU Marie S. Curie</a:t>
            </a:r>
            <a:endParaRPr lang="en-US" sz="2400" b="1" dirty="0" smtClean="0"/>
          </a:p>
          <a:p>
            <a:pPr lvl="1" indent="-457200">
              <a:lnSpc>
                <a:spcPct val="150000"/>
              </a:lnSpc>
              <a:buFont typeface="+mj-lt"/>
              <a:buAutoNum type="arabicPeriod" startAt="4"/>
            </a:pPr>
            <a:endParaRPr lang="en-US" sz="2400" dirty="0"/>
          </a:p>
        </p:txBody>
      </p:sp>
      <p:pic>
        <p:nvPicPr>
          <p:cNvPr id="8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1594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21</a:t>
            </a:fld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771800" y="4470153"/>
            <a:ext cx="3888433" cy="11910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800" b="1" dirty="0"/>
              <a:t>Being in the right place at the right </a:t>
            </a:r>
            <a:r>
              <a:rPr lang="en-US" sz="2800" b="1" dirty="0" smtClean="0"/>
              <a:t>time 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58638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104256"/>
            <a:ext cx="8229600" cy="19008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Matching the right people to the right place. 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Fast.</a:t>
            </a:r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Provide excellence. 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3- Good 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job 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benefits.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4- Promote mobility.</a:t>
            </a:r>
          </a:p>
          <a:p>
            <a:pPr marL="288925" indent="0">
              <a:buNone/>
            </a:pPr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852819" y="116632"/>
            <a:ext cx="7687733" cy="1112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Comic Sans MS"/>
              </a:rPr>
              <a:t>Personal Reflections</a:t>
            </a:r>
          </a:p>
          <a:p>
            <a:pPr algn="ctr">
              <a:lnSpc>
                <a:spcPct val="120000"/>
              </a:lnSpc>
            </a:pPr>
            <a:r>
              <a:rPr lang="en-US" sz="2800" b="1" dirty="0" smtClean="0">
                <a:latin typeface="+mj-lt"/>
                <a:cs typeface="Comic Sans MS"/>
              </a:rPr>
              <a:t>Recruitment and retention strategies</a:t>
            </a:r>
            <a:endParaRPr lang="en-US" sz="2800" dirty="0">
              <a:latin typeface="+mj-lt"/>
            </a:endParaRPr>
          </a:p>
        </p:txBody>
      </p:sp>
      <p:pic>
        <p:nvPicPr>
          <p:cNvPr id="5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1594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1556792"/>
            <a:ext cx="3581517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b="1" dirty="0"/>
              <a:t>Key factors for recruitment</a:t>
            </a:r>
            <a:r>
              <a:rPr lang="en-US" sz="2300" b="1" dirty="0" smtClean="0"/>
              <a:t>:</a:t>
            </a:r>
            <a:endParaRPr lang="en-US" sz="23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20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352928" cy="3672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1- Recognition. </a:t>
            </a:r>
          </a:p>
          <a:p>
            <a:pPr marL="715963"/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Exploit international experience.</a:t>
            </a:r>
          </a:p>
          <a:p>
            <a:pPr marL="715963"/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Clear 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career path 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with attractive 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salary reward 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system. 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Dynamic 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environment.</a:t>
            </a:r>
          </a:p>
          <a:p>
            <a:pPr marL="715963"/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Promote learning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&amp; improved performance.</a:t>
            </a:r>
          </a:p>
          <a:p>
            <a:pPr marL="0" indent="0">
              <a:buNone/>
            </a:pP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3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Family 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inclusive. </a:t>
            </a:r>
            <a:endParaRPr lang="en-GB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 marL="715963"/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Balance 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between personal and professional life.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52819" y="116632"/>
            <a:ext cx="7687733" cy="1112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Comic Sans MS"/>
              </a:rPr>
              <a:t>Personal Reflections</a:t>
            </a:r>
          </a:p>
          <a:p>
            <a:pPr algn="ctr">
              <a:lnSpc>
                <a:spcPct val="120000"/>
              </a:lnSpc>
            </a:pPr>
            <a:r>
              <a:rPr lang="en-US" sz="2800" b="1" dirty="0" smtClean="0">
                <a:latin typeface="+mj-lt"/>
                <a:cs typeface="Comic Sans MS"/>
              </a:rPr>
              <a:t>Recruitment and retention strategies</a:t>
            </a:r>
            <a:endParaRPr lang="en-US" sz="2800" dirty="0">
              <a:latin typeface="+mj-lt"/>
            </a:endParaRPr>
          </a:p>
        </p:txBody>
      </p:sp>
      <p:pic>
        <p:nvPicPr>
          <p:cNvPr id="5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1594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1556792"/>
            <a:ext cx="3403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Key factors for </a:t>
            </a:r>
            <a:r>
              <a:rPr lang="en-US" sz="2400" b="1" dirty="0" smtClean="0"/>
              <a:t>retention:</a:t>
            </a:r>
            <a:endParaRPr lang="en-US" sz="2400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94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55776" y="2583060"/>
            <a:ext cx="4060927" cy="629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 b="1" dirty="0" smtClean="0">
                <a:solidFill>
                  <a:srgbClr val="E46C0A"/>
                </a:solidFill>
                <a:latin typeface="Arial"/>
                <a:cs typeface="Arial"/>
              </a:rPr>
              <a:t>University of British Columbia (Canada)</a:t>
            </a:r>
          </a:p>
          <a:p>
            <a:pPr>
              <a:lnSpc>
                <a:spcPct val="110000"/>
              </a:lnSpc>
            </a:pPr>
            <a:r>
              <a:rPr lang="en-US" sz="1600" b="1" dirty="0" smtClean="0">
                <a:latin typeface="Arial"/>
                <a:cs typeface="Arial"/>
              </a:rPr>
              <a:t>Charles J. Thompson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55776" y="3573016"/>
            <a:ext cx="6264696" cy="1265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DDW </a:t>
            </a:r>
            <a:r>
              <a:rPr lang="en-US" sz="1600" b="1" dirty="0" err="1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Tres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 Cantos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Arial"/>
                <a:cs typeface="Arial"/>
              </a:rPr>
              <a:t>Santiago </a:t>
            </a:r>
            <a:r>
              <a:rPr lang="en-US" sz="1600" b="1" dirty="0" err="1" smtClean="0">
                <a:latin typeface="Arial"/>
                <a:cs typeface="Arial"/>
              </a:rPr>
              <a:t>Ferrer</a:t>
            </a:r>
            <a:r>
              <a:rPr lang="en-US" sz="1600" b="1" dirty="0" smtClean="0">
                <a:latin typeface="Arial"/>
                <a:cs typeface="Arial"/>
              </a:rPr>
              <a:t>		David Barros	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Arial"/>
                <a:cs typeface="Arial"/>
              </a:rPr>
              <a:t>Alfonso Mendoza		</a:t>
            </a:r>
            <a:r>
              <a:rPr lang="en-US" sz="1600" b="1" dirty="0" err="1" smtClean="0">
                <a:latin typeface="Arial"/>
                <a:cs typeface="Arial"/>
              </a:rPr>
              <a:t>Lluís</a:t>
            </a:r>
            <a:r>
              <a:rPr lang="en-US" sz="1600" b="1" dirty="0" smtClean="0">
                <a:latin typeface="Arial"/>
                <a:cs typeface="Arial"/>
              </a:rPr>
              <a:t> </a:t>
            </a:r>
            <a:r>
              <a:rPr lang="en-US" sz="1600" b="1" dirty="0" err="1" smtClean="0">
                <a:latin typeface="Arial"/>
                <a:cs typeface="Arial"/>
              </a:rPr>
              <a:t>Ballell</a:t>
            </a:r>
            <a:endParaRPr lang="en-US" sz="1600" b="1" dirty="0" smtClean="0">
              <a:latin typeface="Arial"/>
              <a:cs typeface="Arial"/>
            </a:endParaRPr>
          </a:p>
          <a:p>
            <a:pPr>
              <a:lnSpc>
                <a:spcPct val="120000"/>
              </a:lnSpc>
            </a:pPr>
            <a:r>
              <a:rPr lang="en-US" sz="1600" b="1" dirty="0" smtClean="0">
                <a:latin typeface="Arial"/>
                <a:cs typeface="Arial"/>
              </a:rPr>
              <a:t>Rubén González del Río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968093" y="5431606"/>
            <a:ext cx="2348323" cy="1167803"/>
            <a:chOff x="6532340" y="1322005"/>
            <a:chExt cx="2348323" cy="1554345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79322" y="1322005"/>
              <a:ext cx="1469293" cy="1105501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6532340" y="2476255"/>
              <a:ext cx="2348323" cy="400095"/>
            </a:xfrm>
            <a:prstGeom prst="rect">
              <a:avLst/>
            </a:prstGeom>
            <a:noFill/>
          </p:spPr>
          <p:txBody>
            <a:bodyPr wrap="square" lIns="91425" tIns="45713" rIns="91425" bIns="45713" rtlCol="0">
              <a:spAutoFit/>
            </a:bodyPr>
            <a:lstStyle/>
            <a:p>
              <a:pPr algn="ctr"/>
              <a:r>
                <a:rPr lang="en-US" sz="1000" dirty="0">
                  <a:latin typeface="Lucida Grande"/>
                  <a:cs typeface="Lucida Grande"/>
                </a:rPr>
                <a:t>This project is co-funded by the European Union.</a:t>
              </a: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324" y="5656515"/>
            <a:ext cx="1948241" cy="71798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149C-3087-DD40-A570-2D5DDFA464DE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555776" y="1124744"/>
            <a:ext cx="3137598" cy="900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University of Zaragoza (Spain)</a:t>
            </a:r>
          </a:p>
          <a:p>
            <a:pPr>
              <a:lnSpc>
                <a:spcPct val="110000"/>
              </a:lnSpc>
            </a:pPr>
            <a:r>
              <a:rPr lang="en-US" sz="1600" b="1" dirty="0" smtClean="0">
                <a:latin typeface="Arial"/>
                <a:cs typeface="Arial"/>
              </a:rPr>
              <a:t>Jose A. </a:t>
            </a:r>
            <a:r>
              <a:rPr lang="en-US" sz="1600" b="1" dirty="0" err="1" smtClean="0">
                <a:latin typeface="Arial"/>
                <a:cs typeface="Arial"/>
              </a:rPr>
              <a:t>Ainsa</a:t>
            </a:r>
            <a:endParaRPr lang="en-US" sz="1600" b="1" dirty="0">
              <a:latin typeface="Arial"/>
              <a:cs typeface="Arial"/>
            </a:endParaRPr>
          </a:p>
          <a:p>
            <a:pPr>
              <a:lnSpc>
                <a:spcPct val="110000"/>
              </a:lnSpc>
            </a:pPr>
            <a:r>
              <a:rPr lang="en-US" sz="1600" b="1" dirty="0" smtClean="0">
                <a:latin typeface="Arial"/>
                <a:cs typeface="Arial"/>
              </a:rPr>
              <a:t>Carlos Martin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63487" y="1124744"/>
            <a:ext cx="2624937" cy="629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University of Pavia (Italy)</a:t>
            </a:r>
          </a:p>
          <a:p>
            <a:pPr>
              <a:lnSpc>
                <a:spcPct val="110000"/>
              </a:lnSpc>
            </a:pPr>
            <a:r>
              <a:rPr lang="en-US" sz="1600" b="1" dirty="0" err="1" smtClean="0">
                <a:latin typeface="Arial"/>
                <a:cs typeface="Arial"/>
              </a:rPr>
              <a:t>Edda</a:t>
            </a:r>
            <a:r>
              <a:rPr lang="en-US" sz="1600" b="1" dirty="0" smtClean="0">
                <a:latin typeface="Arial"/>
                <a:cs typeface="Arial"/>
              </a:rPr>
              <a:t> de Rossi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63487" y="1790972"/>
            <a:ext cx="2704486" cy="629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University of Padua (Italy)</a:t>
            </a:r>
            <a:endParaRPr lang="en-US" sz="1600" b="1" dirty="0">
              <a:solidFill>
                <a:schemeClr val="accent6">
                  <a:lumMod val="7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10000"/>
              </a:lnSpc>
            </a:pPr>
            <a:r>
              <a:rPr lang="en-US" sz="1600" b="1" dirty="0" smtClean="0">
                <a:solidFill>
                  <a:srgbClr val="000000"/>
                </a:solidFill>
                <a:latin typeface="Arial"/>
                <a:cs typeface="Arial"/>
              </a:rPr>
              <a:t>Riccardo </a:t>
            </a:r>
            <a:r>
              <a:rPr lang="en-US" sz="1600" b="1" dirty="0" err="1" smtClean="0">
                <a:solidFill>
                  <a:srgbClr val="000000"/>
                </a:solidFill>
                <a:latin typeface="Arial"/>
                <a:cs typeface="Arial"/>
              </a:rPr>
              <a:t>Maganelli</a:t>
            </a:r>
            <a:endParaRPr lang="en-US" sz="1600" b="1" dirty="0" smtClean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2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944216" cy="679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ubtitle 2"/>
          <p:cNvSpPr txBox="1">
            <a:spLocks/>
          </p:cNvSpPr>
          <p:nvPr/>
        </p:nvSpPr>
        <p:spPr>
          <a:xfrm>
            <a:off x="2843808" y="204346"/>
            <a:ext cx="4752528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Acknowledgements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4442" y="1260166"/>
            <a:ext cx="1484401" cy="35907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Ph.D. studies</a:t>
            </a:r>
            <a:endParaRPr lang="en-US" sz="1600" b="1" dirty="0" smtClean="0"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4442" y="2583060"/>
            <a:ext cx="1826241" cy="35907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 b="1" dirty="0" err="1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PostDoc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 training</a:t>
            </a:r>
            <a:endParaRPr lang="en-US" sz="1600" b="1" dirty="0" smtClean="0">
              <a:latin typeface="Arial"/>
              <a:cs typeface="Arial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4442" y="3614868"/>
            <a:ext cx="1928433" cy="35907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COFUND - TCOLF</a:t>
            </a:r>
            <a:endParaRPr lang="en-US" sz="1600" b="1" dirty="0" smtClean="0">
              <a:latin typeface="Arial"/>
              <a:cs typeface="Arial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0890" y="5585177"/>
            <a:ext cx="998982" cy="8606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3143" y="5503035"/>
            <a:ext cx="750550" cy="10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/>
          <p:cNvCxnSpPr/>
          <p:nvPr/>
        </p:nvCxnSpPr>
        <p:spPr>
          <a:xfrm>
            <a:off x="568793" y="1716477"/>
            <a:ext cx="7963647" cy="0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92910" y="1716477"/>
            <a:ext cx="0" cy="343647"/>
          </a:xfrm>
          <a:prstGeom prst="line">
            <a:avLst/>
          </a:prstGeom>
          <a:ln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98675" y="2090008"/>
            <a:ext cx="242063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Molecular Microbiology</a:t>
            </a:r>
          </a:p>
          <a:p>
            <a:r>
              <a:rPr lang="en-US" dirty="0" smtClean="0"/>
              <a:t>Microbial Genetics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Univ. Zaragoza (Spain)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Univ. Pavia (Italy)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Univ. </a:t>
            </a:r>
            <a:r>
              <a:rPr lang="en-US" dirty="0" err="1" smtClean="0">
                <a:solidFill>
                  <a:srgbClr val="0000FF"/>
                </a:solidFill>
              </a:rPr>
              <a:t>Padova</a:t>
            </a:r>
            <a:r>
              <a:rPr lang="en-US" dirty="0" smtClean="0">
                <a:solidFill>
                  <a:srgbClr val="0000FF"/>
                </a:solidFill>
              </a:rPr>
              <a:t> (Italy)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Ph.D. (2002-2006)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European Doctorate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2824884" y="1716477"/>
            <a:ext cx="2261369" cy="2507082"/>
            <a:chOff x="2779032" y="1449294"/>
            <a:chExt cx="2261369" cy="2507082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2988208" y="1449294"/>
              <a:ext cx="0" cy="1583752"/>
            </a:xfrm>
            <a:prstGeom prst="line">
              <a:avLst/>
            </a:prstGeom>
            <a:ln>
              <a:solidFill>
                <a:srgbClr val="00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779032" y="3033046"/>
              <a:ext cx="226136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Biochemistry</a:t>
              </a:r>
            </a:p>
            <a:p>
              <a:r>
                <a:rPr lang="en-US" dirty="0" smtClean="0">
                  <a:solidFill>
                    <a:srgbClr val="0000FF"/>
                  </a:solidFill>
                </a:rPr>
                <a:t>Univ. British Columbia</a:t>
              </a:r>
            </a:p>
            <a:p>
              <a:r>
                <a:rPr lang="en-US" dirty="0" smtClean="0">
                  <a:solidFill>
                    <a:srgbClr val="FF0000"/>
                  </a:solidFill>
                </a:rPr>
                <a:t>Post-Doc (2007-2010)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083965" y="1719467"/>
            <a:ext cx="2958712" cy="3486308"/>
            <a:chOff x="5157641" y="1452284"/>
            <a:chExt cx="2958712" cy="3486308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5351876" y="1452284"/>
              <a:ext cx="0" cy="2302979"/>
            </a:xfrm>
            <a:prstGeom prst="line">
              <a:avLst/>
            </a:prstGeom>
            <a:ln>
              <a:solidFill>
                <a:srgbClr val="00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157641" y="3738263"/>
              <a:ext cx="295871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Drug discovery</a:t>
              </a:r>
            </a:p>
            <a:p>
              <a:r>
                <a:rPr lang="en-US" dirty="0" smtClean="0">
                  <a:solidFill>
                    <a:srgbClr val="0000FF"/>
                  </a:solidFill>
                </a:rPr>
                <a:t>Univ. British Columbia</a:t>
              </a:r>
            </a:p>
            <a:p>
              <a:r>
                <a:rPr lang="en-US" dirty="0" smtClean="0">
                  <a:solidFill>
                    <a:srgbClr val="FF0000"/>
                  </a:solidFill>
                </a:rPr>
                <a:t>Research Associate / Lecturer</a:t>
              </a:r>
            </a:p>
            <a:p>
              <a:r>
                <a:rPr lang="en-US" dirty="0" smtClean="0">
                  <a:solidFill>
                    <a:srgbClr val="FF0000"/>
                  </a:solidFill>
                </a:rPr>
                <a:t>(2010-2014)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-9145055" y="1737398"/>
            <a:ext cx="17530297" cy="4859954"/>
            <a:chOff x="-163816627" y="1485156"/>
            <a:chExt cx="171976725" cy="4859954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6811884" y="1485156"/>
              <a:ext cx="0" cy="3382626"/>
            </a:xfrm>
            <a:prstGeom prst="line">
              <a:avLst/>
            </a:prstGeom>
            <a:ln>
              <a:solidFill>
                <a:srgbClr val="00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-163816627" y="4867782"/>
              <a:ext cx="171976725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 smtClean="0"/>
                <a:t>Drug discovery</a:t>
              </a:r>
            </a:p>
            <a:p>
              <a:pPr algn="r"/>
              <a:r>
                <a:rPr lang="en-US" dirty="0" smtClean="0"/>
                <a:t>Pre-clinical development</a:t>
              </a:r>
            </a:p>
            <a:p>
              <a:pPr algn="r"/>
              <a:r>
                <a:rPr lang="en-US" dirty="0" smtClean="0">
                  <a:solidFill>
                    <a:srgbClr val="0000FF"/>
                  </a:solidFill>
                </a:rPr>
                <a:t>GSK - TCOLF/ UBC</a:t>
              </a:r>
            </a:p>
            <a:p>
              <a:pPr algn="r"/>
              <a:r>
                <a:rPr lang="en-US" dirty="0" smtClean="0">
                  <a:solidFill>
                    <a:srgbClr val="FF0000"/>
                  </a:solidFill>
                </a:rPr>
                <a:t>Visiting Scientist / Research Associate</a:t>
              </a:r>
            </a:p>
            <a:p>
              <a:pPr algn="r"/>
              <a:r>
                <a:rPr lang="en-US" dirty="0" smtClean="0">
                  <a:solidFill>
                    <a:srgbClr val="FF0000"/>
                  </a:solidFill>
                </a:rPr>
                <a:t>(2014-2016)</a:t>
              </a:r>
            </a:p>
          </p:txBody>
        </p:sp>
      </p:grpSp>
      <p:sp>
        <p:nvSpPr>
          <p:cNvPr id="21" name="Subtitle 2"/>
          <p:cNvSpPr txBox="1">
            <a:spLocks/>
          </p:cNvSpPr>
          <p:nvPr/>
        </p:nvSpPr>
        <p:spPr>
          <a:xfrm>
            <a:off x="2843808" y="204346"/>
            <a:ext cx="4752528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Scientific Career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186389" y="1052736"/>
            <a:ext cx="3113803" cy="1224136"/>
            <a:chOff x="3186389" y="1052736"/>
            <a:chExt cx="3113803" cy="1224136"/>
          </a:xfrm>
        </p:grpSpPr>
        <p:sp>
          <p:nvSpPr>
            <p:cNvPr id="3" name="TextBox 2"/>
            <p:cNvSpPr txBox="1"/>
            <p:nvPr/>
          </p:nvSpPr>
          <p:spPr>
            <a:xfrm>
              <a:off x="3186389" y="1052736"/>
              <a:ext cx="311380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2008:</a:t>
              </a:r>
              <a:r>
                <a:rPr lang="en-US" dirty="0" smtClean="0"/>
                <a:t> </a:t>
              </a:r>
            </a:p>
            <a:p>
              <a:r>
                <a:rPr lang="en-US" dirty="0" smtClean="0"/>
                <a:t>Beginning of Spanish Recession </a:t>
              </a:r>
              <a:endParaRPr lang="en-US" dirty="0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V="1">
              <a:off x="3563888" y="1772816"/>
              <a:ext cx="0" cy="504056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47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488" y="1340768"/>
            <a:ext cx="7557025" cy="5233019"/>
          </a:xfrm>
          <a:prstGeom prst="rect">
            <a:avLst/>
          </a:prstGeom>
        </p:spPr>
      </p:pic>
      <p:sp>
        <p:nvSpPr>
          <p:cNvPr id="5" name="5-Point Star 4"/>
          <p:cNvSpPr/>
          <p:nvPr/>
        </p:nvSpPr>
        <p:spPr>
          <a:xfrm>
            <a:off x="5912296" y="2492896"/>
            <a:ext cx="243880" cy="24388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2843808" y="204346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PhD studies @ Univ. Zaragoza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559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843808" y="204346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PhD studies @ Univ. Zaragoza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6064" y="1404059"/>
            <a:ext cx="8604448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Guiding factors for moving into a PhD program:</a:t>
            </a:r>
            <a:endParaRPr lang="en-GB" sz="22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</a:t>
            </a: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Learning.</a:t>
            </a:r>
          </a:p>
          <a:p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Working in a relevant topic: tuberculosis research.</a:t>
            </a:r>
          </a:p>
          <a:p>
            <a:endParaRPr lang="en-GB" sz="22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Benefits:</a:t>
            </a:r>
          </a:p>
          <a:p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1- Scientific expertise.</a:t>
            </a:r>
          </a:p>
          <a:p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First teaching experience.</a:t>
            </a:r>
          </a:p>
          <a:p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3- International experience. European Doctorate (</a:t>
            </a: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Italy).</a:t>
            </a:r>
            <a:endParaRPr lang="en-GB" sz="22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endParaRPr lang="en-GB" sz="22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Shortcomings:</a:t>
            </a:r>
            <a:endParaRPr lang="en-GB" sz="2200" b="1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Little scientific exposure.</a:t>
            </a:r>
          </a:p>
          <a:p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Lack of scientific confidence.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6</a:t>
            </a:fld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251520" y="2636912"/>
            <a:ext cx="8496944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51520" y="4509120"/>
            <a:ext cx="8496944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1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-36512" y="1609948"/>
            <a:ext cx="9192260" cy="4051300"/>
            <a:chOff x="-36512" y="1609948"/>
            <a:chExt cx="9192260" cy="40513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6512" y="1609948"/>
              <a:ext cx="9192260" cy="4051300"/>
            </a:xfrm>
            <a:prstGeom prst="rect">
              <a:avLst/>
            </a:prstGeom>
          </p:spPr>
        </p:pic>
        <p:sp>
          <p:nvSpPr>
            <p:cNvPr id="4" name="Freeform 3"/>
            <p:cNvSpPr/>
            <p:nvPr/>
          </p:nvSpPr>
          <p:spPr>
            <a:xfrm>
              <a:off x="1691680" y="1844824"/>
              <a:ext cx="5915620" cy="1571476"/>
            </a:xfrm>
            <a:custGeom>
              <a:avLst/>
              <a:gdLst>
                <a:gd name="connsiteX0" fmla="*/ 6019800 w 6019800"/>
                <a:gd name="connsiteY0" fmla="*/ 1446680 h 1446680"/>
                <a:gd name="connsiteX1" fmla="*/ 2933700 w 6019800"/>
                <a:gd name="connsiteY1" fmla="*/ 11580 h 1446680"/>
                <a:gd name="connsiteX2" fmla="*/ 0 w 6019800"/>
                <a:gd name="connsiteY2" fmla="*/ 887880 h 144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19800" h="1446680">
                  <a:moveTo>
                    <a:pt x="6019800" y="1446680"/>
                  </a:moveTo>
                  <a:cubicBezTo>
                    <a:pt x="4978400" y="775696"/>
                    <a:pt x="3937000" y="104713"/>
                    <a:pt x="2933700" y="11580"/>
                  </a:cubicBezTo>
                  <a:cubicBezTo>
                    <a:pt x="1930400" y="-81553"/>
                    <a:pt x="965200" y="403163"/>
                    <a:pt x="0" y="887880"/>
                  </a:cubicBezTo>
                </a:path>
              </a:pathLst>
            </a:custGeom>
            <a:ln w="38100" cmpd="sng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H="1">
              <a:off x="1619672" y="2708920"/>
              <a:ext cx="240027" cy="144016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5-Point Star 5"/>
          <p:cNvSpPr/>
          <p:nvPr/>
        </p:nvSpPr>
        <p:spPr>
          <a:xfrm>
            <a:off x="7596336" y="3381986"/>
            <a:ext cx="144016" cy="11902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1403648" y="2852936"/>
            <a:ext cx="144016" cy="11902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843808" y="204346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Moving overseas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55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752"/>
            <a:ext cx="9144000" cy="521208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8</a:t>
            </a:fld>
            <a:endParaRPr lang="en-GB"/>
          </a:p>
        </p:txBody>
      </p:sp>
      <p:pic>
        <p:nvPicPr>
          <p:cNvPr id="4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172934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2843808" y="188640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The University of British Columbia</a:t>
            </a:r>
            <a:endParaRPr lang="en-GB" sz="3000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95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843808" y="260648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PostDoctoral</a:t>
            </a:r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training @ UBC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072" y="1443548"/>
            <a:ext cx="87484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Guiding factors for </a:t>
            </a:r>
            <a:r>
              <a:rPr lang="en-GB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PostDoctoral</a:t>
            </a: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training:</a:t>
            </a:r>
            <a:endParaRPr lang="en-GB" sz="20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Keep learning.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New scientific goals.</a:t>
            </a:r>
            <a:endParaRPr lang="en-GB" sz="20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3- International experience in an English speaking country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4- Sense of adventure.</a:t>
            </a:r>
          </a:p>
          <a:p>
            <a:endParaRPr lang="en-GB" sz="20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Benefits:</a:t>
            </a:r>
          </a:p>
          <a:p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1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Exposure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to a vibrant scientific environment.</a:t>
            </a:r>
            <a:endParaRPr lang="en-GB" sz="20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2-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New opportunities and new thinking, new ways of doing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things.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3-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International experience (Canada).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</a:t>
            </a:r>
          </a:p>
          <a:p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4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- Start of scientific and operational independence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endParaRPr lang="en-GB" sz="2000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9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51520" y="3356992"/>
            <a:ext cx="8496944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32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" y="260648"/>
            <a:ext cx="2352502" cy="82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843808" y="260648"/>
            <a:ext cx="568863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Research Program @ UBC</a:t>
            </a:r>
            <a:endParaRPr lang="en-GB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10</a:t>
            </a:fld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251520" y="4869160"/>
            <a:ext cx="8496944" cy="15841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91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3077</TotalTime>
  <Words>726</Words>
  <Application>Microsoft Office PowerPoint</Application>
  <PresentationFormat>On-screen Show (4:3)</PresentationFormat>
  <Paragraphs>194</Paragraphs>
  <Slides>23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ＭＳ Ｐゴシック</vt:lpstr>
      <vt:lpstr>Arial</vt:lpstr>
      <vt:lpstr>Calibri</vt:lpstr>
      <vt:lpstr>Comic Sans MS</vt:lpstr>
      <vt:lpstr>Lucida Grande</vt:lpstr>
      <vt:lpstr>Times New Roman</vt:lpstr>
      <vt:lpstr>Office Theme</vt:lpstr>
      <vt:lpstr>10 December 2015 – Plenary Session (or 10 December 2015 – Parallel Session or 11 December 2015 – Plenary Session) “A Researchers Mobility back to Europe”  Santiago Ramón García  University of British Columbia  COFUND @ GSK-DDW Tres Cantos Open Lab Foundation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Contribution  Speakers Name + Institution</dc:title>
  <dc:creator>Ulrike KOHL</dc:creator>
  <cp:lastModifiedBy>Tom JAKOBS</cp:lastModifiedBy>
  <cp:revision>88</cp:revision>
  <dcterms:created xsi:type="dcterms:W3CDTF">2015-12-01T15:57:31Z</dcterms:created>
  <dcterms:modified xsi:type="dcterms:W3CDTF">2015-12-09T10:12:27Z</dcterms:modified>
</cp:coreProperties>
</file>