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8" r:id="rId2"/>
    <p:sldId id="256" r:id="rId3"/>
    <p:sldId id="282" r:id="rId4"/>
    <p:sldId id="283" r:id="rId5"/>
    <p:sldId id="289" r:id="rId6"/>
    <p:sldId id="290" r:id="rId7"/>
    <p:sldId id="291" r:id="rId8"/>
    <p:sldId id="304" r:id="rId9"/>
    <p:sldId id="306" r:id="rId10"/>
    <p:sldId id="307" r:id="rId11"/>
    <p:sldId id="310" r:id="rId12"/>
    <p:sldId id="312" r:id="rId13"/>
    <p:sldId id="311" r:id="rId14"/>
    <p:sldId id="292" r:id="rId15"/>
    <p:sldId id="317" r:id="rId16"/>
    <p:sldId id="308" r:id="rId17"/>
    <p:sldId id="318" r:id="rId18"/>
    <p:sldId id="320" r:id="rId19"/>
    <p:sldId id="305" r:id="rId20"/>
    <p:sldId id="303" r:id="rId21"/>
    <p:sldId id="316" r:id="rId22"/>
    <p:sldId id="322" r:id="rId23"/>
    <p:sldId id="323" r:id="rId24"/>
    <p:sldId id="321" r:id="rId25"/>
    <p:sldId id="314" r:id="rId26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E2A2"/>
    <a:srgbClr val="CFAB7A"/>
    <a:srgbClr val="33CCCC"/>
    <a:srgbClr val="F3D8A3"/>
    <a:srgbClr val="EFD2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3" autoAdjust="0"/>
    <p:restoredTop sz="94690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9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35" d="100"/>
          <a:sy n="135" d="100"/>
        </p:scale>
        <p:origin x="114" y="1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4.xlsx"/><Relationship Id="rId4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170384951881016E-2"/>
          <c:y val="0.18962671332750072"/>
          <c:w val="0.4782534995625547"/>
          <c:h val="0.79708916593759116"/>
        </c:manualLayout>
      </c:layout>
      <c:pieChart>
        <c:varyColors val="1"/>
        <c:ser>
          <c:idx val="0"/>
          <c:order val="0"/>
          <c:tx>
            <c:strRef>
              <c:f>'Diagrammme COFUND 2012-16'!$C$46</c:f>
              <c:strCache>
                <c:ptCount val="1"/>
                <c:pt idx="0">
                  <c:v>Bewerbungen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Pt>
            <c:idx val="6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7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</c:dPt>
          <c:dPt>
            <c:idx val="8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9"/>
            <c:bubble3D val="0"/>
            <c:spPr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'Diagrammme COFUND 2012-16'!$B$47:$B$56</c:f>
              <c:strCache>
                <c:ptCount val="10"/>
                <c:pt idx="0">
                  <c:v>Europe</c:v>
                </c:pt>
                <c:pt idx="1">
                  <c:v>South and South East Asia</c:v>
                </c:pt>
                <c:pt idx="2">
                  <c:v>Middle East &amp; North Africa</c:v>
                </c:pt>
                <c:pt idx="3">
                  <c:v>East Asia</c:v>
                </c:pt>
                <c:pt idx="4">
                  <c:v>North America</c:v>
                </c:pt>
                <c:pt idx="5">
                  <c:v>Central and South America  / Latin America</c:v>
                </c:pt>
                <c:pt idx="6">
                  <c:v>CIS</c:v>
                </c:pt>
                <c:pt idx="7">
                  <c:v>Germany</c:v>
                </c:pt>
                <c:pt idx="8">
                  <c:v>Sub-Saharan Africa</c:v>
                </c:pt>
                <c:pt idx="9">
                  <c:v>Australia &amp; Oceania</c:v>
                </c:pt>
              </c:strCache>
            </c:strRef>
          </c:cat>
          <c:val>
            <c:numRef>
              <c:f>'Diagrammme COFUND 2012-16'!$C$47:$C$56</c:f>
              <c:numCache>
                <c:formatCode>0%</c:formatCode>
                <c:ptCount val="10"/>
                <c:pt idx="0">
                  <c:v>0.41</c:v>
                </c:pt>
                <c:pt idx="1">
                  <c:v>0.18</c:v>
                </c:pt>
                <c:pt idx="2">
                  <c:v>0.08</c:v>
                </c:pt>
                <c:pt idx="3">
                  <c:v>7.0000000000000007E-2</c:v>
                </c:pt>
                <c:pt idx="4">
                  <c:v>7.0000000000000007E-2</c:v>
                </c:pt>
                <c:pt idx="5">
                  <c:v>0.04</c:v>
                </c:pt>
                <c:pt idx="6">
                  <c:v>0.04</c:v>
                </c:pt>
                <c:pt idx="7">
                  <c:v>0.04</c:v>
                </c:pt>
                <c:pt idx="8">
                  <c:v>0.04</c:v>
                </c:pt>
                <c:pt idx="9">
                  <c:v>0.02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407622354246493"/>
          <c:y val="0"/>
          <c:w val="0.45667235345581803"/>
          <c:h val="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867334891226773E-2"/>
          <c:y val="0.12388490925250729"/>
          <c:w val="0.89019685039370078"/>
          <c:h val="0.718973097112860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'Diagrammme COFUND 2012-16'!$C$5</c:f>
              <c:strCache>
                <c:ptCount val="1"/>
                <c:pt idx="0">
                  <c:v>Applications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'Diagrammme COFUND 2012-16'!$B$6:$B$10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'Diagrammme COFUND 2012-16'!$C$6:$C$10</c:f>
              <c:numCache>
                <c:formatCode>General</c:formatCode>
                <c:ptCount val="5"/>
                <c:pt idx="0">
                  <c:v>99</c:v>
                </c:pt>
                <c:pt idx="1">
                  <c:v>183</c:v>
                </c:pt>
                <c:pt idx="2">
                  <c:v>271</c:v>
                </c:pt>
                <c:pt idx="3">
                  <c:v>349</c:v>
                </c:pt>
                <c:pt idx="4">
                  <c:v>403</c:v>
                </c:pt>
              </c:numCache>
            </c:numRef>
          </c:val>
        </c:ser>
        <c:ser>
          <c:idx val="1"/>
          <c:order val="1"/>
          <c:tx>
            <c:strRef>
              <c:f>'Diagrammme COFUND 2012-16'!$D$5</c:f>
              <c:strCache>
                <c:ptCount val="1"/>
                <c:pt idx="0">
                  <c:v>Fellowships</c:v>
                </c:pt>
              </c:strCache>
            </c:strRef>
          </c:tx>
          <c:spPr>
            <a:solidFill>
              <a:schemeClr val="bg2">
                <a:lumMod val="2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'Diagrammme COFUND 2012-16'!$B$6:$B$10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'Diagrammme COFUND 2012-16'!$D$6:$D$10</c:f>
              <c:numCache>
                <c:formatCode>General</c:formatCode>
                <c:ptCount val="5"/>
                <c:pt idx="0">
                  <c:v>12</c:v>
                </c:pt>
                <c:pt idx="1">
                  <c:v>15</c:v>
                </c:pt>
                <c:pt idx="2">
                  <c:v>18</c:v>
                </c:pt>
                <c:pt idx="3">
                  <c:v>21</c:v>
                </c:pt>
                <c:pt idx="4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axId val="47036672"/>
        <c:axId val="47042560"/>
      </c:barChart>
      <c:catAx>
        <c:axId val="47036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7042560"/>
        <c:crosses val="autoZero"/>
        <c:auto val="1"/>
        <c:lblAlgn val="ctr"/>
        <c:lblOffset val="100"/>
        <c:noMultiLvlLbl val="0"/>
      </c:catAx>
      <c:valAx>
        <c:axId val="47042560"/>
        <c:scaling>
          <c:orientation val="minMax"/>
          <c:max val="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7036672"/>
        <c:crosses val="autoZero"/>
        <c:crossBetween val="between"/>
        <c:majorUnit val="100"/>
        <c:minorUnit val="5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8.8381422779766461E-2"/>
          <c:y val="0.17089673117128401"/>
          <c:w val="0.35159798775153106"/>
          <c:h val="8.37171916010498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'Diagrammme COFUND 2012-16'!$C$22</c:f>
              <c:strCache>
                <c:ptCount val="1"/>
                <c:pt idx="0">
                  <c:v>Applications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'Diagrammme COFUND 2012-16'!$B$23:$B$29</c:f>
              <c:strCache>
                <c:ptCount val="7"/>
                <c:pt idx="0">
                  <c:v>Humanities</c:v>
                </c:pt>
                <c:pt idx="1">
                  <c:v>Ancient Studies</c:v>
                </c:pt>
                <c:pt idx="2">
                  <c:v>Area Studies</c:v>
                </c:pt>
                <c:pt idx="3">
                  <c:v>Plant Science</c:v>
                </c:pt>
                <c:pt idx="4">
                  <c:v>Mathematics</c:v>
                </c:pt>
                <c:pt idx="5">
                  <c:v>Nanostructures</c:v>
                </c:pt>
                <c:pt idx="6">
                  <c:v>Biomedicine</c:v>
                </c:pt>
              </c:strCache>
            </c:strRef>
          </c:cat>
          <c:val>
            <c:numRef>
              <c:f>'Diagrammme COFUND 2012-16'!$C$23:$C$29</c:f>
              <c:numCache>
                <c:formatCode>General</c:formatCode>
                <c:ptCount val="7"/>
                <c:pt idx="0">
                  <c:v>234</c:v>
                </c:pt>
                <c:pt idx="1">
                  <c:v>195</c:v>
                </c:pt>
                <c:pt idx="2">
                  <c:v>481</c:v>
                </c:pt>
                <c:pt idx="3">
                  <c:v>97</c:v>
                </c:pt>
                <c:pt idx="4">
                  <c:v>66</c:v>
                </c:pt>
                <c:pt idx="5">
                  <c:v>143</c:v>
                </c:pt>
                <c:pt idx="6">
                  <c:v>89</c:v>
                </c:pt>
              </c:numCache>
            </c:numRef>
          </c:val>
        </c:ser>
        <c:ser>
          <c:idx val="1"/>
          <c:order val="1"/>
          <c:tx>
            <c:strRef>
              <c:f>'Diagrammme COFUND 2012-16'!$D$22</c:f>
              <c:strCache>
                <c:ptCount val="1"/>
                <c:pt idx="0">
                  <c:v>Fellowships</c:v>
                </c:pt>
              </c:strCache>
            </c:strRef>
          </c:tx>
          <c:spPr>
            <a:solidFill>
              <a:schemeClr val="bg2">
                <a:lumMod val="2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'Diagrammme COFUND 2012-16'!$B$23:$B$29</c:f>
              <c:strCache>
                <c:ptCount val="7"/>
                <c:pt idx="0">
                  <c:v>Humanities</c:v>
                </c:pt>
                <c:pt idx="1">
                  <c:v>Ancient Studies</c:v>
                </c:pt>
                <c:pt idx="2">
                  <c:v>Area Studies</c:v>
                </c:pt>
                <c:pt idx="3">
                  <c:v>Plant Science</c:v>
                </c:pt>
                <c:pt idx="4">
                  <c:v>Mathematics</c:v>
                </c:pt>
                <c:pt idx="5">
                  <c:v>Nanostructures</c:v>
                </c:pt>
                <c:pt idx="6">
                  <c:v>Biomedicine</c:v>
                </c:pt>
              </c:strCache>
            </c:strRef>
          </c:cat>
          <c:val>
            <c:numRef>
              <c:f>'Diagrammme COFUND 2012-16'!$D$23:$D$29</c:f>
              <c:numCache>
                <c:formatCode>General</c:formatCode>
                <c:ptCount val="7"/>
                <c:pt idx="0">
                  <c:v>9</c:v>
                </c:pt>
                <c:pt idx="1">
                  <c:v>16</c:v>
                </c:pt>
                <c:pt idx="2">
                  <c:v>33</c:v>
                </c:pt>
                <c:pt idx="3">
                  <c:v>4</c:v>
                </c:pt>
                <c:pt idx="4">
                  <c:v>11</c:v>
                </c:pt>
                <c:pt idx="5">
                  <c:v>9</c:v>
                </c:pt>
                <c:pt idx="6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axId val="48335488"/>
        <c:axId val="48341376"/>
      </c:barChart>
      <c:catAx>
        <c:axId val="48335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8341376"/>
        <c:crosses val="autoZero"/>
        <c:auto val="1"/>
        <c:lblAlgn val="ctr"/>
        <c:lblOffset val="100"/>
        <c:noMultiLvlLbl val="0"/>
      </c:catAx>
      <c:valAx>
        <c:axId val="48341376"/>
        <c:scaling>
          <c:orientation val="minMax"/>
          <c:max val="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8335488"/>
        <c:crosses val="autoZero"/>
        <c:crossBetween val="between"/>
        <c:majorUnit val="100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57110274976362696"/>
          <c:y val="0.31829669094193702"/>
          <c:w val="0.35487596813816447"/>
          <c:h val="8.89209446819902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43946793268181"/>
          <c:y val="5.2180582085861425E-2"/>
          <c:w val="0.69869951318540369"/>
          <c:h val="0.8643628590695507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'Diagrammme COFUND 2012-16'!$C$61</c:f>
              <c:strCache>
                <c:ptCount val="1"/>
                <c:pt idx="0">
                  <c:v>former fellows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bg2">
                  <a:lumMod val="10000"/>
                </a:schemeClr>
              </a:solidFill>
              <a:ln>
                <a:noFill/>
              </a:ln>
              <a:effectLst/>
            </c:spPr>
          </c:dPt>
          <c:dLbls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'Diagrammme COFUND 2012-16'!$B$62:$B$64</c:f>
              <c:strCache>
                <c:ptCount val="3"/>
                <c:pt idx="0">
                  <c:v>Follow-up positions
33</c:v>
                </c:pt>
                <c:pt idx="1">
                  <c:v>Proposals submitted
54</c:v>
                </c:pt>
                <c:pt idx="2">
                  <c:v>Fellows
86</c:v>
                </c:pt>
              </c:strCache>
            </c:strRef>
          </c:cat>
          <c:val>
            <c:numRef>
              <c:f>'Diagrammme COFUND 2012-16'!$C$62:$C$64</c:f>
              <c:numCache>
                <c:formatCode>General</c:formatCode>
                <c:ptCount val="3"/>
                <c:pt idx="0">
                  <c:v>21</c:v>
                </c:pt>
                <c:pt idx="1">
                  <c:v>40</c:v>
                </c:pt>
                <c:pt idx="2">
                  <c:v>36</c:v>
                </c:pt>
              </c:numCache>
            </c:numRef>
          </c:val>
        </c:ser>
        <c:ser>
          <c:idx val="1"/>
          <c:order val="1"/>
          <c:tx>
            <c:strRef>
              <c:f>'Diagrammme COFUND 2012-16'!$D$61</c:f>
              <c:strCache>
                <c:ptCount val="1"/>
                <c:pt idx="0">
                  <c:v>FU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4E2A2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'Diagrammme COFUND 2012-16'!$B$62:$B$64</c:f>
              <c:strCache>
                <c:ptCount val="3"/>
                <c:pt idx="0">
                  <c:v>Follow-up positions
33</c:v>
                </c:pt>
                <c:pt idx="1">
                  <c:v>Proposals submitted
54</c:v>
                </c:pt>
                <c:pt idx="2">
                  <c:v>Fellows
86</c:v>
                </c:pt>
              </c:strCache>
            </c:strRef>
          </c:cat>
          <c:val>
            <c:numRef>
              <c:f>'Diagrammme COFUND 2012-16'!$D$62:$D$64</c:f>
              <c:numCache>
                <c:formatCode>General</c:formatCode>
                <c:ptCount val="3"/>
                <c:pt idx="0">
                  <c:v>12</c:v>
                </c:pt>
                <c:pt idx="1">
                  <c:v>14</c:v>
                </c:pt>
              </c:numCache>
            </c:numRef>
          </c:val>
        </c:ser>
        <c:ser>
          <c:idx val="2"/>
          <c:order val="2"/>
          <c:tx>
            <c:strRef>
              <c:f>'Diagrammme COFUND 2012-16'!$E$61</c:f>
              <c:strCache>
                <c:ptCount val="1"/>
                <c:pt idx="0">
                  <c:v>currently funded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FAB7A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bg2">
                  <a:lumMod val="25000"/>
                </a:schemeClr>
              </a:solidFill>
              <a:ln>
                <a:noFill/>
              </a:ln>
              <a:effectLst/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'Diagrammme COFUND 2012-16'!$B$62:$B$64</c:f>
              <c:strCache>
                <c:ptCount val="3"/>
                <c:pt idx="0">
                  <c:v>Follow-up positions
33</c:v>
                </c:pt>
                <c:pt idx="1">
                  <c:v>Proposals submitted
54</c:v>
                </c:pt>
                <c:pt idx="2">
                  <c:v>Fellows
86</c:v>
                </c:pt>
              </c:strCache>
            </c:strRef>
          </c:cat>
          <c:val>
            <c:numRef>
              <c:f>'Diagrammme COFUND 2012-16'!$E$62:$E$64</c:f>
              <c:numCache>
                <c:formatCode>General</c:formatCode>
                <c:ptCount val="3"/>
                <c:pt idx="0">
                  <c:v>3</c:v>
                </c:pt>
                <c:pt idx="2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9471488"/>
        <c:axId val="49473024"/>
      </c:barChart>
      <c:catAx>
        <c:axId val="494714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9473024"/>
        <c:crosses val="autoZero"/>
        <c:auto val="1"/>
        <c:lblAlgn val="ctr"/>
        <c:lblOffset val="100"/>
        <c:noMultiLvlLbl val="0"/>
      </c:catAx>
      <c:valAx>
        <c:axId val="494730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9471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0.27273</cdr:x>
      <cdr:y>0.29032</cdr:y>
    </cdr:from>
    <cdr:to>
      <cdr:x>0.87273</cdr:x>
      <cdr:y>0.33871</cdr:y>
    </cdr:to>
    <cdr:sp macro="" textlink="">
      <cdr:nvSpPr>
        <cdr:cNvPr id="2" name="Textfeld 1"/>
        <cdr:cNvSpPr txBox="1"/>
      </cdr:nvSpPr>
      <cdr:spPr>
        <a:xfrm xmlns:a="http://schemas.openxmlformats.org/drawingml/2006/main">
          <a:off x="2160240" y="1296144"/>
          <a:ext cx="475252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de-DE" sz="1100" dirty="0"/>
        </a:p>
      </cdr:txBody>
    </cdr:sp>
  </cdr:relSizeAnchor>
  <cdr:relSizeAnchor xmlns:cdr="http://schemas.openxmlformats.org/drawingml/2006/chartDrawing">
    <cdr:from>
      <cdr:x>0.32904</cdr:x>
      <cdr:y>0.54839</cdr:y>
    </cdr:from>
    <cdr:to>
      <cdr:x>0.48608</cdr:x>
      <cdr:y>0.66128</cdr:y>
    </cdr:to>
    <cdr:sp macro="" textlink="">
      <cdr:nvSpPr>
        <cdr:cNvPr id="4" name="Textfeld 1"/>
        <cdr:cNvSpPr txBox="1"/>
      </cdr:nvSpPr>
      <cdr:spPr>
        <a:xfrm xmlns:a="http://schemas.openxmlformats.org/drawingml/2006/main">
          <a:off x="2748469" y="2448271"/>
          <a:ext cx="1311690" cy="504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defTabSz="744538"/>
          <a:r>
            <a:rPr lang="de-DE" sz="1200" dirty="0" smtClean="0">
              <a:latin typeface="Arial" panose="020B0604020202020204" pitchFamily="34" charset="0"/>
              <a:cs typeface="Arial" panose="020B0604020202020204" pitchFamily="34" charset="0"/>
            </a:rPr>
            <a:t>not </a:t>
          </a:r>
          <a:r>
            <a:rPr lang="de-DE" sz="1200" dirty="0" err="1" smtClean="0">
              <a:latin typeface="Arial" panose="020B0604020202020204" pitchFamily="34" charset="0"/>
              <a:cs typeface="Arial" panose="020B0604020202020204" pitchFamily="34" charset="0"/>
            </a:rPr>
            <a:t>successful</a:t>
          </a:r>
          <a:r>
            <a:rPr lang="de-DE" sz="1200" dirty="0" smtClean="0">
              <a:latin typeface="Arial" panose="020B0604020202020204" pitchFamily="34" charset="0"/>
              <a:cs typeface="Arial" panose="020B0604020202020204" pitchFamily="34" charset="0"/>
            </a:rPr>
            <a:t> /</a:t>
          </a:r>
          <a:br>
            <a:rPr lang="de-DE" sz="1200" dirty="0" smtClean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de-DE" sz="1200" dirty="0" smtClean="0">
              <a:latin typeface="Arial" panose="020B0604020202020204" pitchFamily="34" charset="0"/>
              <a:cs typeface="Arial" panose="020B0604020202020204" pitchFamily="34" charset="0"/>
            </a:rPr>
            <a:t>not </a:t>
          </a:r>
          <a:r>
            <a:rPr lang="de-DE" sz="1200" dirty="0" err="1" smtClean="0">
              <a:latin typeface="Arial" panose="020B0604020202020204" pitchFamily="34" charset="0"/>
              <a:cs typeface="Arial" panose="020B0604020202020204" pitchFamily="34" charset="0"/>
            </a:rPr>
            <a:t>yet</a:t>
          </a:r>
          <a:r>
            <a:rPr lang="de-DE" sz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de-DE" sz="1200" dirty="0" err="1" smtClean="0">
              <a:latin typeface="Arial" panose="020B0604020202020204" pitchFamily="34" charset="0"/>
              <a:cs typeface="Arial" panose="020B0604020202020204" pitchFamily="34" charset="0"/>
            </a:rPr>
            <a:t>decided</a:t>
          </a:r>
          <a:endParaRPr lang="de-DE" sz="1200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0.29661</cdr:x>
      <cdr:y>0.83871</cdr:y>
    </cdr:from>
    <cdr:to>
      <cdr:x>0.39661</cdr:x>
      <cdr:y>0.90075</cdr:y>
    </cdr:to>
    <cdr:sp macro="" textlink="">
      <cdr:nvSpPr>
        <cdr:cNvPr id="5" name="Textfeld 1"/>
        <cdr:cNvSpPr txBox="1"/>
      </cdr:nvSpPr>
      <cdr:spPr>
        <a:xfrm xmlns:a="http://schemas.openxmlformats.org/drawingml/2006/main">
          <a:off x="2349423" y="3744416"/>
          <a:ext cx="792088" cy="2769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defTabSz="744538"/>
          <a:r>
            <a:rPr lang="de-DE" sz="1200" dirty="0" smtClean="0">
              <a:latin typeface="Arial" panose="020B0604020202020204" pitchFamily="34" charset="0"/>
              <a:cs typeface="Arial" panose="020B0604020202020204" pitchFamily="34" charset="0"/>
            </a:rPr>
            <a:t>at FUB</a:t>
          </a:r>
          <a:endParaRPr lang="de-DE" sz="1200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0.41818</cdr:x>
      <cdr:y>0.83871</cdr:y>
    </cdr:from>
    <cdr:to>
      <cdr:x>0.51818</cdr:x>
      <cdr:y>0.90075</cdr:y>
    </cdr:to>
    <cdr:sp macro="" textlink="">
      <cdr:nvSpPr>
        <cdr:cNvPr id="6" name="Textfeld 1"/>
        <cdr:cNvSpPr txBox="1"/>
      </cdr:nvSpPr>
      <cdr:spPr>
        <a:xfrm xmlns:a="http://schemas.openxmlformats.org/drawingml/2006/main">
          <a:off x="3312368" y="3744416"/>
          <a:ext cx="792088" cy="2769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defTabSz="744538"/>
          <a:r>
            <a:rPr lang="de-DE" sz="1200" dirty="0" err="1" smtClean="0">
              <a:latin typeface="Arial" panose="020B0604020202020204" pitchFamily="34" charset="0"/>
              <a:cs typeface="Arial" panose="020B0604020202020204" pitchFamily="34" charset="0"/>
            </a:rPr>
            <a:t>external</a:t>
          </a:r>
          <a:endParaRPr lang="de-DE" sz="1200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0.32656</cdr:x>
      <cdr:y>0.25806</cdr:y>
    </cdr:from>
    <cdr:to>
      <cdr:x>0.4825</cdr:x>
      <cdr:y>0.30645</cdr:y>
    </cdr:to>
    <cdr:sp macro="" textlink="">
      <cdr:nvSpPr>
        <cdr:cNvPr id="3" name="Textfeld 2"/>
        <cdr:cNvSpPr txBox="1"/>
      </cdr:nvSpPr>
      <cdr:spPr>
        <a:xfrm xmlns:a="http://schemas.openxmlformats.org/drawingml/2006/main">
          <a:off x="2727725" y="1152128"/>
          <a:ext cx="1302527" cy="2160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de-DE" sz="1200" dirty="0" err="1" smtClean="0">
              <a:latin typeface="Arial" panose="020B0604020202020204" pitchFamily="34" charset="0"/>
              <a:cs typeface="Arial" panose="020B0604020202020204" pitchFamily="34" charset="0"/>
            </a:rPr>
            <a:t>former</a:t>
          </a:r>
          <a:r>
            <a:rPr lang="de-DE" sz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de-DE" sz="1200" dirty="0" err="1" smtClean="0">
              <a:latin typeface="Arial" panose="020B0604020202020204" pitchFamily="34" charset="0"/>
              <a:cs typeface="Arial" panose="020B0604020202020204" pitchFamily="34" charset="0"/>
            </a:rPr>
            <a:t>fellows</a:t>
          </a:r>
          <a:r>
            <a:rPr lang="de-DE" sz="1200" dirty="0" smtClean="0">
              <a:latin typeface="Arial" panose="020B0604020202020204" pitchFamily="34" charset="0"/>
              <a:cs typeface="Arial" panose="020B0604020202020204" pitchFamily="34" charset="0"/>
            </a:rPr>
            <a:t>		</a:t>
          </a:r>
          <a:endParaRPr lang="de-DE" sz="1200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0.61207</cdr:x>
      <cdr:y>0.25806</cdr:y>
    </cdr:from>
    <cdr:to>
      <cdr:x>0.78448</cdr:x>
      <cdr:y>0.30645</cdr:y>
    </cdr:to>
    <cdr:sp macro="" textlink="">
      <cdr:nvSpPr>
        <cdr:cNvPr id="7" name="Textfeld 6"/>
        <cdr:cNvSpPr txBox="1"/>
      </cdr:nvSpPr>
      <cdr:spPr>
        <a:xfrm xmlns:a="http://schemas.openxmlformats.org/drawingml/2006/main">
          <a:off x="5112568" y="1152128"/>
          <a:ext cx="144016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de-DE" sz="1200" dirty="0" err="1" smtClean="0">
              <a:latin typeface="Arial" panose="020B0604020202020204" pitchFamily="34" charset="0"/>
              <a:cs typeface="Arial" panose="020B0604020202020204" pitchFamily="34" charset="0"/>
            </a:rPr>
            <a:t>Currently</a:t>
          </a:r>
          <a:r>
            <a:rPr lang="de-DE" sz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de-DE" sz="1200" dirty="0" err="1" smtClean="0">
              <a:latin typeface="Arial" panose="020B0604020202020204" pitchFamily="34" charset="0"/>
              <a:cs typeface="Arial" panose="020B0604020202020204" pitchFamily="34" charset="0"/>
            </a:rPr>
            <a:t>funded</a:t>
          </a:r>
          <a:endParaRPr lang="de-DE" sz="1200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0.56034</cdr:x>
      <cdr:y>0.55233</cdr:y>
    </cdr:from>
    <cdr:to>
      <cdr:x>0.75862</cdr:x>
      <cdr:y>0.66522</cdr:y>
    </cdr:to>
    <cdr:sp macro="" textlink="">
      <cdr:nvSpPr>
        <cdr:cNvPr id="8" name="Textfeld 7"/>
        <cdr:cNvSpPr txBox="1"/>
      </cdr:nvSpPr>
      <cdr:spPr>
        <a:xfrm xmlns:a="http://schemas.openxmlformats.org/drawingml/2006/main">
          <a:off x="4680520" y="2465886"/>
          <a:ext cx="1656184" cy="504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r>
            <a:rPr lang="de-DE" sz="1200" dirty="0" err="1" smtClean="0">
              <a:latin typeface="Arial" panose="020B0604020202020204" pitchFamily="34" charset="0"/>
              <a:cs typeface="Arial" panose="020B0604020202020204" pitchFamily="34" charset="0"/>
            </a:rPr>
            <a:t>Successful</a:t>
          </a:r>
          <a:r>
            <a:rPr lang="de-DE" sz="1200" dirty="0" smtClean="0">
              <a:latin typeface="Arial" panose="020B0604020202020204" pitchFamily="34" charset="0"/>
              <a:cs typeface="Arial" panose="020B0604020202020204" pitchFamily="34" charset="0"/>
            </a:rPr>
            <a:t/>
          </a:r>
          <a:br>
            <a:rPr lang="de-DE" sz="1200" dirty="0" smtClean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de-DE" sz="1200" dirty="0" smtClean="0">
              <a:latin typeface="Arial" panose="020B0604020202020204" pitchFamily="34" charset="0"/>
              <a:cs typeface="Arial" panose="020B0604020202020204" pitchFamily="34" charset="0"/>
            </a:rPr>
            <a:t>7 at FUB / 7 </a:t>
          </a:r>
          <a:r>
            <a:rPr lang="de-DE" sz="1200" dirty="0" err="1" smtClean="0">
              <a:latin typeface="Arial" panose="020B0604020202020204" pitchFamily="34" charset="0"/>
              <a:cs typeface="Arial" panose="020B0604020202020204" pitchFamily="34" charset="0"/>
            </a:rPr>
            <a:t>external</a:t>
          </a:r>
          <a:endParaRPr lang="de-DE" sz="1200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81E27-F59E-4576-9486-C8BBDF693305}" type="datetimeFigureOut">
              <a:rPr lang="de-DE" smtClean="0"/>
              <a:t>09.12.2015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3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BF6E1-1A0E-4D08-B236-444D8F19404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02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CDFB5-CDD4-4097-A5DC-A92ACAD81A33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EC18AD-1363-42D7-8887-4F2E286D68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4611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C18AD-1363-42D7-8887-4F2E286D68C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7131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Ca. 50 %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aApplications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regions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liaison</a:t>
            </a:r>
            <a:r>
              <a:rPr lang="de-DE" dirty="0" smtClean="0"/>
              <a:t> </a:t>
            </a:r>
            <a:r>
              <a:rPr lang="de-DE" dirty="0" err="1" smtClean="0"/>
              <a:t>offices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C18AD-1363-42D7-8887-4F2E286D68CA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230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C18AD-1363-42D7-8887-4F2E286D68CA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116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C18AD-1363-42D7-8887-4F2E286D68CA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2319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104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74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5314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himi\Pictures\PPT Presi\Essai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45134"/>
            <a:ext cx="9144000" cy="1612865"/>
          </a:xfrm>
          <a:prstGeom prst="rect">
            <a:avLst/>
          </a:prstGeom>
          <a:noFill/>
        </p:spPr>
      </p:pic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499992" y="2636912"/>
            <a:ext cx="4392488" cy="1512168"/>
          </a:xfrm>
        </p:spPr>
        <p:txBody>
          <a:bodyPr/>
          <a:lstStyle>
            <a:lvl1pPr marL="0" indent="0" algn="l">
              <a:buNone/>
              <a:defRPr sz="2400" baseline="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dirty="0" smtClean="0"/>
              <a:t>Cliquez pour ajouter un sous-titre</a:t>
            </a:r>
            <a:endParaRPr lang="fr-CH" dirty="0"/>
          </a:p>
        </p:txBody>
      </p:sp>
      <p:sp>
        <p:nvSpPr>
          <p:cNvPr id="13" name="Titre 12"/>
          <p:cNvSpPr>
            <a:spLocks noGrp="1"/>
          </p:cNvSpPr>
          <p:nvPr>
            <p:ph type="title" hasCustomPrompt="1"/>
          </p:nvPr>
        </p:nvSpPr>
        <p:spPr>
          <a:xfrm>
            <a:off x="4499992" y="1628800"/>
            <a:ext cx="4392488" cy="1008881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ajouter un titre</a:t>
            </a:r>
            <a:endParaRPr lang="fr-CH" dirty="0"/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>
          <a:xfrm>
            <a:off x="4499992" y="414908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fr-FR" smtClean="0"/>
              <a:t>date</a:t>
            </a:r>
            <a:endParaRPr lang="en-US" dirty="0"/>
          </a:p>
        </p:txBody>
      </p:sp>
      <p:pic>
        <p:nvPicPr>
          <p:cNvPr id="7" name="Picture 2" descr="C:\Users\schimi\Pictures\PPT Presi\logo_presidence_2015_en\LOGO_PRESIDENCE_2015_EN\LOGO_PRESIDENCE_2015_CMYK_EN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3264783" cy="579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95997983"/>
      </p:ext>
    </p:extLst>
  </p:cSld>
  <p:clrMapOvr>
    <a:masterClrMapping/>
  </p:clrMapOvr>
  <p:hf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0459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6000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1521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6151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7714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0693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9236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191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2D1D4B-CEA5-44F7-92E6-ADDAFDCD5AA3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6437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u-berlin.de/universitaet/profil/bild_philbib_langkau/philbib_langkau_930.jpg?1348565103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7504" y="2564904"/>
            <a:ext cx="8959688" cy="3096000"/>
          </a:xfrm>
        </p:spPr>
        <p:txBody>
          <a:bodyPr wrap="none">
            <a:noAutofit/>
          </a:bodyPr>
          <a:lstStyle/>
          <a:p>
            <a:pPr>
              <a:spcBef>
                <a:spcPts val="0"/>
              </a:spcBef>
            </a:pPr>
            <a:r>
              <a:rPr lang="en-GB" sz="14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December 2015 – Parallel Session</a:t>
            </a:r>
            <a:br>
              <a:rPr lang="en-GB" sz="14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14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GB" sz="14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32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Strategic Impact of COFUND projects </a:t>
            </a:r>
            <a:br>
              <a:rPr lang="en-GB" sz="32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32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the Development of </a:t>
            </a:r>
            <a:r>
              <a:rPr lang="en-GB" sz="3200" dirty="0" err="1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Freie</a:t>
            </a:r>
            <a:r>
              <a:rPr lang="en-GB" sz="32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dirty="0" err="1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Universitaet’s</a:t>
            </a:r>
            <a:r>
              <a:rPr lang="en-GB" sz="32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sz="32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3200" i="1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Career Path Model</a:t>
            </a:r>
            <a:br>
              <a:rPr lang="en-GB" sz="3200" i="1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1400" i="1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sz="1400" i="1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4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Martina van de Sand</a:t>
            </a:r>
            <a:br>
              <a:rPr lang="en-GB" sz="24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400" dirty="0" err="1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Freie</a:t>
            </a:r>
            <a:r>
              <a:rPr lang="en-GB" sz="24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Universitaet</a:t>
            </a:r>
            <a:r>
              <a:rPr lang="en-GB" sz="24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Berlin</a:t>
            </a:r>
            <a:endParaRPr lang="en-GB" sz="2400" dirty="0">
              <a:solidFill>
                <a:srgbClr val="CFAB7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58211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06752" y="1556792"/>
            <a:ext cx="396044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“Synergies to fuel Researchers’ Careers”</a:t>
            </a:r>
          </a:p>
          <a:p>
            <a:pPr algn="ctr"/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Luxembourg, 10 – 11 December 2015</a:t>
            </a:r>
          </a:p>
          <a:p>
            <a:pPr algn="ctr">
              <a:spcBef>
                <a:spcPts val="1200"/>
              </a:spcBef>
            </a:pP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organised by 			</a:t>
            </a:r>
          </a:p>
          <a:p>
            <a:endParaRPr lang="en-GB" dirty="0"/>
          </a:p>
        </p:txBody>
      </p:sp>
      <p:pic>
        <p:nvPicPr>
          <p:cNvPr id="1026" name="Picture 2" descr="W:\# Commun #\4. PSCommunication\1. Corporate Communication\13. Logos &amp; Office Templates\2. Logo FNR\1. Logo quadri texte gris\Logo Small Signature Outloo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413" y="2214636"/>
            <a:ext cx="2543587" cy="55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5787"/>
            <a:ext cx="1905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465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532" y="1700808"/>
            <a:ext cx="8676964" cy="4392488"/>
          </a:xfrm>
        </p:spPr>
        <p:txBody>
          <a:bodyPr anchor="t">
            <a:noAutofit/>
          </a:bodyPr>
          <a:lstStyle/>
          <a:p>
            <a:pPr algn="l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measures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standards 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developed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frame of 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both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projects should become 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blueprint 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the </a:t>
            </a:r>
          </a:p>
          <a:p>
            <a:pPr marL="361950" indent="-361950" algn="l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Promotion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early career researchers at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FUB 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doctorate to the professorial 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appointment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 algn="l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</a:t>
            </a:r>
            <a:r>
              <a:rPr lang="en-US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Career </a:t>
            </a:r>
            <a:r>
              <a:rPr lang="en-US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Path Model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Excellence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Initiative 2012 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2017</a:t>
            </a:r>
          </a:p>
          <a:p>
            <a:pPr marL="361950" indent="-361950" algn="l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 algn="l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en-US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 algn="l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ts val="0"/>
              </a:spcBef>
              <a:buSzPct val="100000"/>
              <a:defRPr/>
            </a:pPr>
            <a:endParaRPr lang="en-US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  <a:buSzPct val="100000"/>
              <a:defRPr/>
            </a:pPr>
            <a:r>
              <a:rPr lang="en-US" sz="20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Providing </a:t>
            </a:r>
            <a:r>
              <a:rPr lang="en-US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Systematic </a:t>
            </a:r>
            <a:r>
              <a:rPr lang="en-US" sz="20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</a:t>
            </a:r>
            <a:r>
              <a:rPr lang="en-US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2000" b="1" cap="small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Recruit</a:t>
            </a:r>
            <a:r>
              <a:rPr lang="en-US" sz="20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b="1" cap="small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Retain</a:t>
            </a:r>
            <a:r>
              <a:rPr lang="en-US" sz="20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2000" b="1" cap="small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Regain</a:t>
            </a:r>
            <a:r>
              <a:rPr lang="en-US" sz="20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Best</a:t>
            </a:r>
            <a:endParaRPr lang="en-US" sz="20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 algn="l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en-US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283968" y="188640"/>
            <a:ext cx="4752528" cy="1304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Further Expansion</a:t>
            </a:r>
            <a:endParaRPr lang="en-GB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Grafik 9" descr="X:\PINU\05_Kommunikation\0507_Bilder-Filme-Grafiken\02_Bilder\Ausstellung NetWorks\Material-Ausstellung\IMG_416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8253536"/>
            <a:ext cx="3312368" cy="32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 descr="C:\Dokumente und Einstellungen\roever\Desktop\ZEUG_PPT\carrerpath_ne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4206856"/>
            <a:ext cx="7776864" cy="123836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22969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532" y="1700808"/>
            <a:ext cx="8676964" cy="4392488"/>
          </a:xfrm>
        </p:spPr>
        <p:txBody>
          <a:bodyPr anchor="ctr">
            <a:noAutofit/>
          </a:bodyPr>
          <a:lstStyle/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Career Path Model was approved in the new Competition.</a:t>
            </a:r>
          </a:p>
          <a:p>
            <a:pPr algn="l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Upon approval a new COFUND proposal was submitted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Aims</a:t>
            </a:r>
          </a:p>
          <a:p>
            <a:pPr marL="342900" indent="-342900" algn="l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Matching funds and increasing the number of fellows </a:t>
            </a:r>
          </a:p>
          <a:p>
            <a:pPr marL="342900" indent="-342900" algn="l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Integrating a regain component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endParaRPr lang="en-US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Runtime 2013 – 2017</a:t>
            </a:r>
          </a:p>
          <a:p>
            <a:pPr marL="342900" indent="-342900" algn="l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 fellows in 3 cohorts</a:t>
            </a:r>
          </a:p>
          <a:p>
            <a:pPr marL="342900" indent="-342900" algn="l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Funding </a:t>
            </a:r>
            <a: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 + 6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months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p.P.</a:t>
            </a:r>
            <a:endParaRPr lang="en-US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283968" y="188640"/>
            <a:ext cx="4752528" cy="1304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second COFUND Project</a:t>
            </a:r>
            <a:endParaRPr lang="en-GB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 descr="X:\DRS\Kommunikation und Marketing\Fotos\Deutschunterricht_2010_Sep\(E) DRS Deutschunterricht\BWA_19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8973616"/>
            <a:ext cx="3168352" cy="2110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 descr="X:\PINU\05_Kommunikation\0507_Bilder-Filme-Grafiken\02_Bilder\Ausstellung NetWorks\Material-Ausstellung\IMG_416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632" y="4185384"/>
            <a:ext cx="3312368" cy="270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613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283968" y="188640"/>
            <a:ext cx="4752528" cy="1304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GB" sz="28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Career Path Model</a:t>
            </a:r>
            <a:endParaRPr lang="en-GB" sz="1600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Untertitel 9"/>
          <p:cNvSpPr>
            <a:spLocks noGrp="1"/>
          </p:cNvSpPr>
          <p:nvPr>
            <p:ph type="subTitle" idx="1"/>
          </p:nvPr>
        </p:nvSpPr>
        <p:spPr bwMode="auto">
          <a:xfrm>
            <a:off x="3923927" y="3501009"/>
            <a:ext cx="216025" cy="1224135"/>
          </a:xfrm>
          <a:prstGeom prst="upArrow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2" name="Rechteck 1"/>
          <p:cNvSpPr/>
          <p:nvPr/>
        </p:nvSpPr>
        <p:spPr>
          <a:xfrm>
            <a:off x="326834" y="4998945"/>
            <a:ext cx="85809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new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COFUND Project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became an 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integrative 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component of the </a:t>
            </a:r>
            <a:r>
              <a:rPr lang="en-US" sz="2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Career </a:t>
            </a:r>
            <a:r>
              <a:rPr lang="en-US" sz="2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Path Model</a:t>
            </a:r>
            <a:br>
              <a:rPr lang="en-US" sz="2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within the current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Excellence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Initiative</a:t>
            </a:r>
          </a:p>
        </p:txBody>
      </p:sp>
      <p:pic>
        <p:nvPicPr>
          <p:cNvPr id="8" name="Picture 2" descr="C:\Dokumente und Einstellungen\roever\Desktop\ZEUG_PPT\carrerpath_ne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079895"/>
            <a:ext cx="7776864" cy="12383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99577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532" y="1700808"/>
            <a:ext cx="8676964" cy="4392488"/>
          </a:xfrm>
        </p:spPr>
        <p:txBody>
          <a:bodyPr anchor="ctr">
            <a:noAutofit/>
          </a:bodyPr>
          <a:lstStyle/>
          <a:p>
            <a:pPr algn="l" defTabSz="989013">
              <a:spcBef>
                <a:spcPts val="0"/>
              </a:spcBef>
              <a:spcAft>
                <a:spcPts val="1800"/>
              </a:spcAft>
            </a:pPr>
            <a: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400" b="1" cap="small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Crucial Fields of Action</a:t>
            </a:r>
            <a:endParaRPr lang="en-US" sz="2400" b="1" cap="small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92175" indent="-530225" algn="l" defTabSz="989013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AutoNum type="arabicPeriod"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Recruiting 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Selection Processes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92175" indent="-530225" algn="l" defTabSz="989013">
              <a:spcBef>
                <a:spcPts val="0"/>
              </a:spcBef>
              <a:spcAft>
                <a:spcPts val="1200"/>
              </a:spcAft>
              <a:buAutoNum type="arabicPeriod"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Financial Conditions 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Duration of Funding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92175" indent="-530225" algn="l" defTabSz="989013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AutoNum type="arabicPeriod"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Comprehensive Institutional Support</a:t>
            </a:r>
          </a:p>
          <a:p>
            <a:pPr marL="892175" indent="-530225" algn="l" defTabSz="989013">
              <a:spcBef>
                <a:spcPts val="0"/>
              </a:spcBef>
              <a:spcAft>
                <a:spcPts val="1200"/>
              </a:spcAft>
              <a:buAutoNum type="arabicPeriod"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Integration into Research Environment</a:t>
            </a:r>
          </a:p>
          <a:p>
            <a:pPr marL="892175" indent="-530225" algn="l" defTabSz="989013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AutoNum type="arabicPeriod"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Qualification and Career 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283968" y="188640"/>
            <a:ext cx="4752528" cy="1304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8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Career Path Model</a:t>
            </a:r>
            <a:endParaRPr lang="en-GB" sz="1600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2" descr="C:\Dokumente und Einstellungen\roever\Desktop\Career_Pat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1585" y="4628813"/>
            <a:ext cx="2354911" cy="2117640"/>
          </a:xfrm>
          <a:prstGeom prst="rect">
            <a:avLst/>
          </a:prstGeom>
          <a:solidFill>
            <a:srgbClr val="CCD6E0"/>
          </a:solidFill>
        </p:spPr>
      </p:pic>
    </p:spTree>
    <p:extLst>
      <p:ext uri="{BB962C8B-B14F-4D97-AF65-F5344CB8AC3E}">
        <p14:creationId xmlns:p14="http://schemas.microsoft.com/office/powerpoint/2010/main" val="66805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532" y="1700808"/>
            <a:ext cx="8676964" cy="4392488"/>
          </a:xfrm>
        </p:spPr>
        <p:txBody>
          <a:bodyPr anchor="ctr">
            <a:noAutofit/>
          </a:bodyPr>
          <a:lstStyle/>
          <a:p>
            <a:pPr algn="l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Broad Recruiting Strategy </a:t>
            </a:r>
          </a:p>
          <a:p>
            <a:pPr marL="342900" indent="-342900" algn="l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 Calls: </a:t>
            </a:r>
            <a:b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de-DE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cademics</a:t>
            </a:r>
            <a:r>
              <a:rPr lang="de-DE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Euraxess</a:t>
            </a:r>
            <a:r>
              <a:rPr lang="de-DE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Nature, </a:t>
            </a:r>
            <a:r>
              <a:rPr lang="de-DE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</a:t>
            </a:r>
          </a:p>
          <a:p>
            <a:pPr marL="342900" indent="-342900" algn="l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de-DE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</a:t>
            </a:r>
            <a:r>
              <a:rPr lang="de-DE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de-DE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university‘s</a:t>
            </a:r>
            <a:r>
              <a:rPr lang="de-DE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de-DE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International Liaison Offices</a:t>
            </a:r>
            <a:b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Beijing, </a:t>
            </a:r>
            <a:r>
              <a:rPr lang="de-DE" sz="20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Brussels</a:t>
            </a:r>
            <a:r>
              <a:rPr lang="de-DE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20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Cairo</a:t>
            </a:r>
            <a:r>
              <a:rPr lang="de-DE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Delhi, </a:t>
            </a:r>
            <a:br>
              <a:rPr lang="de-DE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Moskow</a:t>
            </a:r>
            <a:r>
              <a:rPr lang="de-DE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New York, Sao Paulo</a:t>
            </a:r>
            <a:br>
              <a:rPr lang="de-DE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Online </a:t>
            </a:r>
            <a:r>
              <a:rPr lang="de-DE" sz="24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</a:t>
            </a: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personalized</a:t>
            </a: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login</a:t>
            </a:r>
            <a:r>
              <a:rPr lang="de-DE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283968" y="188640"/>
            <a:ext cx="4752528" cy="1304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1338" indent="-541338" algn="l">
              <a:buFont typeface="+mj-lt"/>
              <a:buAutoNum type="arabicPeriod"/>
            </a:pP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Recruiting &amp; Selection</a:t>
            </a:r>
            <a:endParaRPr lang="en-GB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9" name="Picture 7" descr="foster9 Kopie"/>
          <p:cNvPicPr>
            <a:picLocks noChangeAspect="1" noChangeArrowheads="1"/>
          </p:cNvPicPr>
          <p:nvPr/>
        </p:nvPicPr>
        <p:blipFill>
          <a:blip r:embed="rId4" cstate="print"/>
          <a:srcRect l="49059" t="5827" b="2991"/>
          <a:stretch>
            <a:fillRect/>
          </a:stretch>
        </p:blipFill>
        <p:spPr bwMode="auto">
          <a:xfrm>
            <a:off x="7037855" y="3645384"/>
            <a:ext cx="2142657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1469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532" y="1700808"/>
            <a:ext cx="8676964" cy="4392488"/>
          </a:xfrm>
        </p:spPr>
        <p:txBody>
          <a:bodyPr anchor="t">
            <a:noAutofit/>
          </a:bodyPr>
          <a:lstStyle/>
          <a:p>
            <a:pPr algn="l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1.305 Applications from 75 countries</a:t>
            </a:r>
            <a:b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Distribution according to Regions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283968" y="188640"/>
            <a:ext cx="4752528" cy="1304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1338" indent="-541338" algn="l">
              <a:buFont typeface="+mj-lt"/>
              <a:buAutoNum type="arabicPeriod"/>
            </a:pP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Recruiting &amp; Selection</a:t>
            </a:r>
            <a:b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Balance 2011 - 2015</a:t>
            </a:r>
            <a:endParaRPr lang="en-GB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Diagramm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0272785"/>
              </p:ext>
            </p:extLst>
          </p:nvPr>
        </p:nvGraphicFramePr>
        <p:xfrm>
          <a:off x="359532" y="2636912"/>
          <a:ext cx="8548228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5330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532" y="1700808"/>
            <a:ext cx="8676964" cy="4392488"/>
          </a:xfrm>
        </p:spPr>
        <p:txBody>
          <a:bodyPr anchor="t">
            <a:noAutofit/>
          </a:bodyPr>
          <a:lstStyle/>
          <a:p>
            <a:pPr algn="l">
              <a:spcBef>
                <a:spcPts val="0"/>
              </a:spcBef>
              <a:spcAft>
                <a:spcPts val="1200"/>
              </a:spcAft>
              <a:defRPr/>
            </a:pPr>
            <a:r>
              <a:rPr lang="de-DE" sz="24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Highly</a:t>
            </a: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competitive</a:t>
            </a: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selection</a:t>
            </a: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procedure</a:t>
            </a: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5 </a:t>
            </a:r>
            <a:r>
              <a:rPr lang="de-DE" sz="20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levels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283968" y="188640"/>
            <a:ext cx="4752528" cy="1304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1338" indent="-541338" algn="l">
              <a:buFont typeface="+mj-lt"/>
              <a:buAutoNum type="arabicPeriod"/>
            </a:pP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Recruiting &amp; Selection</a:t>
            </a:r>
            <a:b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Procedures</a:t>
            </a:r>
            <a:endParaRPr lang="en-GB" sz="1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Gruppieren 10"/>
          <p:cNvGrpSpPr/>
          <p:nvPr/>
        </p:nvGrpSpPr>
        <p:grpSpPr>
          <a:xfrm>
            <a:off x="359532" y="2708920"/>
            <a:ext cx="8548227" cy="3744416"/>
            <a:chOff x="250824" y="1697140"/>
            <a:chExt cx="5983379" cy="5069010"/>
          </a:xfrm>
        </p:grpSpPr>
        <p:sp>
          <p:nvSpPr>
            <p:cNvPr id="12" name="Rechteck 11"/>
            <p:cNvSpPr/>
            <p:nvPr/>
          </p:nvSpPr>
          <p:spPr bwMode="auto">
            <a:xfrm>
              <a:off x="250824" y="1697140"/>
              <a:ext cx="4814505" cy="73102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63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2400" ker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Legende mit Pfeil nach oben 12"/>
            <p:cNvSpPr/>
            <p:nvPr/>
          </p:nvSpPr>
          <p:spPr>
            <a:xfrm>
              <a:off x="250966" y="5693979"/>
              <a:ext cx="4824536" cy="1072171"/>
            </a:xfrm>
            <a:prstGeom prst="upArrowCallout">
              <a:avLst/>
            </a:prstGeom>
            <a:solidFill>
              <a:schemeClr val="bg2">
                <a:lumMod val="25000"/>
              </a:schemeClr>
            </a:solidFill>
            <a:ln w="63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Richtungspfeil 13"/>
            <p:cNvSpPr/>
            <p:nvPr/>
          </p:nvSpPr>
          <p:spPr>
            <a:xfrm rot="16200000">
              <a:off x="3531655" y="3851358"/>
              <a:ext cx="4759285" cy="645811"/>
            </a:xfrm>
            <a:prstGeom prst="homePlate">
              <a:avLst/>
            </a:prstGeom>
            <a:solidFill>
              <a:schemeClr val="bg2">
                <a:lumMod val="50000"/>
              </a:schemeClr>
            </a:solidFill>
            <a:ln w="63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feld 14"/>
            <p:cNvSpPr txBox="1"/>
            <p:nvPr/>
          </p:nvSpPr>
          <p:spPr>
            <a:xfrm rot="16200000">
              <a:off x="3957591" y="4169119"/>
              <a:ext cx="3936836" cy="387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500" b="1" i="0" u="none" strike="noStrike" kern="0" cap="none" spc="0" normalizeH="0" baseline="0" noProof="0" dirty="0" err="1" smtClean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Personalized</a:t>
              </a:r>
              <a:r>
                <a:rPr lang="de-DE" sz="1500" b="1" kern="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1500" b="1" kern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online </a:t>
              </a:r>
              <a:r>
                <a:rPr kumimoji="0" lang="de-DE" sz="1500" b="1" i="0" u="none" strike="noStrike" kern="0" cap="none" spc="0" normalizeH="0" baseline="0" noProof="0" dirty="0" err="1" smtClean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access</a:t>
              </a:r>
              <a:r>
                <a:rPr kumimoji="0" lang="de-DE" sz="15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5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kumimoji="0" lang="de-DE" sz="1500" b="1" i="0" u="none" strike="noStrike" kern="0" cap="none" spc="0" normalizeH="0" baseline="0" noProof="0" dirty="0" err="1" smtClean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to</a:t>
              </a:r>
              <a:r>
                <a:rPr kumimoji="0" lang="de-DE" sz="15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kumimoji="0" lang="de-DE" sz="1500" b="1" i="0" u="none" strike="noStrike" kern="0" cap="none" spc="0" normalizeH="0" baseline="0" noProof="0" dirty="0" err="1" smtClean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selection</a:t>
              </a:r>
              <a:r>
                <a:rPr kumimoji="0" lang="de-DE" sz="15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kumimoji="0" lang="de-DE" sz="1500" b="1" i="0" u="none" strike="noStrike" kern="0" cap="none" spc="0" normalizeH="0" baseline="0" noProof="0" dirty="0" err="1" smtClean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procedure</a:t>
              </a:r>
              <a:endParaRPr kumimoji="0" lang="de-DE" sz="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Gestreifter Pfeil nach rechts 15"/>
            <p:cNvSpPr/>
            <p:nvPr/>
          </p:nvSpPr>
          <p:spPr>
            <a:xfrm>
              <a:off x="5065329" y="5188921"/>
              <a:ext cx="489252" cy="257977"/>
            </a:xfrm>
            <a:prstGeom prst="stripedRightArrow">
              <a:avLst/>
            </a:prstGeom>
            <a:solidFill>
              <a:schemeClr val="bg2">
                <a:lumMod val="2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Gestreifter Pfeil nach rechts 16"/>
            <p:cNvSpPr/>
            <p:nvPr/>
          </p:nvSpPr>
          <p:spPr>
            <a:xfrm>
              <a:off x="5065329" y="6073451"/>
              <a:ext cx="489252" cy="257977"/>
            </a:xfrm>
            <a:prstGeom prst="stripedRightArrow">
              <a:avLst/>
            </a:prstGeom>
            <a:solidFill>
              <a:schemeClr val="bg2">
                <a:lumMod val="2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feld 17"/>
            <p:cNvSpPr txBox="1"/>
            <p:nvPr/>
          </p:nvSpPr>
          <p:spPr>
            <a:xfrm>
              <a:off x="3481755" y="6252015"/>
              <a:ext cx="1550871" cy="4166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de-DE" sz="14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Dahlem Research School</a:t>
              </a:r>
              <a:endParaRPr lang="de-D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266685" y="6168685"/>
              <a:ext cx="2545071" cy="499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 err="1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Eligibility</a:t>
              </a:r>
              <a:r>
                <a:rPr lang="de-DE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Check</a:t>
              </a:r>
              <a:endParaRPr lang="de-D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Legende mit Pfeil nach oben 19"/>
            <p:cNvSpPr/>
            <p:nvPr/>
          </p:nvSpPr>
          <p:spPr>
            <a:xfrm>
              <a:off x="250966" y="4621688"/>
              <a:ext cx="4824535" cy="1072171"/>
            </a:xfrm>
            <a:prstGeom prst="upArrowCallout">
              <a:avLst/>
            </a:prstGeom>
            <a:solidFill>
              <a:schemeClr val="bg2">
                <a:lumMod val="75000"/>
              </a:schemeClr>
            </a:solidFill>
            <a:ln w="63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266684" y="5096395"/>
              <a:ext cx="2072145" cy="499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Preselection</a:t>
              </a:r>
              <a:endParaRPr lang="de-DE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feld 21"/>
            <p:cNvSpPr txBox="1"/>
            <p:nvPr/>
          </p:nvSpPr>
          <p:spPr>
            <a:xfrm>
              <a:off x="3552442" y="5179725"/>
              <a:ext cx="1480183" cy="4166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de-DE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Internal Board </a:t>
              </a:r>
              <a:r>
                <a:rPr lang="de-DE" sz="14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of</a:t>
              </a:r>
              <a:r>
                <a:rPr lang="de-DE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Project</a:t>
              </a:r>
              <a:endParaRPr lang="de-DE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Gestreifter Pfeil nach rechts 22"/>
            <p:cNvSpPr/>
            <p:nvPr/>
          </p:nvSpPr>
          <p:spPr>
            <a:xfrm>
              <a:off x="5065329" y="4173643"/>
              <a:ext cx="489252" cy="257977"/>
            </a:xfrm>
            <a:prstGeom prst="stripedRightArrow">
              <a:avLst/>
            </a:prstGeom>
            <a:solidFill>
              <a:schemeClr val="bg2">
                <a:lumMod val="2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Legende mit Pfeil nach oben 23"/>
            <p:cNvSpPr/>
            <p:nvPr/>
          </p:nvSpPr>
          <p:spPr>
            <a:xfrm>
              <a:off x="250966" y="3549278"/>
              <a:ext cx="4824535" cy="1072171"/>
            </a:xfrm>
            <a:prstGeom prst="upArrowCallout">
              <a:avLst/>
            </a:prstGeom>
            <a:solidFill>
              <a:schemeClr val="bg2">
                <a:lumMod val="75000"/>
              </a:schemeClr>
            </a:solidFill>
            <a:ln w="63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Gestreifter Pfeil nach rechts 24"/>
            <p:cNvSpPr/>
            <p:nvPr/>
          </p:nvSpPr>
          <p:spPr>
            <a:xfrm>
              <a:off x="5033733" y="3137957"/>
              <a:ext cx="517586" cy="270879"/>
            </a:xfrm>
            <a:prstGeom prst="stripedRightArrow">
              <a:avLst/>
            </a:prstGeom>
            <a:solidFill>
              <a:schemeClr val="bg2">
                <a:lumMod val="2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Legende mit Pfeil nach oben 25"/>
            <p:cNvSpPr/>
            <p:nvPr/>
          </p:nvSpPr>
          <p:spPr>
            <a:xfrm>
              <a:off x="250824" y="2476988"/>
              <a:ext cx="4814505" cy="1072171"/>
            </a:xfrm>
            <a:prstGeom prst="upArrowCallout">
              <a:avLst/>
            </a:prstGeom>
            <a:solidFill>
              <a:schemeClr val="bg2">
                <a:lumMod val="75000"/>
              </a:schemeClr>
            </a:solidFill>
            <a:ln w="63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feld 26"/>
            <p:cNvSpPr txBox="1"/>
            <p:nvPr/>
          </p:nvSpPr>
          <p:spPr>
            <a:xfrm>
              <a:off x="266685" y="4007148"/>
              <a:ext cx="3302148" cy="499984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de-DE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Peer Review</a:t>
              </a:r>
              <a:endParaRPr lang="de-DE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3486406" y="2964392"/>
              <a:ext cx="1578922" cy="4166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de-DE" sz="14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Selection</a:t>
              </a:r>
              <a:r>
                <a:rPr lang="de-DE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Board </a:t>
              </a:r>
              <a:r>
                <a:rPr lang="de-DE" sz="14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of</a:t>
              </a:r>
              <a:r>
                <a:rPr lang="de-DE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Project</a:t>
              </a:r>
              <a:endParaRPr lang="de-DE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Gestreifter Pfeil nach rechts 28"/>
            <p:cNvSpPr/>
            <p:nvPr/>
          </p:nvSpPr>
          <p:spPr>
            <a:xfrm>
              <a:off x="5065328" y="2131856"/>
              <a:ext cx="485990" cy="262735"/>
            </a:xfrm>
            <a:prstGeom prst="stripedRightArrow">
              <a:avLst/>
            </a:prstGeom>
            <a:solidFill>
              <a:schemeClr val="bg2">
                <a:lumMod val="2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266685" y="2984528"/>
              <a:ext cx="2072144" cy="487351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de-DE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Interviews</a:t>
              </a:r>
              <a:endParaRPr lang="de-DE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3755451" y="4107434"/>
              <a:ext cx="1278218" cy="4166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de-DE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International </a:t>
              </a:r>
              <a:r>
                <a:rPr lang="de-DE" sz="14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Experts</a:t>
              </a:r>
              <a:endParaRPr lang="de-DE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250824" y="1794621"/>
              <a:ext cx="3092069" cy="499984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de-DE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Final </a:t>
              </a:r>
              <a:r>
                <a:rPr lang="de-DE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Selection</a:t>
              </a:r>
              <a:r>
                <a:rPr lang="de-DE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according</a:t>
              </a:r>
              <a:r>
                <a:rPr lang="de-DE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to</a:t>
              </a:r>
              <a:r>
                <a:rPr lang="de-DE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ranking</a:t>
              </a:r>
              <a:endParaRPr lang="de-DE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3353065" y="1865372"/>
              <a:ext cx="1719176" cy="4166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de-DE" sz="14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University‘s</a:t>
              </a:r>
              <a:r>
                <a:rPr lang="de-DE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Executive Board</a:t>
              </a:r>
              <a:endParaRPr lang="de-DE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266683" y="5667130"/>
              <a:ext cx="1180601" cy="4166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	</a:t>
              </a:r>
              <a:r>
                <a:rPr lang="de-DE" sz="14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Eligible</a:t>
              </a:r>
              <a:endParaRPr lang="de-DE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Textfeld 34"/>
            <p:cNvSpPr txBox="1"/>
            <p:nvPr/>
          </p:nvSpPr>
          <p:spPr>
            <a:xfrm>
              <a:off x="303045" y="4595100"/>
              <a:ext cx="1704589" cy="4166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de-DE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	&gt;</a:t>
              </a:r>
              <a:r>
                <a:rPr lang="de-DE" sz="1400" dirty="0">
                  <a:latin typeface="Arial" panose="020B0604020202020204" pitchFamily="34" charset="0"/>
                  <a:cs typeface="Arial" panose="020B0604020202020204" pitchFamily="34" charset="0"/>
                </a:rPr>
                <a:t>3,75 </a:t>
              </a:r>
              <a:r>
                <a:rPr lang="de-DE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of</a:t>
              </a:r>
              <a:r>
                <a:rPr lang="de-DE" sz="1400" dirty="0">
                  <a:latin typeface="Arial" panose="020B0604020202020204" pitchFamily="34" charset="0"/>
                  <a:cs typeface="Arial" panose="020B0604020202020204" pitchFamily="34" charset="0"/>
                </a:rPr>
                <a:t> 5 </a:t>
              </a:r>
              <a:r>
                <a:rPr lang="de-DE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points</a:t>
              </a:r>
              <a:endParaRPr lang="de-DE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Textfeld 35"/>
            <p:cNvSpPr txBox="1"/>
            <p:nvPr/>
          </p:nvSpPr>
          <p:spPr>
            <a:xfrm>
              <a:off x="276211" y="3564707"/>
              <a:ext cx="1704589" cy="4166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de-DE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	&gt;</a:t>
              </a:r>
              <a:r>
                <a:rPr lang="de-DE" sz="1400" dirty="0">
                  <a:latin typeface="Arial" panose="020B0604020202020204" pitchFamily="34" charset="0"/>
                  <a:cs typeface="Arial" panose="020B0604020202020204" pitchFamily="34" charset="0"/>
                </a:rPr>
                <a:t>3,75 </a:t>
              </a:r>
              <a:r>
                <a:rPr lang="de-DE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of</a:t>
              </a:r>
              <a:r>
                <a:rPr lang="de-DE" sz="1400" dirty="0">
                  <a:latin typeface="Arial" panose="020B0604020202020204" pitchFamily="34" charset="0"/>
                  <a:cs typeface="Arial" panose="020B0604020202020204" pitchFamily="34" charset="0"/>
                </a:rPr>
                <a:t> 5 </a:t>
              </a:r>
              <a:r>
                <a:rPr lang="de-DE" sz="1400" dirty="0" err="1">
                  <a:latin typeface="Arial" panose="020B0604020202020204" pitchFamily="34" charset="0"/>
                  <a:cs typeface="Arial" panose="020B0604020202020204" pitchFamily="34" charset="0"/>
                </a:rPr>
                <a:t>points</a:t>
              </a:r>
              <a:endParaRPr lang="de-DE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Textfeld 36"/>
            <p:cNvSpPr txBox="1"/>
            <p:nvPr/>
          </p:nvSpPr>
          <p:spPr>
            <a:xfrm>
              <a:off x="266686" y="2476988"/>
              <a:ext cx="1704589" cy="4166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de-DE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	&gt;3,75 </a:t>
              </a:r>
              <a:r>
                <a:rPr lang="de-DE" sz="14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of</a:t>
              </a:r>
              <a:r>
                <a:rPr lang="de-DE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5 </a:t>
              </a:r>
              <a:r>
                <a:rPr lang="de-DE" sz="14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points</a:t>
              </a:r>
              <a:endParaRPr lang="de-DE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438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532" y="1700808"/>
            <a:ext cx="8676964" cy="4392488"/>
          </a:xfrm>
        </p:spPr>
        <p:txBody>
          <a:bodyPr anchor="t">
            <a:noAutofit/>
          </a:bodyPr>
          <a:lstStyle/>
          <a:p>
            <a:pPr algn="l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1.305 Applications for 86 Fellowships</a:t>
            </a:r>
          </a:p>
          <a:p>
            <a:pPr algn="l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300 % Increase in 4 Years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283968" y="188640"/>
            <a:ext cx="4752528" cy="1304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1338" indent="-541338" algn="l">
              <a:buFont typeface="+mj-lt"/>
              <a:buAutoNum type="arabicPeriod"/>
            </a:pP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Selection </a:t>
            </a:r>
            <a:b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Balance 2011 - 2015</a:t>
            </a:r>
            <a:endParaRPr lang="en-GB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Diagramm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9522524"/>
              </p:ext>
            </p:extLst>
          </p:nvPr>
        </p:nvGraphicFramePr>
        <p:xfrm>
          <a:off x="355304" y="2784625"/>
          <a:ext cx="8496944" cy="33086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79911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532" y="1700808"/>
            <a:ext cx="8676964" cy="4392488"/>
          </a:xfrm>
        </p:spPr>
        <p:txBody>
          <a:bodyPr anchor="t">
            <a:noAutofit/>
          </a:bodyPr>
          <a:lstStyle/>
          <a:p>
            <a:pPr algn="l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1.305 Applications for 86 Fellowships</a:t>
            </a:r>
          </a:p>
          <a:p>
            <a:pPr algn="l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Distribution according to Fields of Research Strength </a:t>
            </a:r>
            <a:b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slide 3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283968" y="188640"/>
            <a:ext cx="4752528" cy="1304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1338" indent="-541338" algn="l">
              <a:buFont typeface="+mj-lt"/>
              <a:buAutoNum type="arabicPeriod"/>
            </a:pP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Selection </a:t>
            </a:r>
            <a:b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Balance 2011 - 2015</a:t>
            </a:r>
            <a:endParaRPr lang="en-GB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Diagramm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9368722"/>
              </p:ext>
            </p:extLst>
          </p:nvPr>
        </p:nvGraphicFramePr>
        <p:xfrm>
          <a:off x="359532" y="2996951"/>
          <a:ext cx="8676964" cy="33843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018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359532" y="1700808"/>
            <a:ext cx="8676964" cy="4392488"/>
          </a:xfrm>
        </p:spPr>
        <p:txBody>
          <a:bodyPr anchor="t">
            <a:noAutofit/>
          </a:bodyPr>
          <a:lstStyle/>
          <a:p>
            <a:pPr algn="l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Welcome &amp; Orientation</a:t>
            </a:r>
          </a:p>
          <a:p>
            <a:pPr algn="l">
              <a:spcBef>
                <a:spcPts val="0"/>
              </a:spcBef>
              <a:spcAft>
                <a:spcPts val="1200"/>
              </a:spcAft>
              <a:tabLst>
                <a:tab pos="3228975" algn="l"/>
              </a:tabLst>
              <a:defRPr/>
            </a:pP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Elements	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283968" y="188640"/>
            <a:ext cx="4752528" cy="1304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buFont typeface="+mj-lt"/>
              <a:buAutoNum type="arabicPeriod" startAt="3"/>
            </a:pP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Comprehensive </a:t>
            </a:r>
            <a:b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Institutional Support</a:t>
            </a:r>
            <a:endParaRPr lang="en-GB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uppieren 1"/>
          <p:cNvGrpSpPr/>
          <p:nvPr/>
        </p:nvGrpSpPr>
        <p:grpSpPr>
          <a:xfrm>
            <a:off x="251520" y="2780928"/>
            <a:ext cx="8064896" cy="3375594"/>
            <a:chOff x="395536" y="2870235"/>
            <a:chExt cx="5904655" cy="3511092"/>
          </a:xfrm>
        </p:grpSpPr>
        <p:sp>
          <p:nvSpPr>
            <p:cNvPr id="5" name="Freihandform 4"/>
            <p:cNvSpPr/>
            <p:nvPr/>
          </p:nvSpPr>
          <p:spPr>
            <a:xfrm>
              <a:off x="2756719" y="3788760"/>
              <a:ext cx="3540644" cy="870284"/>
            </a:xfrm>
            <a:custGeom>
              <a:avLst/>
              <a:gdLst>
                <a:gd name="connsiteX0" fmla="*/ 0 w 3540644"/>
                <a:gd name="connsiteY0" fmla="*/ 108786 h 870284"/>
                <a:gd name="connsiteX1" fmla="*/ 3105502 w 3540644"/>
                <a:gd name="connsiteY1" fmla="*/ 108786 h 870284"/>
                <a:gd name="connsiteX2" fmla="*/ 3105502 w 3540644"/>
                <a:gd name="connsiteY2" fmla="*/ 0 h 870284"/>
                <a:gd name="connsiteX3" fmla="*/ 3540644 w 3540644"/>
                <a:gd name="connsiteY3" fmla="*/ 435142 h 870284"/>
                <a:gd name="connsiteX4" fmla="*/ 3105502 w 3540644"/>
                <a:gd name="connsiteY4" fmla="*/ 870284 h 870284"/>
                <a:gd name="connsiteX5" fmla="*/ 3105502 w 3540644"/>
                <a:gd name="connsiteY5" fmla="*/ 761499 h 870284"/>
                <a:gd name="connsiteX6" fmla="*/ 0 w 3540644"/>
                <a:gd name="connsiteY6" fmla="*/ 761499 h 870284"/>
                <a:gd name="connsiteX7" fmla="*/ 0 w 3540644"/>
                <a:gd name="connsiteY7" fmla="*/ 108786 h 870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40644" h="870284">
                  <a:moveTo>
                    <a:pt x="0" y="108786"/>
                  </a:moveTo>
                  <a:lnTo>
                    <a:pt x="3105502" y="108786"/>
                  </a:lnTo>
                  <a:lnTo>
                    <a:pt x="3105502" y="0"/>
                  </a:lnTo>
                  <a:lnTo>
                    <a:pt x="3540644" y="435142"/>
                  </a:lnTo>
                  <a:lnTo>
                    <a:pt x="3105502" y="870284"/>
                  </a:lnTo>
                  <a:lnTo>
                    <a:pt x="3105502" y="761499"/>
                  </a:lnTo>
                  <a:lnTo>
                    <a:pt x="0" y="761499"/>
                  </a:lnTo>
                  <a:lnTo>
                    <a:pt x="0" y="108786"/>
                  </a:lnTo>
                  <a:close/>
                </a:path>
              </a:pathLst>
            </a:custGeom>
            <a:solidFill>
              <a:schemeClr val="bg2">
                <a:lumMod val="75000"/>
                <a:alpha val="90000"/>
              </a:scheme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115136" rIns="332706" bIns="115135" numCol="1" spcCol="1270" anchor="ctr" anchorCtr="0">
              <a:noAutofit/>
            </a:bodyPr>
            <a:lstStyle/>
            <a:p>
              <a:pPr marL="265113" lvl="1" indent="-176213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GB" sz="1400" kern="1200" noProof="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Introduction to </a:t>
              </a:r>
              <a:r>
                <a:rPr lang="en-GB" sz="1400" kern="1200" noProof="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Freie</a:t>
              </a:r>
              <a:r>
                <a:rPr lang="en-GB" sz="1400" kern="1200" noProof="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400" kern="1200" noProof="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Universität</a:t>
              </a:r>
              <a:endParaRPr lang="en-GB" sz="1400" kern="1200" noProof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65113" lvl="1" indent="-176213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GB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Research &amp; Working Conditions in Germany</a:t>
              </a:r>
              <a:endParaRPr lang="en-GB" sz="1400" kern="12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Freihandform 13"/>
            <p:cNvSpPr/>
            <p:nvPr/>
          </p:nvSpPr>
          <p:spPr>
            <a:xfrm>
              <a:off x="395536" y="3789042"/>
              <a:ext cx="2361183" cy="817919"/>
            </a:xfrm>
            <a:custGeom>
              <a:avLst/>
              <a:gdLst>
                <a:gd name="connsiteX0" fmla="*/ 0 w 2361183"/>
                <a:gd name="connsiteY0" fmla="*/ 136323 h 817919"/>
                <a:gd name="connsiteX1" fmla="*/ 136323 w 2361183"/>
                <a:gd name="connsiteY1" fmla="*/ 0 h 817919"/>
                <a:gd name="connsiteX2" fmla="*/ 2224860 w 2361183"/>
                <a:gd name="connsiteY2" fmla="*/ 0 h 817919"/>
                <a:gd name="connsiteX3" fmla="*/ 2361183 w 2361183"/>
                <a:gd name="connsiteY3" fmla="*/ 136323 h 817919"/>
                <a:gd name="connsiteX4" fmla="*/ 2361183 w 2361183"/>
                <a:gd name="connsiteY4" fmla="*/ 681596 h 817919"/>
                <a:gd name="connsiteX5" fmla="*/ 2224860 w 2361183"/>
                <a:gd name="connsiteY5" fmla="*/ 817919 h 817919"/>
                <a:gd name="connsiteX6" fmla="*/ 136323 w 2361183"/>
                <a:gd name="connsiteY6" fmla="*/ 817919 h 817919"/>
                <a:gd name="connsiteX7" fmla="*/ 0 w 2361183"/>
                <a:gd name="connsiteY7" fmla="*/ 681596 h 817919"/>
                <a:gd name="connsiteX8" fmla="*/ 0 w 2361183"/>
                <a:gd name="connsiteY8" fmla="*/ 136323 h 81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61183" h="817919">
                  <a:moveTo>
                    <a:pt x="0" y="136323"/>
                  </a:moveTo>
                  <a:cubicBezTo>
                    <a:pt x="0" y="61034"/>
                    <a:pt x="61034" y="0"/>
                    <a:pt x="136323" y="0"/>
                  </a:cubicBezTo>
                  <a:lnTo>
                    <a:pt x="2224860" y="0"/>
                  </a:lnTo>
                  <a:cubicBezTo>
                    <a:pt x="2300149" y="0"/>
                    <a:pt x="2361183" y="61034"/>
                    <a:pt x="2361183" y="136323"/>
                  </a:cubicBezTo>
                  <a:lnTo>
                    <a:pt x="2361183" y="681596"/>
                  </a:lnTo>
                  <a:cubicBezTo>
                    <a:pt x="2361183" y="756885"/>
                    <a:pt x="2300149" y="817919"/>
                    <a:pt x="2224860" y="817919"/>
                  </a:cubicBezTo>
                  <a:lnTo>
                    <a:pt x="136323" y="817919"/>
                  </a:lnTo>
                  <a:cubicBezTo>
                    <a:pt x="61034" y="817919"/>
                    <a:pt x="0" y="756885"/>
                    <a:pt x="0" y="681596"/>
                  </a:cubicBezTo>
                  <a:lnTo>
                    <a:pt x="0" y="136323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1368" tIns="85648" rIns="131368" bIns="85648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400" kern="1200" dirty="0" smtClean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Orientation Days</a:t>
              </a:r>
              <a:endParaRPr lang="de-DE" sz="24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" name="Freihandform 14"/>
            <p:cNvSpPr/>
            <p:nvPr/>
          </p:nvSpPr>
          <p:spPr>
            <a:xfrm>
              <a:off x="2757398" y="4653134"/>
              <a:ext cx="3542793" cy="870284"/>
            </a:xfrm>
            <a:custGeom>
              <a:avLst/>
              <a:gdLst>
                <a:gd name="connsiteX0" fmla="*/ 0 w 3542793"/>
                <a:gd name="connsiteY0" fmla="*/ 108786 h 870284"/>
                <a:gd name="connsiteX1" fmla="*/ 3107651 w 3542793"/>
                <a:gd name="connsiteY1" fmla="*/ 108786 h 870284"/>
                <a:gd name="connsiteX2" fmla="*/ 3107651 w 3542793"/>
                <a:gd name="connsiteY2" fmla="*/ 0 h 870284"/>
                <a:gd name="connsiteX3" fmla="*/ 3542793 w 3542793"/>
                <a:gd name="connsiteY3" fmla="*/ 435142 h 870284"/>
                <a:gd name="connsiteX4" fmla="*/ 3107651 w 3542793"/>
                <a:gd name="connsiteY4" fmla="*/ 870284 h 870284"/>
                <a:gd name="connsiteX5" fmla="*/ 3107651 w 3542793"/>
                <a:gd name="connsiteY5" fmla="*/ 761499 h 870284"/>
                <a:gd name="connsiteX6" fmla="*/ 0 w 3542793"/>
                <a:gd name="connsiteY6" fmla="*/ 761499 h 870284"/>
                <a:gd name="connsiteX7" fmla="*/ 0 w 3542793"/>
                <a:gd name="connsiteY7" fmla="*/ 108786 h 870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42793" h="870284">
                  <a:moveTo>
                    <a:pt x="0" y="108786"/>
                  </a:moveTo>
                  <a:lnTo>
                    <a:pt x="3107651" y="108786"/>
                  </a:lnTo>
                  <a:lnTo>
                    <a:pt x="3107651" y="0"/>
                  </a:lnTo>
                  <a:lnTo>
                    <a:pt x="3542793" y="435142"/>
                  </a:lnTo>
                  <a:lnTo>
                    <a:pt x="3107651" y="870284"/>
                  </a:lnTo>
                  <a:lnTo>
                    <a:pt x="3107651" y="761499"/>
                  </a:lnTo>
                  <a:lnTo>
                    <a:pt x="0" y="761499"/>
                  </a:lnTo>
                  <a:lnTo>
                    <a:pt x="0" y="108786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115136" rIns="332706" bIns="115135" numCol="1" spcCol="1270" anchor="ctr" anchorCtr="0">
              <a:noAutofit/>
            </a:bodyPr>
            <a:lstStyle/>
            <a:p>
              <a:pPr marL="88900" lvl="1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GB" sz="1400" kern="1200" noProof="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80 units according to individual level </a:t>
              </a:r>
              <a:br>
                <a:rPr lang="en-GB" sz="1400" kern="1200" noProof="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400" kern="1200" noProof="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n-GB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  <a:r>
                <a:rPr lang="en-GB" sz="1400" kern="1200" noProof="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oethe</a:t>
              </a:r>
              <a:r>
                <a:rPr lang="en-GB" sz="1400" kern="1200" noProof="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400" kern="1200" noProof="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Institut</a:t>
              </a:r>
              <a:r>
                <a:rPr lang="en-GB" sz="1400" kern="1200" noProof="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 </a:t>
              </a:r>
              <a:endParaRPr lang="en-GB" sz="1400" kern="12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Freihandform 15"/>
            <p:cNvSpPr/>
            <p:nvPr/>
          </p:nvSpPr>
          <p:spPr>
            <a:xfrm>
              <a:off x="395536" y="4701457"/>
              <a:ext cx="2361862" cy="743770"/>
            </a:xfrm>
            <a:custGeom>
              <a:avLst/>
              <a:gdLst>
                <a:gd name="connsiteX0" fmla="*/ 0 w 2361862"/>
                <a:gd name="connsiteY0" fmla="*/ 123964 h 743770"/>
                <a:gd name="connsiteX1" fmla="*/ 123964 w 2361862"/>
                <a:gd name="connsiteY1" fmla="*/ 0 h 743770"/>
                <a:gd name="connsiteX2" fmla="*/ 2237898 w 2361862"/>
                <a:gd name="connsiteY2" fmla="*/ 0 h 743770"/>
                <a:gd name="connsiteX3" fmla="*/ 2361862 w 2361862"/>
                <a:gd name="connsiteY3" fmla="*/ 123964 h 743770"/>
                <a:gd name="connsiteX4" fmla="*/ 2361862 w 2361862"/>
                <a:gd name="connsiteY4" fmla="*/ 619806 h 743770"/>
                <a:gd name="connsiteX5" fmla="*/ 2237898 w 2361862"/>
                <a:gd name="connsiteY5" fmla="*/ 743770 h 743770"/>
                <a:gd name="connsiteX6" fmla="*/ 123964 w 2361862"/>
                <a:gd name="connsiteY6" fmla="*/ 743770 h 743770"/>
                <a:gd name="connsiteX7" fmla="*/ 0 w 2361862"/>
                <a:gd name="connsiteY7" fmla="*/ 619806 h 743770"/>
                <a:gd name="connsiteX8" fmla="*/ 0 w 2361862"/>
                <a:gd name="connsiteY8" fmla="*/ 123964 h 743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61862" h="743770">
                  <a:moveTo>
                    <a:pt x="0" y="123964"/>
                  </a:moveTo>
                  <a:cubicBezTo>
                    <a:pt x="0" y="55501"/>
                    <a:pt x="55501" y="0"/>
                    <a:pt x="123964" y="0"/>
                  </a:cubicBezTo>
                  <a:lnTo>
                    <a:pt x="2237898" y="0"/>
                  </a:lnTo>
                  <a:cubicBezTo>
                    <a:pt x="2306361" y="0"/>
                    <a:pt x="2361862" y="55501"/>
                    <a:pt x="2361862" y="123964"/>
                  </a:cubicBezTo>
                  <a:lnTo>
                    <a:pt x="2361862" y="619806"/>
                  </a:lnTo>
                  <a:cubicBezTo>
                    <a:pt x="2361862" y="688269"/>
                    <a:pt x="2306361" y="743770"/>
                    <a:pt x="2237898" y="743770"/>
                  </a:cubicBezTo>
                  <a:lnTo>
                    <a:pt x="123964" y="743770"/>
                  </a:lnTo>
                  <a:cubicBezTo>
                    <a:pt x="55501" y="743770"/>
                    <a:pt x="0" y="688269"/>
                    <a:pt x="0" y="619806"/>
                  </a:cubicBezTo>
                  <a:lnTo>
                    <a:pt x="0" y="123964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748" tIns="82028" rIns="127748" bIns="82028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400" kern="1200" dirty="0" smtClean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German Language Training</a:t>
              </a:r>
              <a:endParaRPr lang="de-DE" sz="24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7" name="Freihandform 16"/>
            <p:cNvSpPr/>
            <p:nvPr/>
          </p:nvSpPr>
          <p:spPr>
            <a:xfrm>
              <a:off x="2757398" y="5511043"/>
              <a:ext cx="3542793" cy="870284"/>
            </a:xfrm>
            <a:custGeom>
              <a:avLst/>
              <a:gdLst>
                <a:gd name="connsiteX0" fmla="*/ 0 w 3542793"/>
                <a:gd name="connsiteY0" fmla="*/ 108786 h 870284"/>
                <a:gd name="connsiteX1" fmla="*/ 3107651 w 3542793"/>
                <a:gd name="connsiteY1" fmla="*/ 108786 h 870284"/>
                <a:gd name="connsiteX2" fmla="*/ 3107651 w 3542793"/>
                <a:gd name="connsiteY2" fmla="*/ 0 h 870284"/>
                <a:gd name="connsiteX3" fmla="*/ 3542793 w 3542793"/>
                <a:gd name="connsiteY3" fmla="*/ 435142 h 870284"/>
                <a:gd name="connsiteX4" fmla="*/ 3107651 w 3542793"/>
                <a:gd name="connsiteY4" fmla="*/ 870284 h 870284"/>
                <a:gd name="connsiteX5" fmla="*/ 3107651 w 3542793"/>
                <a:gd name="connsiteY5" fmla="*/ 761499 h 870284"/>
                <a:gd name="connsiteX6" fmla="*/ 0 w 3542793"/>
                <a:gd name="connsiteY6" fmla="*/ 761499 h 870284"/>
                <a:gd name="connsiteX7" fmla="*/ 0 w 3542793"/>
                <a:gd name="connsiteY7" fmla="*/ 108786 h 870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42793" h="870284">
                  <a:moveTo>
                    <a:pt x="0" y="108786"/>
                  </a:moveTo>
                  <a:lnTo>
                    <a:pt x="3107651" y="108786"/>
                  </a:lnTo>
                  <a:lnTo>
                    <a:pt x="3107651" y="0"/>
                  </a:lnTo>
                  <a:lnTo>
                    <a:pt x="3542793" y="435142"/>
                  </a:lnTo>
                  <a:lnTo>
                    <a:pt x="3107651" y="870284"/>
                  </a:lnTo>
                  <a:lnTo>
                    <a:pt x="3107651" y="761499"/>
                  </a:lnTo>
                  <a:lnTo>
                    <a:pt x="0" y="761499"/>
                  </a:lnTo>
                  <a:lnTo>
                    <a:pt x="0" y="108786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115136" rIns="332706" bIns="115135" numCol="1" spcCol="1270" anchor="ctr" anchorCtr="0">
              <a:noAutofit/>
            </a:bodyPr>
            <a:lstStyle/>
            <a:p>
              <a:pPr marL="88900" lvl="1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GB" sz="1400" kern="1200" noProof="0" dirty="0" smtClean="0">
                  <a:solidFill>
                    <a:srgbClr val="F2F2F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Experienced fellows support new fellows </a:t>
              </a:r>
              <a:endParaRPr lang="en-GB" sz="1100" kern="1200" noProof="0" dirty="0">
                <a:solidFill>
                  <a:srgbClr val="F2F2F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8" name="Freihandform 17"/>
            <p:cNvSpPr/>
            <p:nvPr/>
          </p:nvSpPr>
          <p:spPr>
            <a:xfrm>
              <a:off x="395536" y="5548304"/>
              <a:ext cx="2361862" cy="761020"/>
            </a:xfrm>
            <a:custGeom>
              <a:avLst/>
              <a:gdLst>
                <a:gd name="connsiteX0" fmla="*/ 0 w 2361862"/>
                <a:gd name="connsiteY0" fmla="*/ 126839 h 761020"/>
                <a:gd name="connsiteX1" fmla="*/ 126839 w 2361862"/>
                <a:gd name="connsiteY1" fmla="*/ 0 h 761020"/>
                <a:gd name="connsiteX2" fmla="*/ 2235023 w 2361862"/>
                <a:gd name="connsiteY2" fmla="*/ 0 h 761020"/>
                <a:gd name="connsiteX3" fmla="*/ 2361862 w 2361862"/>
                <a:gd name="connsiteY3" fmla="*/ 126839 h 761020"/>
                <a:gd name="connsiteX4" fmla="*/ 2361862 w 2361862"/>
                <a:gd name="connsiteY4" fmla="*/ 634181 h 761020"/>
                <a:gd name="connsiteX5" fmla="*/ 2235023 w 2361862"/>
                <a:gd name="connsiteY5" fmla="*/ 761020 h 761020"/>
                <a:gd name="connsiteX6" fmla="*/ 126839 w 2361862"/>
                <a:gd name="connsiteY6" fmla="*/ 761020 h 761020"/>
                <a:gd name="connsiteX7" fmla="*/ 0 w 2361862"/>
                <a:gd name="connsiteY7" fmla="*/ 634181 h 761020"/>
                <a:gd name="connsiteX8" fmla="*/ 0 w 2361862"/>
                <a:gd name="connsiteY8" fmla="*/ 126839 h 761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61862" h="761020">
                  <a:moveTo>
                    <a:pt x="0" y="126839"/>
                  </a:moveTo>
                  <a:cubicBezTo>
                    <a:pt x="0" y="56788"/>
                    <a:pt x="56788" y="0"/>
                    <a:pt x="126839" y="0"/>
                  </a:cubicBezTo>
                  <a:lnTo>
                    <a:pt x="2235023" y="0"/>
                  </a:lnTo>
                  <a:cubicBezTo>
                    <a:pt x="2305074" y="0"/>
                    <a:pt x="2361862" y="56788"/>
                    <a:pt x="2361862" y="126839"/>
                  </a:cubicBezTo>
                  <a:lnTo>
                    <a:pt x="2361862" y="634181"/>
                  </a:lnTo>
                  <a:cubicBezTo>
                    <a:pt x="2361862" y="704232"/>
                    <a:pt x="2305074" y="761020"/>
                    <a:pt x="2235023" y="761020"/>
                  </a:cubicBezTo>
                  <a:lnTo>
                    <a:pt x="126839" y="761020"/>
                  </a:lnTo>
                  <a:cubicBezTo>
                    <a:pt x="56788" y="761020"/>
                    <a:pt x="0" y="704232"/>
                    <a:pt x="0" y="634181"/>
                  </a:cubicBezTo>
                  <a:lnTo>
                    <a:pt x="0" y="126839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590" tIns="82870" rIns="128590" bIns="8287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400" kern="1200" dirty="0" smtClean="0">
                  <a:solidFill>
                    <a:sysClr val="window" lastClr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Buddy </a:t>
              </a:r>
              <a:r>
                <a:rPr lang="de-DE" sz="2400" kern="1200" dirty="0" err="1" smtClean="0">
                  <a:solidFill>
                    <a:sysClr val="window" lastClr="FFFFF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Program</a:t>
              </a:r>
              <a:endParaRPr lang="de-DE" sz="2400" kern="1200" dirty="0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9" name="Freihandform 18"/>
            <p:cNvSpPr/>
            <p:nvPr/>
          </p:nvSpPr>
          <p:spPr>
            <a:xfrm>
              <a:off x="2761489" y="2870235"/>
              <a:ext cx="3535874" cy="870284"/>
            </a:xfrm>
            <a:custGeom>
              <a:avLst/>
              <a:gdLst>
                <a:gd name="connsiteX0" fmla="*/ 0 w 3535874"/>
                <a:gd name="connsiteY0" fmla="*/ 108786 h 870284"/>
                <a:gd name="connsiteX1" fmla="*/ 3100732 w 3535874"/>
                <a:gd name="connsiteY1" fmla="*/ 108786 h 870284"/>
                <a:gd name="connsiteX2" fmla="*/ 3100732 w 3535874"/>
                <a:gd name="connsiteY2" fmla="*/ 0 h 870284"/>
                <a:gd name="connsiteX3" fmla="*/ 3535874 w 3535874"/>
                <a:gd name="connsiteY3" fmla="*/ 435142 h 870284"/>
                <a:gd name="connsiteX4" fmla="*/ 3100732 w 3535874"/>
                <a:gd name="connsiteY4" fmla="*/ 870284 h 870284"/>
                <a:gd name="connsiteX5" fmla="*/ 3100732 w 3535874"/>
                <a:gd name="connsiteY5" fmla="*/ 761499 h 870284"/>
                <a:gd name="connsiteX6" fmla="*/ 0 w 3535874"/>
                <a:gd name="connsiteY6" fmla="*/ 761499 h 870284"/>
                <a:gd name="connsiteX7" fmla="*/ 0 w 3535874"/>
                <a:gd name="connsiteY7" fmla="*/ 108786 h 870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35874" h="870284">
                  <a:moveTo>
                    <a:pt x="0" y="108786"/>
                  </a:moveTo>
                  <a:lnTo>
                    <a:pt x="3100732" y="108786"/>
                  </a:lnTo>
                  <a:lnTo>
                    <a:pt x="3100732" y="0"/>
                  </a:lnTo>
                  <a:lnTo>
                    <a:pt x="3535874" y="435142"/>
                  </a:lnTo>
                  <a:lnTo>
                    <a:pt x="3100732" y="870284"/>
                  </a:lnTo>
                  <a:lnTo>
                    <a:pt x="3100732" y="761499"/>
                  </a:lnTo>
                  <a:lnTo>
                    <a:pt x="0" y="761499"/>
                  </a:lnTo>
                  <a:lnTo>
                    <a:pt x="0" y="108786"/>
                  </a:lnTo>
                  <a:close/>
                </a:path>
              </a:pathLst>
            </a:custGeom>
            <a:solidFill>
              <a:schemeClr val="bg2">
                <a:lumMod val="90000"/>
                <a:alpha val="90000"/>
              </a:schemeClr>
            </a:solidFill>
          </p:spPr>
          <p:style>
            <a:lnRef idx="2">
              <a:schemeClr val="accent3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50" tIns="115136" rIns="332706" bIns="115135" numCol="1" spcCol="1270" anchor="ctr" anchorCtr="0">
              <a:noAutofit/>
            </a:bodyPr>
            <a:lstStyle/>
            <a:p>
              <a:pPr marL="90488" lvl="1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de-DE" sz="1400" kern="1200" noProof="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General </a:t>
              </a:r>
              <a:r>
                <a:rPr lang="de-DE" sz="1400" kern="1200" noProof="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advice</a:t>
              </a:r>
              <a:r>
                <a:rPr lang="de-DE" sz="1400" kern="1200" noProof="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1400" kern="1200" noProof="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regarding</a:t>
              </a:r>
              <a:r>
                <a:rPr lang="de-DE" sz="1400" kern="1200" noProof="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marL="90488" lvl="1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de-DE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Working </a:t>
              </a:r>
              <a:r>
                <a:rPr lang="de-DE" sz="1400" kern="1200" noProof="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contract</a:t>
              </a:r>
              <a:r>
                <a:rPr lang="de-DE" sz="1400" kern="1200" noProof="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</a:p>
            <a:p>
              <a:pPr marL="90488" lvl="1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de-DE" sz="1400" kern="1200" noProof="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Visa &amp; </a:t>
              </a:r>
              <a:r>
                <a:rPr lang="de-DE" sz="1400" kern="1200" noProof="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residence</a:t>
              </a:r>
              <a:r>
                <a:rPr lang="de-DE" sz="1400" kern="1200" noProof="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de-DE" sz="1400" kern="1200" noProof="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insurance</a:t>
              </a:r>
              <a:r>
                <a:rPr lang="de-DE" sz="1400" kern="1200" noProof="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de-DE" sz="1400" kern="1200" noProof="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etc</a:t>
              </a:r>
              <a:r>
                <a:rPr lang="de-DE" sz="1400" kern="1200" noProof="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GB" sz="1400" kern="120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Freihandform 19"/>
            <p:cNvSpPr/>
            <p:nvPr/>
          </p:nvSpPr>
          <p:spPr>
            <a:xfrm>
              <a:off x="395536" y="2899113"/>
              <a:ext cx="2363496" cy="817919"/>
            </a:xfrm>
            <a:custGeom>
              <a:avLst/>
              <a:gdLst>
                <a:gd name="connsiteX0" fmla="*/ 0 w 2363496"/>
                <a:gd name="connsiteY0" fmla="*/ 136323 h 817919"/>
                <a:gd name="connsiteX1" fmla="*/ 136323 w 2363496"/>
                <a:gd name="connsiteY1" fmla="*/ 0 h 817919"/>
                <a:gd name="connsiteX2" fmla="*/ 2227173 w 2363496"/>
                <a:gd name="connsiteY2" fmla="*/ 0 h 817919"/>
                <a:gd name="connsiteX3" fmla="*/ 2363496 w 2363496"/>
                <a:gd name="connsiteY3" fmla="*/ 136323 h 817919"/>
                <a:gd name="connsiteX4" fmla="*/ 2363496 w 2363496"/>
                <a:gd name="connsiteY4" fmla="*/ 681596 h 817919"/>
                <a:gd name="connsiteX5" fmla="*/ 2227173 w 2363496"/>
                <a:gd name="connsiteY5" fmla="*/ 817919 h 817919"/>
                <a:gd name="connsiteX6" fmla="*/ 136323 w 2363496"/>
                <a:gd name="connsiteY6" fmla="*/ 817919 h 817919"/>
                <a:gd name="connsiteX7" fmla="*/ 0 w 2363496"/>
                <a:gd name="connsiteY7" fmla="*/ 681596 h 817919"/>
                <a:gd name="connsiteX8" fmla="*/ 0 w 2363496"/>
                <a:gd name="connsiteY8" fmla="*/ 136323 h 81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63496" h="817919">
                  <a:moveTo>
                    <a:pt x="0" y="136323"/>
                  </a:moveTo>
                  <a:cubicBezTo>
                    <a:pt x="0" y="61034"/>
                    <a:pt x="61034" y="0"/>
                    <a:pt x="136323" y="0"/>
                  </a:cubicBezTo>
                  <a:lnTo>
                    <a:pt x="2227173" y="0"/>
                  </a:lnTo>
                  <a:cubicBezTo>
                    <a:pt x="2302462" y="0"/>
                    <a:pt x="2363496" y="61034"/>
                    <a:pt x="2363496" y="136323"/>
                  </a:cubicBezTo>
                  <a:lnTo>
                    <a:pt x="2363496" y="681596"/>
                  </a:lnTo>
                  <a:cubicBezTo>
                    <a:pt x="2363496" y="756885"/>
                    <a:pt x="2302462" y="817919"/>
                    <a:pt x="2227173" y="817919"/>
                  </a:cubicBezTo>
                  <a:lnTo>
                    <a:pt x="136323" y="817919"/>
                  </a:lnTo>
                  <a:cubicBezTo>
                    <a:pt x="61034" y="817919"/>
                    <a:pt x="0" y="756885"/>
                    <a:pt x="0" y="681596"/>
                  </a:cubicBezTo>
                  <a:lnTo>
                    <a:pt x="0" y="136323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1368" tIns="85648" rIns="131368" bIns="85648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400" kern="1200" dirty="0" smtClean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Welcome Service &amp; Support</a:t>
              </a:r>
              <a:endParaRPr lang="de-DE" sz="24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22" name="Legende mit Pfeil nach rechts 21"/>
          <p:cNvSpPr/>
          <p:nvPr/>
        </p:nvSpPr>
        <p:spPr>
          <a:xfrm>
            <a:off x="7524328" y="2780928"/>
            <a:ext cx="1547664" cy="3384376"/>
          </a:xfrm>
          <a:prstGeom prst="rightArrowCallout">
            <a:avLst/>
          </a:prstGeom>
          <a:solidFill>
            <a:srgbClr val="CFAB7A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Facilitate</a:t>
            </a: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Integration</a:t>
            </a:r>
            <a:endParaRPr lang="de-DE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10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532" y="1700808"/>
            <a:ext cx="8676964" cy="4392488"/>
          </a:xfrm>
        </p:spPr>
        <p:txBody>
          <a:bodyPr anchor="ctr">
            <a:noAutofit/>
          </a:bodyPr>
          <a:lstStyle/>
          <a:p>
            <a:pPr algn="l" defTabSz="1030288">
              <a:spcBef>
                <a:spcPts val="0"/>
              </a:spcBef>
              <a:spcAft>
                <a:spcPts val="1200"/>
              </a:spcAft>
              <a:tabLst>
                <a:tab pos="3048000" algn="l"/>
              </a:tabLst>
            </a:pP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Faculties     	       11 	plus </a:t>
            </a:r>
            <a:r>
              <a:rPr lang="en-GB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Charité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defTabSz="1030288">
              <a:spcBef>
                <a:spcPts val="0"/>
              </a:spcBef>
              <a:spcAft>
                <a:spcPts val="1200"/>
              </a:spcAft>
              <a:tabLst>
                <a:tab pos="3048000" algn="l"/>
              </a:tabLst>
            </a:pP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Degree programs	     176 	(66 BA + 110 MA)</a:t>
            </a:r>
            <a:endParaRPr lang="en-GB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defTabSz="1030288">
              <a:spcBef>
                <a:spcPts val="0"/>
              </a:spcBef>
              <a:spcAft>
                <a:spcPts val="1200"/>
              </a:spcAft>
              <a:tabLst>
                <a:tab pos="3048000" algn="l"/>
              </a:tabLst>
            </a:pP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	30.000 	(17 % int.)</a:t>
            </a:r>
            <a:endParaRPr lang="en-GB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defTabSz="1030288">
              <a:spcBef>
                <a:spcPts val="0"/>
              </a:spcBef>
              <a:spcAft>
                <a:spcPts val="1200"/>
              </a:spcAft>
              <a:tabLst>
                <a:tab pos="3048000" algn="l"/>
              </a:tabLst>
            </a:pP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Doctoral candidates	  5.500 	(29 % int.)</a:t>
            </a:r>
            <a:endParaRPr lang="en-GB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defTabSz="1030288">
              <a:spcBef>
                <a:spcPts val="0"/>
              </a:spcBef>
              <a:spcAft>
                <a:spcPts val="1200"/>
              </a:spcAft>
              <a:tabLst>
                <a:tab pos="3048000" algn="l"/>
              </a:tabLst>
            </a:pP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Professors	     349 tenured</a:t>
            </a:r>
            <a:b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    126 fixed term</a:t>
            </a:r>
            <a:endParaRPr lang="en-GB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defTabSz="1030288">
              <a:spcBef>
                <a:spcPts val="0"/>
              </a:spcBef>
              <a:spcAft>
                <a:spcPts val="1200"/>
              </a:spcAft>
              <a:tabLst>
                <a:tab pos="3048000" algn="l"/>
              </a:tabLst>
            </a:pP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Funding	     290 </a:t>
            </a:r>
            <a:r>
              <a:rPr lang="en-GB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mio</a:t>
            </a:r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 state</a:t>
            </a:r>
            <a:b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    125 </a:t>
            </a:r>
            <a:r>
              <a:rPr lang="en-GB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mio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€ external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283968" y="188640"/>
            <a:ext cx="4752528" cy="1304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Freie</a:t>
            </a: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Universitaet</a:t>
            </a: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(FUB) Key Figures</a:t>
            </a:r>
            <a:endParaRPr lang="en-GB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 descr="Rostlaube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" b="845"/>
          <a:stretch>
            <a:fillRect/>
          </a:stretch>
        </p:blipFill>
        <p:spPr bwMode="auto">
          <a:xfrm>
            <a:off x="7207728" y="3618000"/>
            <a:ext cx="1936272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18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532" y="1700808"/>
            <a:ext cx="8676964" cy="4392488"/>
          </a:xfrm>
        </p:spPr>
        <p:txBody>
          <a:bodyPr anchor="ctr">
            <a:noAutofit/>
          </a:bodyPr>
          <a:lstStyle/>
          <a:p>
            <a:pPr algn="l"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University’s most prestigious research projects</a:t>
            </a:r>
            <a:b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(Projects of the German Excellence Initiative)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 algn="l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Offer adequate working space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 algn="l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Integrate fellows into existing structures </a:t>
            </a:r>
            <a:b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research environments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 algn="l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 access to </a:t>
            </a:r>
            <a:b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necessary infrastructure</a:t>
            </a:r>
          </a:p>
          <a:p>
            <a:pPr marL="361950" indent="-361950" algn="l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Subject specific advice by </a:t>
            </a:r>
            <a:b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scientific supervisors </a:t>
            </a:r>
            <a:b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(supervisory agreement)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283968" y="188640"/>
            <a:ext cx="4752528" cy="1304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1338" indent="-541338" algn="l">
              <a:buFont typeface="+mj-lt"/>
              <a:buAutoNum type="arabicPeriod" startAt="2"/>
            </a:pP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Integration into Areas of Research Excellence</a:t>
            </a:r>
            <a:endParaRPr lang="en-GB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2" descr="X:\PINU\05_Kommunikation\0507_Bilder-Filme-Grafiken\02_Bilder\Bilder_Fotoshooting_16-07-2011\low resolution_300dpi_15x21\FU_16.07.11-04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192" y="4170194"/>
            <a:ext cx="4038808" cy="2687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975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359532" y="1700808"/>
            <a:ext cx="8676964" cy="4392488"/>
          </a:xfrm>
        </p:spPr>
        <p:txBody>
          <a:bodyPr anchor="t">
            <a:noAutofit/>
          </a:bodyPr>
          <a:lstStyle/>
          <a:p>
            <a:pPr algn="l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Qualification</a:t>
            </a:r>
          </a:p>
          <a:p>
            <a:pPr algn="l">
              <a:spcBef>
                <a:spcPts val="0"/>
              </a:spcBef>
              <a:spcAft>
                <a:spcPts val="1200"/>
              </a:spcAft>
              <a:tabLst>
                <a:tab pos="3228975" algn="l"/>
              </a:tabLst>
              <a:defRPr/>
            </a:pP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Compulsory Elements	to be selected from the following offers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283968" y="188640"/>
            <a:ext cx="4752528" cy="1304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buFont typeface="+mj-lt"/>
              <a:buAutoNum type="arabicPeriod" startAt="5"/>
            </a:pP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Qualification &amp;</a:t>
            </a:r>
            <a:b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Career Development</a:t>
            </a:r>
            <a:endParaRPr lang="en-GB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3275856" y="2952341"/>
            <a:ext cx="4836002" cy="836699"/>
          </a:xfrm>
          <a:custGeom>
            <a:avLst/>
            <a:gdLst>
              <a:gd name="connsiteX0" fmla="*/ 0 w 3540644"/>
              <a:gd name="connsiteY0" fmla="*/ 108786 h 870284"/>
              <a:gd name="connsiteX1" fmla="*/ 3105502 w 3540644"/>
              <a:gd name="connsiteY1" fmla="*/ 108786 h 870284"/>
              <a:gd name="connsiteX2" fmla="*/ 3105502 w 3540644"/>
              <a:gd name="connsiteY2" fmla="*/ 0 h 870284"/>
              <a:gd name="connsiteX3" fmla="*/ 3540644 w 3540644"/>
              <a:gd name="connsiteY3" fmla="*/ 435142 h 870284"/>
              <a:gd name="connsiteX4" fmla="*/ 3105502 w 3540644"/>
              <a:gd name="connsiteY4" fmla="*/ 870284 h 870284"/>
              <a:gd name="connsiteX5" fmla="*/ 3105502 w 3540644"/>
              <a:gd name="connsiteY5" fmla="*/ 761499 h 870284"/>
              <a:gd name="connsiteX6" fmla="*/ 0 w 3540644"/>
              <a:gd name="connsiteY6" fmla="*/ 761499 h 870284"/>
              <a:gd name="connsiteX7" fmla="*/ 0 w 3540644"/>
              <a:gd name="connsiteY7" fmla="*/ 108786 h 87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40644" h="870284">
                <a:moveTo>
                  <a:pt x="0" y="108786"/>
                </a:moveTo>
                <a:lnTo>
                  <a:pt x="3105502" y="108786"/>
                </a:lnTo>
                <a:lnTo>
                  <a:pt x="3105502" y="0"/>
                </a:lnTo>
                <a:lnTo>
                  <a:pt x="3540644" y="435142"/>
                </a:lnTo>
                <a:lnTo>
                  <a:pt x="3105502" y="870284"/>
                </a:lnTo>
                <a:lnTo>
                  <a:pt x="3105502" y="761499"/>
                </a:lnTo>
                <a:lnTo>
                  <a:pt x="0" y="761499"/>
                </a:lnTo>
                <a:lnTo>
                  <a:pt x="0" y="108786"/>
                </a:lnTo>
                <a:close/>
              </a:path>
            </a:pathLst>
          </a:custGeom>
          <a:solidFill>
            <a:schemeClr val="bg2">
              <a:lumMod val="90000"/>
              <a:alpha val="9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350" tIns="115136" rIns="332706" bIns="115135" numCol="1" spcCol="1270" anchor="ctr" anchorCtr="0">
            <a:noAutofit/>
          </a:bodyPr>
          <a:lstStyle/>
          <a:p>
            <a:pPr marL="265113" lvl="1" indent="-176213" algn="l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200" b="1" kern="1200" noProof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Funding Opportunities for Postdocs</a:t>
            </a:r>
            <a:endParaRPr lang="en-GB" sz="1200" b="1" kern="1200" noProof="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65113" lvl="1" indent="-176213" algn="l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200" b="1" kern="1200" noProof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Proposal Writing</a:t>
            </a:r>
            <a:endParaRPr lang="en-GB" sz="1200" b="1" kern="1200" noProof="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65113" lvl="1" indent="-176213" algn="l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200" b="1" kern="1200" noProof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Application Counselling &amp; Peer Coaching</a:t>
            </a:r>
            <a:endParaRPr lang="en-GB" sz="1200" b="1" kern="1200" noProof="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Freihandform 13"/>
          <p:cNvSpPr/>
          <p:nvPr/>
        </p:nvSpPr>
        <p:spPr>
          <a:xfrm>
            <a:off x="237478" y="2990316"/>
            <a:ext cx="3045743" cy="720000"/>
          </a:xfrm>
          <a:custGeom>
            <a:avLst/>
            <a:gdLst>
              <a:gd name="connsiteX0" fmla="*/ 0 w 2361183"/>
              <a:gd name="connsiteY0" fmla="*/ 136323 h 817919"/>
              <a:gd name="connsiteX1" fmla="*/ 136323 w 2361183"/>
              <a:gd name="connsiteY1" fmla="*/ 0 h 817919"/>
              <a:gd name="connsiteX2" fmla="*/ 2224860 w 2361183"/>
              <a:gd name="connsiteY2" fmla="*/ 0 h 817919"/>
              <a:gd name="connsiteX3" fmla="*/ 2361183 w 2361183"/>
              <a:gd name="connsiteY3" fmla="*/ 136323 h 817919"/>
              <a:gd name="connsiteX4" fmla="*/ 2361183 w 2361183"/>
              <a:gd name="connsiteY4" fmla="*/ 681596 h 817919"/>
              <a:gd name="connsiteX5" fmla="*/ 2224860 w 2361183"/>
              <a:gd name="connsiteY5" fmla="*/ 817919 h 817919"/>
              <a:gd name="connsiteX6" fmla="*/ 136323 w 2361183"/>
              <a:gd name="connsiteY6" fmla="*/ 817919 h 817919"/>
              <a:gd name="connsiteX7" fmla="*/ 0 w 2361183"/>
              <a:gd name="connsiteY7" fmla="*/ 681596 h 817919"/>
              <a:gd name="connsiteX8" fmla="*/ 0 w 2361183"/>
              <a:gd name="connsiteY8" fmla="*/ 136323 h 817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61183" h="817919">
                <a:moveTo>
                  <a:pt x="0" y="136323"/>
                </a:moveTo>
                <a:cubicBezTo>
                  <a:pt x="0" y="61034"/>
                  <a:pt x="61034" y="0"/>
                  <a:pt x="136323" y="0"/>
                </a:cubicBezTo>
                <a:lnTo>
                  <a:pt x="2224860" y="0"/>
                </a:lnTo>
                <a:cubicBezTo>
                  <a:pt x="2300149" y="0"/>
                  <a:pt x="2361183" y="61034"/>
                  <a:pt x="2361183" y="136323"/>
                </a:cubicBezTo>
                <a:lnTo>
                  <a:pt x="2361183" y="681596"/>
                </a:lnTo>
                <a:cubicBezTo>
                  <a:pt x="2361183" y="756885"/>
                  <a:pt x="2300149" y="817919"/>
                  <a:pt x="2224860" y="817919"/>
                </a:cubicBezTo>
                <a:lnTo>
                  <a:pt x="136323" y="817919"/>
                </a:lnTo>
                <a:cubicBezTo>
                  <a:pt x="61034" y="817919"/>
                  <a:pt x="0" y="756885"/>
                  <a:pt x="0" y="681596"/>
                </a:cubicBezTo>
                <a:lnTo>
                  <a:pt x="0" y="136323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1368" tIns="85648" rIns="131368" bIns="85648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2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Grant </a:t>
            </a:r>
            <a:r>
              <a:rPr lang="de-DE" sz="2400" b="1" kern="1200" dirty="0" err="1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Application</a:t>
            </a:r>
            <a:r>
              <a:rPr lang="de-DE" sz="2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Writing</a:t>
            </a:r>
            <a:endParaRPr lang="de-DE" sz="2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Freihandform 14"/>
          <p:cNvSpPr/>
          <p:nvPr/>
        </p:nvSpPr>
        <p:spPr>
          <a:xfrm>
            <a:off x="3275856" y="4627140"/>
            <a:ext cx="4838938" cy="836699"/>
          </a:xfrm>
          <a:custGeom>
            <a:avLst/>
            <a:gdLst>
              <a:gd name="connsiteX0" fmla="*/ 0 w 3542793"/>
              <a:gd name="connsiteY0" fmla="*/ 108786 h 870284"/>
              <a:gd name="connsiteX1" fmla="*/ 3107651 w 3542793"/>
              <a:gd name="connsiteY1" fmla="*/ 108786 h 870284"/>
              <a:gd name="connsiteX2" fmla="*/ 3107651 w 3542793"/>
              <a:gd name="connsiteY2" fmla="*/ 0 h 870284"/>
              <a:gd name="connsiteX3" fmla="*/ 3542793 w 3542793"/>
              <a:gd name="connsiteY3" fmla="*/ 435142 h 870284"/>
              <a:gd name="connsiteX4" fmla="*/ 3107651 w 3542793"/>
              <a:gd name="connsiteY4" fmla="*/ 870284 h 870284"/>
              <a:gd name="connsiteX5" fmla="*/ 3107651 w 3542793"/>
              <a:gd name="connsiteY5" fmla="*/ 761499 h 870284"/>
              <a:gd name="connsiteX6" fmla="*/ 0 w 3542793"/>
              <a:gd name="connsiteY6" fmla="*/ 761499 h 870284"/>
              <a:gd name="connsiteX7" fmla="*/ 0 w 3542793"/>
              <a:gd name="connsiteY7" fmla="*/ 108786 h 87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42793" h="870284">
                <a:moveTo>
                  <a:pt x="0" y="108786"/>
                </a:moveTo>
                <a:lnTo>
                  <a:pt x="3107651" y="108786"/>
                </a:lnTo>
                <a:lnTo>
                  <a:pt x="3107651" y="0"/>
                </a:lnTo>
                <a:lnTo>
                  <a:pt x="3542793" y="435142"/>
                </a:lnTo>
                <a:lnTo>
                  <a:pt x="3107651" y="870284"/>
                </a:lnTo>
                <a:lnTo>
                  <a:pt x="3107651" y="761499"/>
                </a:lnTo>
                <a:lnTo>
                  <a:pt x="0" y="761499"/>
                </a:lnTo>
                <a:lnTo>
                  <a:pt x="0" y="108786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350" tIns="115136" rIns="332706" bIns="115135" numCol="1" spcCol="1270" anchor="ctr" anchorCtr="0">
            <a:noAutofit/>
          </a:bodyPr>
          <a:lstStyle/>
          <a:p>
            <a:pPr marL="265113" lvl="1" indent="-176213" algn="l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200" kern="1200" noProof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Didactics &amp; Methods</a:t>
            </a:r>
            <a:endParaRPr lang="en-GB" sz="1200" kern="1200" noProof="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65113" lvl="1" indent="-176213" algn="l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200" kern="1200" noProof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Planning of Lectures &amp; Seminars</a:t>
            </a:r>
            <a:endParaRPr lang="en-GB" sz="1200" kern="1200" noProof="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65113" lvl="1" indent="-176213" algn="l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200" kern="1200" noProof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Supervision of Master &amp; Doctoral Candidates</a:t>
            </a:r>
            <a:endParaRPr lang="en-GB" sz="1200" kern="1200" noProof="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Freihandform 15"/>
          <p:cNvSpPr/>
          <p:nvPr/>
        </p:nvSpPr>
        <p:spPr>
          <a:xfrm>
            <a:off x="251520" y="4685496"/>
            <a:ext cx="3012338" cy="720000"/>
          </a:xfrm>
          <a:custGeom>
            <a:avLst/>
            <a:gdLst>
              <a:gd name="connsiteX0" fmla="*/ 0 w 2361862"/>
              <a:gd name="connsiteY0" fmla="*/ 123964 h 743770"/>
              <a:gd name="connsiteX1" fmla="*/ 123964 w 2361862"/>
              <a:gd name="connsiteY1" fmla="*/ 0 h 743770"/>
              <a:gd name="connsiteX2" fmla="*/ 2237898 w 2361862"/>
              <a:gd name="connsiteY2" fmla="*/ 0 h 743770"/>
              <a:gd name="connsiteX3" fmla="*/ 2361862 w 2361862"/>
              <a:gd name="connsiteY3" fmla="*/ 123964 h 743770"/>
              <a:gd name="connsiteX4" fmla="*/ 2361862 w 2361862"/>
              <a:gd name="connsiteY4" fmla="*/ 619806 h 743770"/>
              <a:gd name="connsiteX5" fmla="*/ 2237898 w 2361862"/>
              <a:gd name="connsiteY5" fmla="*/ 743770 h 743770"/>
              <a:gd name="connsiteX6" fmla="*/ 123964 w 2361862"/>
              <a:gd name="connsiteY6" fmla="*/ 743770 h 743770"/>
              <a:gd name="connsiteX7" fmla="*/ 0 w 2361862"/>
              <a:gd name="connsiteY7" fmla="*/ 619806 h 743770"/>
              <a:gd name="connsiteX8" fmla="*/ 0 w 2361862"/>
              <a:gd name="connsiteY8" fmla="*/ 123964 h 743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61862" h="743770">
                <a:moveTo>
                  <a:pt x="0" y="123964"/>
                </a:moveTo>
                <a:cubicBezTo>
                  <a:pt x="0" y="55501"/>
                  <a:pt x="55501" y="0"/>
                  <a:pt x="123964" y="0"/>
                </a:cubicBezTo>
                <a:lnTo>
                  <a:pt x="2237898" y="0"/>
                </a:lnTo>
                <a:cubicBezTo>
                  <a:pt x="2306361" y="0"/>
                  <a:pt x="2361862" y="55501"/>
                  <a:pt x="2361862" y="123964"/>
                </a:cubicBezTo>
                <a:lnTo>
                  <a:pt x="2361862" y="619806"/>
                </a:lnTo>
                <a:cubicBezTo>
                  <a:pt x="2361862" y="688269"/>
                  <a:pt x="2306361" y="743770"/>
                  <a:pt x="2237898" y="743770"/>
                </a:cubicBezTo>
                <a:lnTo>
                  <a:pt x="123964" y="743770"/>
                </a:lnTo>
                <a:cubicBezTo>
                  <a:pt x="55501" y="743770"/>
                  <a:pt x="0" y="688269"/>
                  <a:pt x="0" y="619806"/>
                </a:cubicBezTo>
                <a:lnTo>
                  <a:pt x="0" y="12396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27748" tIns="82028" rIns="127748" bIns="82028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24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Teaching &amp; Learning</a:t>
            </a:r>
            <a:endParaRPr lang="de-DE" sz="2400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Freihandform 16"/>
          <p:cNvSpPr/>
          <p:nvPr/>
        </p:nvSpPr>
        <p:spPr>
          <a:xfrm>
            <a:off x="3275856" y="5445224"/>
            <a:ext cx="4838938" cy="836699"/>
          </a:xfrm>
          <a:custGeom>
            <a:avLst/>
            <a:gdLst>
              <a:gd name="connsiteX0" fmla="*/ 0 w 3542793"/>
              <a:gd name="connsiteY0" fmla="*/ 108786 h 870284"/>
              <a:gd name="connsiteX1" fmla="*/ 3107651 w 3542793"/>
              <a:gd name="connsiteY1" fmla="*/ 108786 h 870284"/>
              <a:gd name="connsiteX2" fmla="*/ 3107651 w 3542793"/>
              <a:gd name="connsiteY2" fmla="*/ 0 h 870284"/>
              <a:gd name="connsiteX3" fmla="*/ 3542793 w 3542793"/>
              <a:gd name="connsiteY3" fmla="*/ 435142 h 870284"/>
              <a:gd name="connsiteX4" fmla="*/ 3107651 w 3542793"/>
              <a:gd name="connsiteY4" fmla="*/ 870284 h 870284"/>
              <a:gd name="connsiteX5" fmla="*/ 3107651 w 3542793"/>
              <a:gd name="connsiteY5" fmla="*/ 761499 h 870284"/>
              <a:gd name="connsiteX6" fmla="*/ 0 w 3542793"/>
              <a:gd name="connsiteY6" fmla="*/ 761499 h 870284"/>
              <a:gd name="connsiteX7" fmla="*/ 0 w 3542793"/>
              <a:gd name="connsiteY7" fmla="*/ 108786 h 87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42793" h="870284">
                <a:moveTo>
                  <a:pt x="0" y="108786"/>
                </a:moveTo>
                <a:lnTo>
                  <a:pt x="3107651" y="108786"/>
                </a:lnTo>
                <a:lnTo>
                  <a:pt x="3107651" y="0"/>
                </a:lnTo>
                <a:lnTo>
                  <a:pt x="3542793" y="435142"/>
                </a:lnTo>
                <a:lnTo>
                  <a:pt x="3107651" y="870284"/>
                </a:lnTo>
                <a:lnTo>
                  <a:pt x="3107651" y="761499"/>
                </a:lnTo>
                <a:lnTo>
                  <a:pt x="0" y="761499"/>
                </a:lnTo>
                <a:lnTo>
                  <a:pt x="0" y="108786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350" tIns="115136" rIns="332706" bIns="115135" numCol="1" spcCol="1270" anchor="ctr" anchorCtr="0">
            <a:noAutofit/>
          </a:bodyPr>
          <a:lstStyle/>
          <a:p>
            <a:pPr marL="265113" lvl="1" indent="-176213" algn="l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200" kern="1200" noProof="0" dirty="0" smtClean="0">
                <a:solidFill>
                  <a:srgbClr val="F2F2F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Project Management</a:t>
            </a:r>
          </a:p>
          <a:p>
            <a:pPr marL="265113" lvl="1" indent="-176213" algn="l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200" kern="1200" noProof="0" dirty="0" smtClean="0">
                <a:solidFill>
                  <a:srgbClr val="F2F2F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Time &amp; Self Management</a:t>
            </a:r>
            <a:endParaRPr lang="en-GB" sz="1200" kern="1200" noProof="0" dirty="0">
              <a:solidFill>
                <a:srgbClr val="F2F2F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65113" lvl="1" indent="-176213" algn="l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200" kern="1200" noProof="0" dirty="0" smtClean="0">
                <a:solidFill>
                  <a:srgbClr val="F2F2F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Motivation and Performance</a:t>
            </a:r>
            <a:endParaRPr lang="en-GB" sz="1050" kern="1200" noProof="0" dirty="0">
              <a:solidFill>
                <a:srgbClr val="F2F2F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Freihandform 17"/>
          <p:cNvSpPr/>
          <p:nvPr/>
        </p:nvSpPr>
        <p:spPr>
          <a:xfrm>
            <a:off x="251520" y="5499663"/>
            <a:ext cx="3031701" cy="720000"/>
          </a:xfrm>
          <a:custGeom>
            <a:avLst/>
            <a:gdLst>
              <a:gd name="connsiteX0" fmla="*/ 0 w 2361862"/>
              <a:gd name="connsiteY0" fmla="*/ 126839 h 761020"/>
              <a:gd name="connsiteX1" fmla="*/ 126839 w 2361862"/>
              <a:gd name="connsiteY1" fmla="*/ 0 h 761020"/>
              <a:gd name="connsiteX2" fmla="*/ 2235023 w 2361862"/>
              <a:gd name="connsiteY2" fmla="*/ 0 h 761020"/>
              <a:gd name="connsiteX3" fmla="*/ 2361862 w 2361862"/>
              <a:gd name="connsiteY3" fmla="*/ 126839 h 761020"/>
              <a:gd name="connsiteX4" fmla="*/ 2361862 w 2361862"/>
              <a:gd name="connsiteY4" fmla="*/ 634181 h 761020"/>
              <a:gd name="connsiteX5" fmla="*/ 2235023 w 2361862"/>
              <a:gd name="connsiteY5" fmla="*/ 761020 h 761020"/>
              <a:gd name="connsiteX6" fmla="*/ 126839 w 2361862"/>
              <a:gd name="connsiteY6" fmla="*/ 761020 h 761020"/>
              <a:gd name="connsiteX7" fmla="*/ 0 w 2361862"/>
              <a:gd name="connsiteY7" fmla="*/ 634181 h 761020"/>
              <a:gd name="connsiteX8" fmla="*/ 0 w 2361862"/>
              <a:gd name="connsiteY8" fmla="*/ 126839 h 761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61862" h="761020">
                <a:moveTo>
                  <a:pt x="0" y="126839"/>
                </a:moveTo>
                <a:cubicBezTo>
                  <a:pt x="0" y="56788"/>
                  <a:pt x="56788" y="0"/>
                  <a:pt x="126839" y="0"/>
                </a:cubicBezTo>
                <a:lnTo>
                  <a:pt x="2235023" y="0"/>
                </a:lnTo>
                <a:cubicBezTo>
                  <a:pt x="2305074" y="0"/>
                  <a:pt x="2361862" y="56788"/>
                  <a:pt x="2361862" y="126839"/>
                </a:cubicBezTo>
                <a:lnTo>
                  <a:pt x="2361862" y="634181"/>
                </a:lnTo>
                <a:cubicBezTo>
                  <a:pt x="2361862" y="704232"/>
                  <a:pt x="2305074" y="761020"/>
                  <a:pt x="2235023" y="761020"/>
                </a:cubicBezTo>
                <a:lnTo>
                  <a:pt x="126839" y="761020"/>
                </a:lnTo>
                <a:cubicBezTo>
                  <a:pt x="56788" y="761020"/>
                  <a:pt x="0" y="704232"/>
                  <a:pt x="0" y="634181"/>
                </a:cubicBezTo>
                <a:lnTo>
                  <a:pt x="0" y="126839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28590" tIns="82870" rIns="128590" bIns="8287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2400" kern="1200" dirty="0" smtClean="0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Project Management</a:t>
            </a:r>
            <a:endParaRPr lang="de-DE" sz="2400" kern="1200" dirty="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Freihandform 18"/>
          <p:cNvSpPr/>
          <p:nvPr/>
        </p:nvSpPr>
        <p:spPr>
          <a:xfrm>
            <a:off x="3275856" y="3792313"/>
            <a:ext cx="4829487" cy="836699"/>
          </a:xfrm>
          <a:custGeom>
            <a:avLst/>
            <a:gdLst>
              <a:gd name="connsiteX0" fmla="*/ 0 w 3535874"/>
              <a:gd name="connsiteY0" fmla="*/ 108786 h 870284"/>
              <a:gd name="connsiteX1" fmla="*/ 3100732 w 3535874"/>
              <a:gd name="connsiteY1" fmla="*/ 108786 h 870284"/>
              <a:gd name="connsiteX2" fmla="*/ 3100732 w 3535874"/>
              <a:gd name="connsiteY2" fmla="*/ 0 h 870284"/>
              <a:gd name="connsiteX3" fmla="*/ 3535874 w 3535874"/>
              <a:gd name="connsiteY3" fmla="*/ 435142 h 870284"/>
              <a:gd name="connsiteX4" fmla="*/ 3100732 w 3535874"/>
              <a:gd name="connsiteY4" fmla="*/ 870284 h 870284"/>
              <a:gd name="connsiteX5" fmla="*/ 3100732 w 3535874"/>
              <a:gd name="connsiteY5" fmla="*/ 761499 h 870284"/>
              <a:gd name="connsiteX6" fmla="*/ 0 w 3535874"/>
              <a:gd name="connsiteY6" fmla="*/ 761499 h 870284"/>
              <a:gd name="connsiteX7" fmla="*/ 0 w 3535874"/>
              <a:gd name="connsiteY7" fmla="*/ 108786 h 87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35874" h="870284">
                <a:moveTo>
                  <a:pt x="0" y="108786"/>
                </a:moveTo>
                <a:lnTo>
                  <a:pt x="3100732" y="108786"/>
                </a:lnTo>
                <a:lnTo>
                  <a:pt x="3100732" y="0"/>
                </a:lnTo>
                <a:lnTo>
                  <a:pt x="3535874" y="435142"/>
                </a:lnTo>
                <a:lnTo>
                  <a:pt x="3100732" y="870284"/>
                </a:lnTo>
                <a:lnTo>
                  <a:pt x="3100732" y="761499"/>
                </a:lnTo>
                <a:lnTo>
                  <a:pt x="0" y="761499"/>
                </a:lnTo>
                <a:lnTo>
                  <a:pt x="0" y="108786"/>
                </a:lnTo>
                <a:close/>
              </a:path>
            </a:pathLst>
          </a:custGeom>
          <a:solidFill>
            <a:schemeClr val="bg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350" tIns="115136" rIns="332706" bIns="115135" numCol="1" spcCol="1270" anchor="ctr" anchorCtr="0">
            <a:noAutofit/>
          </a:bodyPr>
          <a:lstStyle/>
          <a:p>
            <a:pPr marL="271463" lvl="1" indent="-180975" algn="l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de-DE" sz="1200" kern="1200" noProof="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Developing</a:t>
            </a:r>
            <a:r>
              <a:rPr lang="de-DE" sz="1200" kern="1200" noProof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Career in </a:t>
            </a:r>
            <a:r>
              <a:rPr lang="de-DE" sz="1200" kern="1200" noProof="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Academia</a:t>
            </a:r>
            <a:endParaRPr lang="de-DE" sz="12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1463" lvl="1" indent="-180975" algn="l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200" kern="1200" noProof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Sharpening your Profile</a:t>
            </a:r>
            <a:endParaRPr lang="en-GB" sz="1200" kern="12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1463" lvl="1" indent="-180975" algn="l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200" kern="1200" noProof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Leadership Skills in Academia and Beyond</a:t>
            </a:r>
            <a:endParaRPr lang="en-GB" sz="1200" kern="12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reihandform 19"/>
          <p:cNvSpPr/>
          <p:nvPr/>
        </p:nvSpPr>
        <p:spPr>
          <a:xfrm>
            <a:off x="246584" y="3852529"/>
            <a:ext cx="3017274" cy="720000"/>
          </a:xfrm>
          <a:custGeom>
            <a:avLst/>
            <a:gdLst>
              <a:gd name="connsiteX0" fmla="*/ 0 w 2363496"/>
              <a:gd name="connsiteY0" fmla="*/ 136323 h 817919"/>
              <a:gd name="connsiteX1" fmla="*/ 136323 w 2363496"/>
              <a:gd name="connsiteY1" fmla="*/ 0 h 817919"/>
              <a:gd name="connsiteX2" fmla="*/ 2227173 w 2363496"/>
              <a:gd name="connsiteY2" fmla="*/ 0 h 817919"/>
              <a:gd name="connsiteX3" fmla="*/ 2363496 w 2363496"/>
              <a:gd name="connsiteY3" fmla="*/ 136323 h 817919"/>
              <a:gd name="connsiteX4" fmla="*/ 2363496 w 2363496"/>
              <a:gd name="connsiteY4" fmla="*/ 681596 h 817919"/>
              <a:gd name="connsiteX5" fmla="*/ 2227173 w 2363496"/>
              <a:gd name="connsiteY5" fmla="*/ 817919 h 817919"/>
              <a:gd name="connsiteX6" fmla="*/ 136323 w 2363496"/>
              <a:gd name="connsiteY6" fmla="*/ 817919 h 817919"/>
              <a:gd name="connsiteX7" fmla="*/ 0 w 2363496"/>
              <a:gd name="connsiteY7" fmla="*/ 681596 h 817919"/>
              <a:gd name="connsiteX8" fmla="*/ 0 w 2363496"/>
              <a:gd name="connsiteY8" fmla="*/ 136323 h 817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63496" h="817919">
                <a:moveTo>
                  <a:pt x="0" y="136323"/>
                </a:moveTo>
                <a:cubicBezTo>
                  <a:pt x="0" y="61034"/>
                  <a:pt x="61034" y="0"/>
                  <a:pt x="136323" y="0"/>
                </a:cubicBezTo>
                <a:lnTo>
                  <a:pt x="2227173" y="0"/>
                </a:lnTo>
                <a:cubicBezTo>
                  <a:pt x="2302462" y="0"/>
                  <a:pt x="2363496" y="61034"/>
                  <a:pt x="2363496" y="136323"/>
                </a:cubicBezTo>
                <a:lnTo>
                  <a:pt x="2363496" y="681596"/>
                </a:lnTo>
                <a:cubicBezTo>
                  <a:pt x="2363496" y="756885"/>
                  <a:pt x="2302462" y="817919"/>
                  <a:pt x="2227173" y="817919"/>
                </a:cubicBezTo>
                <a:lnTo>
                  <a:pt x="136323" y="817919"/>
                </a:lnTo>
                <a:cubicBezTo>
                  <a:pt x="61034" y="817919"/>
                  <a:pt x="0" y="756885"/>
                  <a:pt x="0" y="681596"/>
                </a:cubicBezTo>
                <a:lnTo>
                  <a:pt x="0" y="13632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1368" tIns="85648" rIns="131368" bIns="85648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24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Career Development</a:t>
            </a:r>
            <a:endParaRPr lang="de-DE" sz="2400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Abgerundetes Rechteck 2"/>
          <p:cNvSpPr/>
          <p:nvPr/>
        </p:nvSpPr>
        <p:spPr>
          <a:xfrm>
            <a:off x="110885" y="2853216"/>
            <a:ext cx="8424936" cy="946435"/>
          </a:xfrm>
          <a:prstGeom prst="roundRect">
            <a:avLst/>
          </a:prstGeom>
          <a:noFill/>
          <a:ln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Legende mit Pfeil nach rechts 21"/>
          <p:cNvSpPr/>
          <p:nvPr/>
        </p:nvSpPr>
        <p:spPr>
          <a:xfrm>
            <a:off x="7524328" y="2780927"/>
            <a:ext cx="1547664" cy="3500995"/>
          </a:xfrm>
          <a:prstGeom prst="rightArrowCallout">
            <a:avLst/>
          </a:prstGeom>
          <a:solidFill>
            <a:srgbClr val="CFAB7A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Facilitate</a:t>
            </a: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Retention</a:t>
            </a:r>
            <a:endParaRPr lang="de-DE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72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283968" y="188640"/>
            <a:ext cx="4752528" cy="1304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Result - </a:t>
            </a:r>
            <a:r>
              <a:rPr lang="en-GB" sz="2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Retention</a:t>
            </a: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Preliminary Balance</a:t>
            </a:r>
            <a:endParaRPr lang="en-GB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Diagramm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7820269"/>
              </p:ext>
            </p:extLst>
          </p:nvPr>
        </p:nvGraphicFramePr>
        <p:xfrm>
          <a:off x="251520" y="1772816"/>
          <a:ext cx="8352928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feld 1"/>
          <p:cNvSpPr txBox="1"/>
          <p:nvPr/>
        </p:nvSpPr>
        <p:spPr>
          <a:xfrm>
            <a:off x="4716016" y="5085184"/>
            <a:ext cx="2088232" cy="21602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744538"/>
            <a:r>
              <a:rPr lang="de-DE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no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information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available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0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283968" y="188640"/>
            <a:ext cx="4752528" cy="1304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Result - </a:t>
            </a:r>
            <a:r>
              <a:rPr lang="en-GB" sz="28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Retention</a:t>
            </a: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Preliminary Balance</a:t>
            </a:r>
            <a:endParaRPr lang="en-GB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359532" y="1700808"/>
            <a:ext cx="8784468" cy="4392488"/>
          </a:xfrm>
        </p:spPr>
        <p:txBody>
          <a:bodyPr anchor="ctr">
            <a:noAutofit/>
          </a:bodyPr>
          <a:lstStyle/>
          <a:p>
            <a:pPr algn="l">
              <a:spcBef>
                <a:spcPts val="0"/>
              </a:spcBef>
              <a:spcAft>
                <a:spcPts val="1200"/>
              </a:spcAft>
              <a:defRPr/>
            </a:pP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Analysis </a:t>
            </a:r>
            <a:r>
              <a:rPr lang="de-DE" sz="24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Follow-</a:t>
            </a:r>
            <a:r>
              <a:rPr lang="de-DE" sz="24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</a:t>
            </a: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positions</a:t>
            </a: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sz="20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most</a:t>
            </a:r>
            <a:r>
              <a:rPr lang="de-DE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positions</a:t>
            </a:r>
            <a:r>
              <a:rPr lang="de-DE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lang="de-DE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temporary</a:t>
            </a:r>
            <a:r>
              <a:rPr lang="de-DE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457200" indent="-457200" algn="l" defTabSz="631825">
              <a:spcBef>
                <a:spcPts val="0"/>
              </a:spcBef>
              <a:spcAft>
                <a:spcPts val="1200"/>
              </a:spcAft>
              <a:buAutoNum type="arabicPlain" startAt="14"/>
              <a:tabLst>
                <a:tab pos="631825" algn="l"/>
                <a:tab pos="1433513" algn="l"/>
              </a:tabLst>
              <a:defRPr/>
            </a:pP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24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Successful</a:t>
            </a: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Applications</a:t>
            </a: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FUB: 3 DFG, 1 FUB, 1 Marie Curie, 1 Henkel, 1 BMBF</a:t>
            </a:r>
            <a:br>
              <a:rPr lang="de-DE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external</a:t>
            </a:r>
            <a:r>
              <a:rPr lang="de-DE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2 DE, 2 GB, 2 FR, 1 NL</a:t>
            </a:r>
          </a:p>
          <a:p>
            <a:pPr algn="l" defTabSz="631825">
              <a:spcBef>
                <a:spcPts val="0"/>
              </a:spcBef>
              <a:spcAft>
                <a:spcPts val="1200"/>
              </a:spcAft>
              <a:tabLst>
                <a:tab pos="631825" algn="l"/>
                <a:tab pos="1433513" algn="l"/>
              </a:tabLst>
              <a:defRPr/>
            </a:pPr>
            <a:r>
              <a:rPr lang="de-DE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de-DE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Bridge </a:t>
            </a:r>
            <a:r>
              <a:rPr lang="de-DE" sz="24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Funding</a:t>
            </a: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de-DE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Freie </a:t>
            </a:r>
            <a:r>
              <a:rPr lang="de-DE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Universitaet</a:t>
            </a:r>
            <a:endParaRPr lang="de-DE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defTabSz="631825">
              <a:spcBef>
                <a:spcPts val="0"/>
              </a:spcBef>
              <a:spcAft>
                <a:spcPts val="1200"/>
              </a:spcAft>
              <a:defRPr/>
            </a:pPr>
            <a:r>
              <a:rPr lang="de-DE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de-DE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24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Tenure</a:t>
            </a:r>
            <a:r>
              <a:rPr lang="de-DE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Track </a:t>
            </a:r>
            <a:r>
              <a:rPr lang="de-DE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Positions</a:t>
            </a:r>
            <a:r>
              <a:rPr lang="de-DE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(1 GB, 2 US)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defTabSz="631825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sz="24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New </a:t>
            </a:r>
            <a:r>
              <a:rPr lang="en-US" sz="24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Postdoc</a:t>
            </a:r>
            <a:r>
              <a:rPr lang="en-US" sz="24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Positions (1 FUB, 2 DE, 3 GB, 1 KR, 1 QA)</a:t>
            </a:r>
          </a:p>
          <a:p>
            <a:pPr algn="l" defTabSz="631825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Return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existing positions (2 CN, 1 PK, 1 KE)</a:t>
            </a:r>
            <a:endParaRPr lang="de-DE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891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532" y="1700808"/>
            <a:ext cx="8676964" cy="4392488"/>
          </a:xfrm>
        </p:spPr>
        <p:txBody>
          <a:bodyPr anchor="ctr">
            <a:noAutofit/>
          </a:bodyPr>
          <a:lstStyle/>
          <a:p>
            <a:pPr marL="457200" indent="-457200" algn="l">
              <a:spcBef>
                <a:spcPts val="0"/>
              </a:spcBef>
              <a:spcAft>
                <a:spcPts val="1200"/>
              </a:spcAft>
              <a:buAutoNum type="arabicPeriod"/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Recruiting Strategy</a:t>
            </a:r>
          </a:p>
          <a:p>
            <a:pPr marL="450850" algn="l"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Increasing the participation of researchers </a:t>
            </a:r>
            <a:b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natural &amp; life sciences</a:t>
            </a:r>
            <a:b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→ calls in journals of the respective scientific community</a:t>
            </a:r>
          </a:p>
          <a:p>
            <a:pPr marL="457200" indent="-457200" algn="l">
              <a:spcBef>
                <a:spcPts val="0"/>
              </a:spcBef>
              <a:spcAft>
                <a:spcPts val="1200"/>
              </a:spcAft>
              <a:buFont typeface="+mj-lt"/>
              <a:buAutoNum type="arabicPeriod" startAt="2"/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Retention Strategy</a:t>
            </a:r>
          </a:p>
          <a:p>
            <a:pPr marL="457200" indent="-457200" algn="l">
              <a:spcBef>
                <a:spcPts val="0"/>
              </a:spcBef>
              <a:spcAft>
                <a:spcPts val="1200"/>
              </a:spcAft>
              <a:buAutoNum type="alphaLcParenR"/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Extension of funding period (2,5 + 0,5 yrs.)</a:t>
            </a:r>
          </a:p>
          <a:p>
            <a:pPr marL="457200" indent="-457200" algn="l">
              <a:spcBef>
                <a:spcPts val="0"/>
              </a:spcBef>
              <a:spcAft>
                <a:spcPts val="1200"/>
              </a:spcAft>
              <a:buAutoNum type="alphaLcParenR"/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Targeted screening of candidates with regard to potential for prestigious follow-up projects (ERC,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Noether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JPs)</a:t>
            </a:r>
          </a:p>
          <a:p>
            <a:pPr marL="457200" indent="-457200" algn="l">
              <a:spcBef>
                <a:spcPts val="0"/>
              </a:spcBef>
              <a:spcAft>
                <a:spcPts val="1200"/>
              </a:spcAft>
              <a:buAutoNum type="alphaLcParenR"/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Improved tracking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283968" y="188640"/>
            <a:ext cx="4752528" cy="1304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Potential for Improvement</a:t>
            </a:r>
            <a:endParaRPr lang="en-GB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72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9512" y="1700808"/>
            <a:ext cx="8781380" cy="3672408"/>
          </a:xfrm>
          <a:ln>
            <a:solidFill>
              <a:schemeClr val="accent5">
                <a:lumMod val="50000"/>
              </a:schemeClr>
            </a:solidFill>
          </a:ln>
        </p:spPr>
        <p:txBody>
          <a:bodyPr wrap="none">
            <a:no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sz="2800" b="1" cap="all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br>
              <a:rPr lang="en-GB" sz="2800" b="1" cap="all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28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COFUND Projects have been Role Models </a:t>
            </a:r>
            <a:br>
              <a:rPr lang="en-GB" sz="28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have had a Major Strategic Impact </a:t>
            </a:r>
            <a:br>
              <a:rPr lang="en-GB" sz="28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Development of a System for the </a:t>
            </a:r>
            <a:br>
              <a:rPr lang="en-GB" sz="28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Promotion of Early Career Researchers </a:t>
            </a:r>
            <a:br>
              <a:rPr lang="en-GB" sz="28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</a:t>
            </a:r>
            <a:r>
              <a:rPr lang="en-GB" sz="2800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Freie</a:t>
            </a:r>
            <a:r>
              <a:rPr lang="en-GB" sz="28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Universitaet</a:t>
            </a:r>
            <a:r>
              <a:rPr lang="en-GB" sz="28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Berlin.</a:t>
            </a:r>
            <a:endParaRPr lang="en-GB" sz="28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58211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02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532" y="1700808"/>
            <a:ext cx="8676964" cy="4392488"/>
          </a:xfrm>
        </p:spPr>
        <p:txBody>
          <a:bodyPr anchor="ctr">
            <a:noAutofit/>
          </a:bodyPr>
          <a:lstStyle/>
          <a:p>
            <a:pPr algn="l">
              <a:spcBef>
                <a:spcPts val="0"/>
              </a:spcBef>
              <a:spcAft>
                <a:spcPts val="1200"/>
              </a:spcAft>
            </a:pPr>
            <a:r>
              <a:rPr lang="en-GB" sz="24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Traditionally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strong in Humanities and Social Sciences</a:t>
            </a:r>
          </a:p>
          <a:p>
            <a:pPr algn="l">
              <a:spcBef>
                <a:spcPts val="0"/>
              </a:spcBef>
              <a:spcAft>
                <a:spcPts val="1200"/>
              </a:spcAft>
            </a:pPr>
            <a:r>
              <a:rPr lang="en-GB" sz="24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Recently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increasing trend for collaborative research </a:t>
            </a:r>
            <a:b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across the borders of the institution</a:t>
            </a:r>
          </a:p>
          <a:p>
            <a:pPr algn="l">
              <a:spcBef>
                <a:spcPts val="0"/>
              </a:spcBef>
              <a:spcAft>
                <a:spcPts val="1200"/>
              </a:spcAft>
            </a:pP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	Ancient Studies (3)*</a:t>
            </a:r>
            <a:b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Area Studies (6)*</a:t>
            </a:r>
            <a:b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Plant Sciences (1)</a:t>
            </a:r>
            <a:b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Mathematics (4)*</a:t>
            </a:r>
            <a:b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Nanostructures (3)</a:t>
            </a:r>
            <a:b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Biomedicine (8)*</a:t>
            </a:r>
          </a:p>
          <a:p>
            <a:pPr algn="l">
              <a:spcBef>
                <a:spcPts val="0"/>
              </a:spcBef>
              <a:spcAft>
                <a:spcPts val="1200"/>
              </a:spcAft>
            </a:pPr>
            <a:r>
              <a:rPr lang="en-GB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* Thereof 6 projects funded by the </a:t>
            </a:r>
            <a:br>
              <a:rPr lang="en-GB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 German Excellence Initiative</a:t>
            </a:r>
            <a:endParaRPr lang="en-GB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283968" y="188640"/>
            <a:ext cx="4752528" cy="1304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Freie</a:t>
            </a: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Universitaet</a:t>
            </a: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(FUB)</a:t>
            </a:r>
            <a:b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Strengths</a:t>
            </a:r>
            <a:endParaRPr lang="en-GB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540" y="3654000"/>
            <a:ext cx="2346460" cy="32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57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532" y="1700808"/>
            <a:ext cx="8676964" cy="4392488"/>
          </a:xfrm>
        </p:spPr>
        <p:txBody>
          <a:bodyPr anchor="ctr">
            <a:noAutofit/>
          </a:bodyPr>
          <a:lstStyle/>
          <a:p>
            <a:pPr algn="l">
              <a:spcBef>
                <a:spcPts val="0"/>
              </a:spcBef>
              <a:spcAft>
                <a:spcPts val="1200"/>
              </a:spcAft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German Excellence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Initiative of 2006/07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ts val="0"/>
              </a:spcBef>
              <a:spcAft>
                <a:spcPts val="1200"/>
              </a:spcAft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Provided two plus one funding lines: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l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Graduate Schools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new models of doctoral education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l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Clusters 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Excellence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new models of collaborative research 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l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Institutional </a:t>
            </a: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Strategy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new models for 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institutional development</a:t>
            </a:r>
            <a:endParaRPr lang="en-GB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283968" y="188640"/>
            <a:ext cx="4752528" cy="1304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Freie</a:t>
            </a: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Universitaet</a:t>
            </a: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&amp;</a:t>
            </a:r>
            <a:b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Excellence Initiative</a:t>
            </a:r>
            <a:endParaRPr lang="en-GB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36" r="10754" b="3976"/>
          <a:stretch>
            <a:fillRect/>
          </a:stretch>
        </p:blipFill>
        <p:spPr bwMode="auto">
          <a:xfrm>
            <a:off x="6767299" y="3617640"/>
            <a:ext cx="2387390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246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532" y="1700808"/>
            <a:ext cx="8676964" cy="4392488"/>
          </a:xfrm>
        </p:spPr>
        <p:txBody>
          <a:bodyPr anchor="t">
            <a:noAutofit/>
          </a:bodyPr>
          <a:lstStyle/>
          <a:p>
            <a:pPr algn="l">
              <a:spcBef>
                <a:spcPts val="0"/>
              </a:spcBef>
              <a:spcAft>
                <a:spcPts val="1200"/>
              </a:spcAft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addition to the 6 Research Projects, </a:t>
            </a:r>
            <a:b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Freie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Universitaet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was successful with its Institutional Strategy: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 Network University</a:t>
            </a:r>
          </a:p>
          <a:p>
            <a:pPr algn="l"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strategy consists of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 Strategic Centers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</a:p>
          <a:p>
            <a:pPr marL="722313" indent="-360363" algn="l">
              <a:spcBef>
                <a:spcPts val="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Collaborative Research </a:t>
            </a:r>
          </a:p>
          <a:p>
            <a:pPr marL="722313" indent="-360363" algn="l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Internationalization</a:t>
            </a:r>
          </a:p>
          <a:p>
            <a:pPr marL="722313" indent="-360363" algn="l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Doctoral Candidates → </a:t>
            </a:r>
            <a:r>
              <a:rPr lang="en-US" sz="20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Dahlem</a:t>
            </a:r>
            <a:r>
              <a:rPr lang="en-US" sz="2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Research School</a:t>
            </a:r>
            <a:r>
              <a:rPr lang="en-US" sz="20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Umbrella structure for selected doctoral programs</a:t>
            </a:r>
          </a:p>
          <a:p>
            <a:pPr marL="1073150" indent="-350838" algn="l">
              <a:spcBef>
                <a:spcPts val="0"/>
              </a:spcBef>
              <a:spcAft>
                <a:spcPts val="600"/>
              </a:spcAft>
            </a:pPr>
            <a:r>
              <a:rPr lang="en-US" sz="20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Major </a:t>
            </a:r>
            <a:r>
              <a:rPr lang="en-US" sz="20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Tasks</a:t>
            </a:r>
          </a:p>
          <a:p>
            <a:pPr marL="1073150" indent="-350838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Quality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assurance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73150" indent="-350838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Complementary qualification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73150" indent="-350838" algn="l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Welcome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services</a:t>
            </a:r>
            <a:endParaRPr lang="en-US" sz="2000" i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283968" y="188640"/>
            <a:ext cx="4752528" cy="1304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Freie</a:t>
            </a: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Universitaet</a:t>
            </a: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&amp;</a:t>
            </a:r>
            <a:b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Excellence Initiative</a:t>
            </a:r>
            <a:endParaRPr lang="en-GB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10" descr="X:\DRS\Kommunikation und Marketing\Fotos\DRS_Haus\Dahlem Research School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0000">
            <a:off x="3367404" y="8567494"/>
            <a:ext cx="2990850" cy="226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8920" y="4005384"/>
            <a:ext cx="1915080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4818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532" y="1700808"/>
            <a:ext cx="8676964" cy="4392488"/>
          </a:xfrm>
        </p:spPr>
        <p:txBody>
          <a:bodyPr anchor="ctr">
            <a:noAutofit/>
          </a:bodyPr>
          <a:lstStyle/>
          <a:p>
            <a:pPr algn="l">
              <a:spcBef>
                <a:spcPts val="0"/>
              </a:spcBef>
              <a:spcAft>
                <a:spcPts val="1200"/>
              </a:spcAft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Original Function = Umbrella structure for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selected doctoral programs</a:t>
            </a:r>
          </a:p>
          <a:p>
            <a:pPr algn="l">
              <a:spcBef>
                <a:spcPts val="0"/>
              </a:spcBef>
              <a:spcAft>
                <a:spcPts val="1200"/>
              </a:spcAft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Major Tasks</a:t>
            </a:r>
          </a:p>
          <a:p>
            <a:pPr marL="361950" indent="-361950" algn="l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Quality Assurance</a:t>
            </a:r>
          </a:p>
          <a:p>
            <a:pPr marL="361950" indent="-361950" algn="l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Professional Development</a:t>
            </a:r>
          </a:p>
          <a:p>
            <a:pPr marL="361950" indent="-361950" algn="l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Welcome Services</a:t>
            </a:r>
          </a:p>
          <a:p>
            <a:pPr algn="l">
              <a:spcBef>
                <a:spcPts val="0"/>
              </a:spcBef>
              <a:spcAft>
                <a:spcPts val="1200"/>
              </a:spcAft>
            </a:pPr>
            <a:r>
              <a:rPr lang="en-US" sz="24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Currently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27 member programs with </a:t>
            </a:r>
            <a:b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1.000 candidates</a:t>
            </a:r>
            <a:endParaRPr lang="en-GB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283968" y="188640"/>
            <a:ext cx="4752528" cy="1304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Freie</a:t>
            </a: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Universitaet</a:t>
            </a: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&amp;</a:t>
            </a:r>
            <a:b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Dahlem</a:t>
            </a: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Research School</a:t>
            </a:r>
            <a:endParaRPr lang="en-GB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978305"/>
            <a:ext cx="2736304" cy="4114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965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532" y="1700808"/>
            <a:ext cx="8676964" cy="4392488"/>
          </a:xfrm>
        </p:spPr>
        <p:txBody>
          <a:bodyPr anchor="ctr">
            <a:noAutofit/>
          </a:bodyPr>
          <a:lstStyle/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</a:t>
            </a:r>
          </a:p>
          <a:p>
            <a:pPr algn="l"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 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COFUND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project targeting </a:t>
            </a:r>
            <a:b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Incoming international postdoctoral researchers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 algn="l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Runtime 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 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- 2015</a:t>
            </a:r>
          </a:p>
          <a:p>
            <a:pPr marL="361950" indent="-361950" algn="l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Fellows in 3 cohorts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 algn="l"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Funding 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months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p.P.</a:t>
            </a:r>
            <a:endParaRPr lang="en-US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2313" indent="-360363" algn="l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Attain the next career step, i.e.</a:t>
            </a:r>
            <a:b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Submit a grant application for a </a:t>
            </a:r>
            <a:b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follow-up research project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283968" y="188640"/>
            <a:ext cx="4752528" cy="1304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Expanding from doctoral to postdoctoral candidates</a:t>
            </a:r>
            <a:endParaRPr lang="en-GB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5" descr="C:\Dokumente und Einstellungen\roever\Desktop\FU_16.07.11-0360.JPG"/>
          <p:cNvPicPr>
            <a:picLocks noChangeAspect="1" noChangeArrowheads="1"/>
          </p:cNvPicPr>
          <p:nvPr/>
        </p:nvPicPr>
        <p:blipFill>
          <a:blip r:embed="rId3" cstate="print"/>
          <a:srcRect l="2950" r="53065"/>
          <a:stretch>
            <a:fillRect/>
          </a:stretch>
        </p:blipFill>
        <p:spPr bwMode="auto">
          <a:xfrm>
            <a:off x="7028956" y="3645384"/>
            <a:ext cx="2151556" cy="324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7933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532" y="1700808"/>
            <a:ext cx="8676964" cy="4392488"/>
          </a:xfrm>
        </p:spPr>
        <p:txBody>
          <a:bodyPr anchor="ctr">
            <a:noAutofit/>
          </a:bodyPr>
          <a:lstStyle/>
          <a:p>
            <a:pPr algn="l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Aims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 algn="l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Recruit and retain international 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potentials</a:t>
            </a:r>
          </a:p>
          <a:p>
            <a:pPr marL="361950" indent="-361950" algn="l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Boost research 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careers 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exposure </a:t>
            </a:r>
            <a:b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environments of research excellence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 algn="l">
              <a:spcBef>
                <a:spcPts val="0"/>
              </a:spcBef>
              <a:spcAft>
                <a:spcPts val="1800"/>
              </a:spcAft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Promote career development through </a:t>
            </a:r>
            <a:b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comprehensive institutional support</a:t>
            </a:r>
          </a:p>
          <a:p>
            <a:pPr marL="722313" indent="-360363" algn="l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Expanding</a:t>
            </a:r>
            <a:b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measures 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experiences </a:t>
            </a:r>
            <a:b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doctoral to postdoctoral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283968" y="188640"/>
            <a:ext cx="4752528" cy="1304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First COFUND Project</a:t>
            </a:r>
            <a:endParaRPr lang="en-GB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334" y="3933056"/>
            <a:ext cx="2918666" cy="292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491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532" y="1700808"/>
            <a:ext cx="8676964" cy="4392488"/>
          </a:xfrm>
        </p:spPr>
        <p:txBody>
          <a:bodyPr anchor="ctr">
            <a:noAutofit/>
          </a:bodyPr>
          <a:lstStyle/>
          <a:p>
            <a:pPr algn="l"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the COFUND project new territory was entered.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</a:p>
          <a:p>
            <a:pPr algn="l"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Implementation of a </a:t>
            </a:r>
            <a:b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complementary postdoc project </a:t>
            </a:r>
            <a:br>
              <a:rPr lang="en-U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exclusively funded by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Freie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Universitaet</a:t>
            </a:r>
            <a:endParaRPr lang="en-US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  <a:defRPr/>
            </a:pP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Increasing the number </a:t>
            </a:r>
            <a:b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fellows from 20 to 30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4283968" y="188640"/>
            <a:ext cx="4752528" cy="1304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Complementary </a:t>
            </a:r>
            <a:b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Postdoc Project</a:t>
            </a:r>
            <a:endParaRPr lang="en-GB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4" descr="Philologische Bibliothek">
            <a:hlinkClick r:id="rId3" tooltip="Philologische Bibliothek | Quelle: Jonah Langkau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000" y="3618000"/>
            <a:ext cx="2160000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18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537</Words>
  <Application>Microsoft Office PowerPoint</Application>
  <PresentationFormat>On-screen Show (4:3)</PresentationFormat>
  <Paragraphs>211</Paragraphs>
  <Slides>25</Slides>
  <Notes>4</Notes>
  <HiddenSlides>2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10 December 2015 – Parallel Session   Strategic Impact of COFUND projects  for the Development of Freie Universitaet’s Career Path Model  Martina van de Sand Freie Universitaet Berlin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  The COFUND Projects have been Role Models  and have had a Major Strategic Impact  on the Development of a System for the  Promotion of Early Career Researchers  at Freie Universitaet Berlin.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Contribution  Speakers Name + Institution</dc:title>
  <dc:creator>Ulrike KOHL</dc:creator>
  <cp:lastModifiedBy>Marie-Claude MARX</cp:lastModifiedBy>
  <cp:revision>127</cp:revision>
  <cp:lastPrinted>2015-12-09T16:25:54Z</cp:lastPrinted>
  <dcterms:created xsi:type="dcterms:W3CDTF">2015-12-01T15:57:31Z</dcterms:created>
  <dcterms:modified xsi:type="dcterms:W3CDTF">2015-12-09T16:27:35Z</dcterms:modified>
</cp:coreProperties>
</file>