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3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70" autoAdjust="0"/>
  </p:normalViewPr>
  <p:slideViewPr>
    <p:cSldViewPr>
      <p:cViewPr varScale="1">
        <p:scale>
          <a:sx n="71" d="100"/>
          <a:sy n="71" d="100"/>
        </p:scale>
        <p:origin x="-121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Map that focuses only on NA and Europe? (larger)</a:t>
            </a:r>
          </a:p>
          <a:p>
            <a:endParaRPr lang="en-US" dirty="0" smtClean="0"/>
          </a:p>
          <a:p>
            <a:r>
              <a:rPr lang="en-US" dirty="0" smtClean="0"/>
              <a:t>CISI (now CS) logo is wrong, now CS: http://</a:t>
            </a:r>
            <a:r>
              <a:rPr lang="en-US" dirty="0" err="1" smtClean="0"/>
              <a:t>uk.c-s.fr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New arrow, with appearance of new logo and removal of old one, should happen in one step</a:t>
            </a:r>
          </a:p>
          <a:p>
            <a:endParaRPr lang="en-US" dirty="0" smtClean="0"/>
          </a:p>
          <a:p>
            <a:r>
              <a:rPr lang="en-US" dirty="0" smtClean="0"/>
              <a:t>For Carleton, can you find the version of the logo that says “Canada’s Capital University”?</a:t>
            </a:r>
          </a:p>
          <a:p>
            <a:r>
              <a:rPr lang="en-US" dirty="0" smtClean="0"/>
              <a:t>You’ll find one if you Google Carleton University Logo images</a:t>
            </a:r>
          </a:p>
          <a:p>
            <a:endParaRPr lang="en-US" dirty="0" smtClean="0"/>
          </a:p>
          <a:p>
            <a:r>
              <a:rPr lang="en-US" dirty="0" smtClean="0"/>
              <a:t>Can you finish the animation (last step) with only the arrows?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08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gif"/><Relationship Id="rId3" Type="http://schemas.openxmlformats.org/officeDocument/2006/relationships/image" Target="../media/image3.jpeg"/><Relationship Id="rId7" Type="http://schemas.openxmlformats.org/officeDocument/2006/relationships/hyperlink" Target="https://www.youtube.com/user/NASAexplorer" TargetMode="External"/><Relationship Id="rId12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hyperlink" Target="http://blog.trendone.com/wp-content/uploads/2012/05/Fraunhofer_Gesellschaft.png.gif" TargetMode="External"/><Relationship Id="rId5" Type="http://schemas.openxmlformats.org/officeDocument/2006/relationships/image" Target="../media/image7.jpg"/><Relationship Id="rId15" Type="http://schemas.openxmlformats.org/officeDocument/2006/relationships/image" Target="../media/image13.png"/><Relationship Id="rId10" Type="http://schemas.openxmlformats.org/officeDocument/2006/relationships/image" Target="../media/image10.jpeg"/><Relationship Id="rId4" Type="http://schemas.openxmlformats.org/officeDocument/2006/relationships/image" Target="../media/image6.png"/><Relationship Id="rId9" Type="http://schemas.openxmlformats.org/officeDocument/2006/relationships/hyperlink" Target="http://blogue.centrenad.com/2010/09/15/programmation-croisee-entre-le-centre-nad-et-le-crim/logo_crim_gros/" TargetMode="External"/><Relationship Id="rId14" Type="http://schemas.openxmlformats.org/officeDocument/2006/relationships/hyperlink" Target="http://simula.n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492896"/>
            <a:ext cx="8959688" cy="27430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Parallel Session 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International Career with Destination Luxembourg</a:t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Lionel Briand, Uni. 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Luxembourg</a:t>
            </a:r>
            <a:endParaRPr lang="en-GB" sz="3200" dirty="0">
              <a:solidFill>
                <a:srgbClr val="CFAB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Short Personal History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96" y="1949207"/>
            <a:ext cx="7938785" cy="389569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783872" y="3790704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1988</a:t>
            </a:r>
          </a:p>
          <a:p>
            <a:r>
              <a:rPr lang="de-DE" sz="1400" dirty="0"/>
              <a:t>Software </a:t>
            </a:r>
            <a:r>
              <a:rPr lang="de-DE" sz="1400" dirty="0" smtClean="0"/>
              <a:t>Engineer</a:t>
            </a:r>
            <a:endParaRPr lang="de-DE" sz="1400" dirty="0"/>
          </a:p>
          <a:p>
            <a:r>
              <a:rPr lang="de-DE" sz="1400" dirty="0"/>
              <a:t>CISI </a:t>
            </a:r>
            <a:r>
              <a:rPr lang="de-DE" sz="1400" dirty="0" smtClean="0"/>
              <a:t>Ingénierie</a:t>
            </a:r>
            <a:endParaRPr lang="de-DE" sz="1400" dirty="0"/>
          </a:p>
          <a:p>
            <a:r>
              <a:rPr lang="de-DE" sz="1400" dirty="0" smtClean="0"/>
              <a:t>Paris, France</a:t>
            </a:r>
            <a:endParaRPr lang="de-DE" sz="14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355328"/>
            <a:ext cx="1370096" cy="649736"/>
          </a:xfrm>
          <a:prstGeom prst="rect">
            <a:avLst/>
          </a:prstGeom>
        </p:spPr>
      </p:pic>
      <p:sp>
        <p:nvSpPr>
          <p:cNvPr id="40" name="Curved Up Arrow 39"/>
          <p:cNvSpPr/>
          <p:nvPr/>
        </p:nvSpPr>
        <p:spPr>
          <a:xfrm rot="10317007" flipV="1">
            <a:off x="2770564" y="3762847"/>
            <a:ext cx="3181651" cy="381364"/>
          </a:xfrm>
          <a:prstGeom prst="curvedUpArrow">
            <a:avLst>
              <a:gd name="adj1" fmla="val 25000"/>
              <a:gd name="adj2" fmla="val 47265"/>
              <a:gd name="adj3" fmla="val 250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14935" y="3933056"/>
            <a:ext cx="32448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1989</a:t>
            </a:r>
            <a:endParaRPr lang="de-DE" sz="1400" dirty="0"/>
          </a:p>
          <a:p>
            <a:r>
              <a:rPr lang="en-US" sz="1400" dirty="0"/>
              <a:t>Research scientist</a:t>
            </a:r>
            <a:endParaRPr lang="de-DE" sz="1400" dirty="0"/>
          </a:p>
          <a:p>
            <a:r>
              <a:rPr lang="en-US" sz="1400" dirty="0"/>
              <a:t>Software Engineering </a:t>
            </a:r>
            <a:r>
              <a:rPr lang="en-US" sz="1400" dirty="0" smtClean="0"/>
              <a:t>Laboratory </a:t>
            </a:r>
            <a:endParaRPr lang="de-DE" sz="1400" dirty="0"/>
          </a:p>
          <a:p>
            <a:r>
              <a:rPr lang="en-US" sz="1400" dirty="0"/>
              <a:t>University of Maryland and NASA </a:t>
            </a:r>
            <a:r>
              <a:rPr lang="en-US" sz="1400" dirty="0" smtClean="0"/>
              <a:t>GSFC</a:t>
            </a:r>
          </a:p>
          <a:p>
            <a:r>
              <a:rPr lang="de-DE" sz="1400" dirty="0" smtClean="0"/>
              <a:t>MD</a:t>
            </a:r>
            <a:r>
              <a:rPr lang="de-DE" sz="1400" dirty="0"/>
              <a:t>, USA</a:t>
            </a:r>
          </a:p>
        </p:txBody>
      </p:sp>
      <p:pic>
        <p:nvPicPr>
          <p:cNvPr id="42" name="Picture 41" descr="http://www.wbaltv.com/image/view/-/25034868/highRes/2/-/f3lt3b/-/02-umd-jpg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126" y="5120740"/>
            <a:ext cx="1325606" cy="900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 descr="NASA Goddard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574" y="5220025"/>
            <a:ext cx="762010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Curved Down Arrow 43"/>
          <p:cNvSpPr/>
          <p:nvPr/>
        </p:nvSpPr>
        <p:spPr>
          <a:xfrm rot="17762113">
            <a:off x="2598382" y="3664743"/>
            <a:ext cx="506464" cy="188764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13178" y="2474893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1994</a:t>
            </a:r>
            <a:endParaRPr lang="de-DE" sz="1400" dirty="0"/>
          </a:p>
          <a:p>
            <a:r>
              <a:rPr lang="en-US" sz="1400" dirty="0"/>
              <a:t>Lead Scientist in software engineering</a:t>
            </a:r>
            <a:endParaRPr lang="de-DE" sz="1400" dirty="0"/>
          </a:p>
          <a:p>
            <a:r>
              <a:rPr lang="en-US" sz="1400" dirty="0"/>
              <a:t>Computer Research Institute of Montreal </a:t>
            </a:r>
            <a:endParaRPr lang="de-DE" sz="1400" dirty="0"/>
          </a:p>
          <a:p>
            <a:r>
              <a:rPr lang="en-US" sz="1400" dirty="0" smtClean="0"/>
              <a:t>Montreal</a:t>
            </a:r>
            <a:r>
              <a:rPr lang="en-US" sz="1400" dirty="0"/>
              <a:t>, Canada</a:t>
            </a:r>
            <a:endParaRPr lang="de-DE" sz="1400" dirty="0"/>
          </a:p>
        </p:txBody>
      </p:sp>
      <p:pic>
        <p:nvPicPr>
          <p:cNvPr id="46" name="Picture 45" descr="http://nad.ca/wp-content/uploads/2010/09/logo_CRIM_gros-1024x206.jpg">
            <a:hlinkClick r:id="rId9" tgtFrame="&quot;_blank&quot;"/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745" y="2354335"/>
            <a:ext cx="1520534" cy="3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Curved Down Arrow 46"/>
          <p:cNvSpPr/>
          <p:nvPr/>
        </p:nvSpPr>
        <p:spPr>
          <a:xfrm>
            <a:off x="3047568" y="3210020"/>
            <a:ext cx="3096344" cy="353312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68144" y="3556173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1996</a:t>
            </a:r>
            <a:endParaRPr lang="de-DE" sz="1400" dirty="0"/>
          </a:p>
          <a:p>
            <a:r>
              <a:rPr lang="en-US" sz="1400" dirty="0"/>
              <a:t>Head of the Software Quality Engineering department,</a:t>
            </a:r>
            <a:endParaRPr lang="de-DE" sz="1400" dirty="0"/>
          </a:p>
          <a:p>
            <a:r>
              <a:rPr lang="en-US" sz="1400" dirty="0" err="1"/>
              <a:t>Fraunhofer</a:t>
            </a:r>
            <a:r>
              <a:rPr lang="en-US" sz="1400" dirty="0"/>
              <a:t> Institute for </a:t>
            </a:r>
            <a:r>
              <a:rPr lang="en-US" sz="1400" dirty="0" smtClean="0"/>
              <a:t>Software </a:t>
            </a:r>
            <a:r>
              <a:rPr lang="en-US" sz="1400" dirty="0"/>
              <a:t>Engineering</a:t>
            </a:r>
            <a:endParaRPr lang="de-DE" sz="1400" dirty="0"/>
          </a:p>
          <a:p>
            <a:r>
              <a:rPr lang="en-US" sz="1400" dirty="0"/>
              <a:t>Kaiserslautern, </a:t>
            </a:r>
            <a:r>
              <a:rPr lang="en-US" sz="1400" dirty="0" smtClean="0"/>
              <a:t>Germany</a:t>
            </a:r>
            <a:endParaRPr lang="de-DE" sz="1400" dirty="0"/>
          </a:p>
        </p:txBody>
      </p:sp>
      <p:pic>
        <p:nvPicPr>
          <p:cNvPr id="49" name="Picture 48" descr="http://blog.trendone.com/wp-content/uploads/2012/05/Fraunhofer_Gesellschaft.png-1024x251.gif">
            <a:hlinkClick r:id="rId11"/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67778"/>
            <a:ext cx="1642540" cy="421262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Curved Down Arrow 49"/>
          <p:cNvSpPr/>
          <p:nvPr/>
        </p:nvSpPr>
        <p:spPr>
          <a:xfrm rot="10800000">
            <a:off x="2975560" y="3573016"/>
            <a:ext cx="3096344" cy="398472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3272" y="2260610"/>
            <a:ext cx="32403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1999</a:t>
            </a:r>
            <a:endParaRPr lang="de-DE" sz="1400" dirty="0"/>
          </a:p>
          <a:p>
            <a:r>
              <a:rPr lang="en-US" sz="1400" dirty="0"/>
              <a:t>Canada Research Chair in Software Quality Engineering (Tier I)</a:t>
            </a:r>
            <a:endParaRPr lang="de-DE" sz="1400" dirty="0"/>
          </a:p>
          <a:p>
            <a:r>
              <a:rPr lang="en-US" sz="1400" dirty="0" smtClean="0"/>
              <a:t>Full professor</a:t>
            </a:r>
            <a:endParaRPr lang="de-DE" sz="1400" dirty="0"/>
          </a:p>
          <a:p>
            <a:r>
              <a:rPr lang="en-US" sz="1400" dirty="0"/>
              <a:t>Systems and Computer Engineering, Carleton University</a:t>
            </a:r>
            <a:endParaRPr lang="de-DE" sz="1400" dirty="0"/>
          </a:p>
          <a:p>
            <a:r>
              <a:rPr lang="en-US" sz="1400" dirty="0"/>
              <a:t>Ottawa, Canada</a:t>
            </a:r>
            <a:endParaRPr lang="de-DE" sz="1400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87" y="1835944"/>
            <a:ext cx="1594525" cy="640690"/>
          </a:xfrm>
          <a:prstGeom prst="rect">
            <a:avLst/>
          </a:prstGeom>
        </p:spPr>
      </p:pic>
      <p:sp>
        <p:nvSpPr>
          <p:cNvPr id="53" name="Curved Down Arrow 52"/>
          <p:cNvSpPr/>
          <p:nvPr/>
        </p:nvSpPr>
        <p:spPr>
          <a:xfrm rot="20869318">
            <a:off x="2964048" y="2832545"/>
            <a:ext cx="3264233" cy="383107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28184" y="2043425"/>
            <a:ext cx="28083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2008</a:t>
            </a:r>
            <a:endParaRPr lang="de-DE" sz="1400" dirty="0"/>
          </a:p>
          <a:p>
            <a:r>
              <a:rPr lang="en-US" sz="1400" dirty="0"/>
              <a:t>Head of </a:t>
            </a:r>
            <a:r>
              <a:rPr lang="en-US" sz="1400" dirty="0" smtClean="0"/>
              <a:t>the </a:t>
            </a:r>
            <a:r>
              <a:rPr lang="en-US" sz="1400" dirty="0" err="1" smtClean="0"/>
              <a:t>Certus</a:t>
            </a:r>
            <a:r>
              <a:rPr lang="en-US" sz="1400" dirty="0" smtClean="0"/>
              <a:t> center on Software </a:t>
            </a:r>
            <a:r>
              <a:rPr lang="en-US" sz="1400" dirty="0"/>
              <a:t>Verification and Validation</a:t>
            </a:r>
            <a:endParaRPr lang="de-DE" sz="1400" dirty="0"/>
          </a:p>
          <a:p>
            <a:r>
              <a:rPr lang="en-US" sz="1400" dirty="0" err="1"/>
              <a:t>Simula</a:t>
            </a:r>
            <a:r>
              <a:rPr lang="en-US" sz="1400" dirty="0"/>
              <a:t> Research </a:t>
            </a:r>
            <a:r>
              <a:rPr lang="en-US" sz="1400" dirty="0" smtClean="0"/>
              <a:t>Laboratory</a:t>
            </a:r>
            <a:endParaRPr lang="de-DE" sz="1400" dirty="0"/>
          </a:p>
          <a:p>
            <a:r>
              <a:rPr lang="en-US" sz="1400" dirty="0"/>
              <a:t>University of Oslo, Norway</a:t>
            </a:r>
            <a:endParaRPr lang="de-DE" sz="1400" dirty="0"/>
          </a:p>
        </p:txBody>
      </p:sp>
      <p:pic>
        <p:nvPicPr>
          <p:cNvPr id="55" name="Picture 54" descr="http://cbc.simula.no/pub/figs/simula_logo_pos.png">
            <a:hlinkClick r:id="rId14"/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928" y="1772816"/>
            <a:ext cx="2460536" cy="27757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Curved Down Arrow 55"/>
          <p:cNvSpPr/>
          <p:nvPr/>
        </p:nvSpPr>
        <p:spPr>
          <a:xfrm rot="5400000">
            <a:off x="5827404" y="3057513"/>
            <a:ext cx="705024" cy="216023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80112" y="4221088"/>
            <a:ext cx="32403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2012</a:t>
            </a:r>
            <a:endParaRPr lang="de-DE" sz="1400" dirty="0"/>
          </a:p>
          <a:p>
            <a:r>
              <a:rPr lang="en-US" sz="1400" dirty="0" smtClean="0"/>
              <a:t>Professor, PEARL Chair, Vice-Director</a:t>
            </a:r>
          </a:p>
          <a:p>
            <a:r>
              <a:rPr lang="en-US" sz="1400" dirty="0" smtClean="0"/>
              <a:t>Interdisciplinary </a:t>
            </a:r>
            <a:r>
              <a:rPr lang="en-US" sz="1400" dirty="0"/>
              <a:t>Centre for ICT Security, Reliability, and Trust (</a:t>
            </a:r>
            <a:r>
              <a:rPr lang="en-US" sz="1400" dirty="0" err="1"/>
              <a:t>SnT</a:t>
            </a:r>
            <a:r>
              <a:rPr lang="en-US" sz="1400" dirty="0" smtClean="0"/>
              <a:t>)</a:t>
            </a:r>
            <a:endParaRPr lang="de-DE" sz="1400" dirty="0"/>
          </a:p>
          <a:p>
            <a:r>
              <a:rPr lang="en-US" sz="1400" dirty="0"/>
              <a:t>University of Luxembourg, Luxembourg</a:t>
            </a:r>
            <a:endParaRPr lang="de-DE" sz="1400" dirty="0"/>
          </a:p>
        </p:txBody>
      </p:sp>
      <p:pic>
        <p:nvPicPr>
          <p:cNvPr id="58" name="Picture 57" descr="http://wwwen.uni.lu/var/storage/images/interdisciplinary_centre_for_security_reliability_and_trust/news_events/lspa/snt/377308-1-fre-FR/snt.pn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944" y="3356992"/>
            <a:ext cx="986301" cy="894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73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40" grpId="0" animBg="1"/>
      <p:bldP spid="41" grpId="0"/>
      <p:bldP spid="41" grpId="1"/>
      <p:bldP spid="44" grpId="0" animBg="1"/>
      <p:bldP spid="45" grpId="0"/>
      <p:bldP spid="45" grpId="1"/>
      <p:bldP spid="47" grpId="0" animBg="1"/>
      <p:bldP spid="48" grpId="0"/>
      <p:bldP spid="48" grpId="1"/>
      <p:bldP spid="50" grpId="0" animBg="1"/>
      <p:bldP spid="51" grpId="0"/>
      <p:bldP spid="51" grpId="1"/>
      <p:bldP spid="53" grpId="0" animBg="1"/>
      <p:bldP spid="54" grpId="0"/>
      <p:bldP spid="54" grpId="1"/>
      <p:bldP spid="56" grpId="0" animBg="1"/>
      <p:bldP spid="57" grpId="0"/>
      <p:bldP spid="5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Consistency of institution and researcher’s goals</a:t>
            </a:r>
          </a:p>
          <a:p>
            <a:pPr marL="457200" indent="-457200" algn="l">
              <a:buFont typeface="Arial"/>
              <a:buChar char="•"/>
            </a:pP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of living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and </a:t>
            </a: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care system</a:t>
            </a:r>
            <a:endParaRPr lang="en-GB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conditions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Starting grant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Salary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Funding schemes</a:t>
            </a:r>
          </a:p>
          <a:p>
            <a:pPr marL="457200" indent="-457200" algn="l">
              <a:buFont typeface="Arial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9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Highly international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Reasonable cost of living (except for housing)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education and health care system</a:t>
            </a:r>
          </a:p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conditions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FNR funding schemes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PEARL grant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Competitive salaries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Luxembourg?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10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Luxembourg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institution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funded</a:t>
            </a:r>
          </a:p>
          <a:p>
            <a:pPr marL="457200" indent="-457200" algn="l">
              <a:buFont typeface="Arial"/>
              <a:buChar char="•"/>
            </a:pPr>
            <a:r>
              <a:rPr lang="en-GB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SnT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Centre for ICT Security, Reliability, and Trust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Collaborative research with industry and public partners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Focused on combining research excellence and real-world impact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Luxembourg?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5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Pensions and mobility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common EU pension scheme 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North-America, private pension schemes with support of employer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compulsory retirement age for professors</a:t>
            </a:r>
          </a:p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many EU countries, to various extents, universities and research institutes are managed like public services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incentives to support excellence and risk-taking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problem particularly acute in fields where teams are large, collaboration with the private sector is desirable, and a scientist’s responsibilities go far beyond scientific excellence</a:t>
            </a:r>
          </a:p>
          <a:p>
            <a:pPr marL="457200" indent="-457200" algn="l">
              <a:buFont typeface="Arial"/>
              <a:buChar char="•"/>
            </a:pP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 projects: low success rates and high overheads</a:t>
            </a:r>
          </a:p>
          <a:p>
            <a:pPr marL="914400" lvl="1" indent="-457200" algn="l">
              <a:buFont typeface="Arial"/>
              <a:buChar char="•"/>
            </a:pPr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waste of time</a:t>
            </a:r>
          </a:p>
          <a:p>
            <a:pPr marL="914400" lvl="1" indent="-457200" algn="l">
              <a:buFont typeface="Arial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/>
              <a:buChar char="•"/>
            </a:pP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 in the EU</a:t>
            </a:r>
            <a:endParaRPr lang="en-GB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8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427</Words>
  <Application>Microsoft Office PowerPoint</Application>
  <PresentationFormat>On-screen Show (4:3)</PresentationFormat>
  <Paragraphs>88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10 December 2015 – Parallel Session  An International Career with Destination Luxembourg Lionel Briand, Uni. of Luxembourg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Ulrike KOHL</cp:lastModifiedBy>
  <cp:revision>53</cp:revision>
  <dcterms:created xsi:type="dcterms:W3CDTF">2015-12-01T15:57:31Z</dcterms:created>
  <dcterms:modified xsi:type="dcterms:W3CDTF">2015-12-08T21:21:21Z</dcterms:modified>
</cp:coreProperties>
</file>