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8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9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66" r:id="rId2"/>
    <p:sldId id="256" r:id="rId3"/>
    <p:sldId id="260" r:id="rId4"/>
    <p:sldId id="262" r:id="rId5"/>
    <p:sldId id="273" r:id="rId6"/>
    <p:sldId id="261" r:id="rId7"/>
    <p:sldId id="264" r:id="rId8"/>
    <p:sldId id="263" r:id="rId9"/>
    <p:sldId id="269" r:id="rId10"/>
    <p:sldId id="265" r:id="rId11"/>
    <p:sldId id="267" r:id="rId12"/>
    <p:sldId id="268" r:id="rId13"/>
    <p:sldId id="270" r:id="rId14"/>
    <p:sldId id="272" r:id="rId15"/>
    <p:sldId id="271" r:id="rId16"/>
  </p:sldIdLst>
  <p:sldSz cx="9144000" cy="6858000" type="screen4x3"/>
  <p:notesSz cx="6724650" cy="97742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Gregory Absillis" initials="GA" lastIdx="3" clrIdx="0">
    <p:extLst>
      <p:ext uri="{19B8F6BF-5375-455C-9EA6-DF929625EA0E}">
        <p15:presenceInfo xmlns:p15="http://schemas.microsoft.com/office/powerpoint/2012/main" userId="S-1-5-21-81952556-516211450-310992344-3819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05206"/>
    <a:srgbClr val="4B08A1"/>
    <a:srgbClr val="3F2D64"/>
    <a:srgbClr val="CFAB7A"/>
    <a:srgbClr val="5D772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673" autoAdjust="0"/>
    <p:restoredTop sz="94660"/>
  </p:normalViewPr>
  <p:slideViewPr>
    <p:cSldViewPr>
      <p:cViewPr varScale="1">
        <p:scale>
          <a:sx n="81" d="100"/>
          <a:sy n="81" d="100"/>
        </p:scale>
        <p:origin x="1742" y="5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commentAuthors" Target="commentAuthors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877023D-188A-4575-AAD1-0C0CE74042C1}" type="doc">
      <dgm:prSet loTypeId="urn:microsoft.com/office/officeart/2005/8/layout/chevron1" loCatId="process" qsTypeId="urn:microsoft.com/office/officeart/2005/8/quickstyle/simple1" qsCatId="simple" csTypeId="urn:microsoft.com/office/officeart/2005/8/colors/accent1_2" csCatId="accent1" phldr="1"/>
      <dgm:spPr/>
    </dgm:pt>
    <dgm:pt modelId="{32C421C5-DB9B-4527-9F52-6C6F558D46D8}">
      <dgm:prSet phldrT="[Tekst]" custT="1"/>
      <dgm:spPr>
        <a:noFill/>
        <a:ln w="15875">
          <a:solidFill>
            <a:schemeClr val="tx1"/>
          </a:solidFill>
        </a:ln>
      </dgm:spPr>
      <dgm:t>
        <a:bodyPr/>
        <a:lstStyle/>
        <a:p>
          <a:r>
            <a:rPr lang="nl-BE" sz="1500" b="1" dirty="0" smtClean="0">
              <a:solidFill>
                <a:schemeClr val="tx1"/>
              </a:solidFill>
            </a:rPr>
            <a:t>Application</a:t>
          </a:r>
          <a:endParaRPr lang="nl-BE" sz="1500" b="1" dirty="0">
            <a:solidFill>
              <a:schemeClr val="tx1"/>
            </a:solidFill>
          </a:endParaRPr>
        </a:p>
      </dgm:t>
    </dgm:pt>
    <dgm:pt modelId="{A03AB39B-0EEA-4264-9D85-41BFF4E1A3AB}" type="parTrans" cxnId="{C18C54B4-D321-4196-A3ED-31B17FD1AA41}">
      <dgm:prSet/>
      <dgm:spPr/>
      <dgm:t>
        <a:bodyPr/>
        <a:lstStyle/>
        <a:p>
          <a:endParaRPr lang="nl-BE"/>
        </a:p>
      </dgm:t>
    </dgm:pt>
    <dgm:pt modelId="{557A6B12-35CB-4C44-A22D-F59BD951ACD8}" type="sibTrans" cxnId="{C18C54B4-D321-4196-A3ED-31B17FD1AA41}">
      <dgm:prSet/>
      <dgm:spPr/>
      <dgm:t>
        <a:bodyPr/>
        <a:lstStyle/>
        <a:p>
          <a:endParaRPr lang="nl-BE"/>
        </a:p>
      </dgm:t>
    </dgm:pt>
    <dgm:pt modelId="{D2895F33-771D-4D56-BD27-6332BD26829D}" type="pres">
      <dgm:prSet presAssocID="{A877023D-188A-4575-AAD1-0C0CE74042C1}" presName="Name0" presStyleCnt="0">
        <dgm:presLayoutVars>
          <dgm:dir/>
          <dgm:animLvl val="lvl"/>
          <dgm:resizeHandles val="exact"/>
        </dgm:presLayoutVars>
      </dgm:prSet>
      <dgm:spPr/>
    </dgm:pt>
    <dgm:pt modelId="{3A63A1C5-08AA-4ED5-BF8C-0EECB2265B86}" type="pres">
      <dgm:prSet presAssocID="{32C421C5-DB9B-4527-9F52-6C6F558D46D8}" presName="parTxOnly" presStyleLbl="node1" presStyleIdx="0" presStyleCnt="1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nl-BE"/>
        </a:p>
      </dgm:t>
    </dgm:pt>
  </dgm:ptLst>
  <dgm:cxnLst>
    <dgm:cxn modelId="{721AB63C-D330-415C-81A5-B6B66EF16E60}" type="presOf" srcId="{A877023D-188A-4575-AAD1-0C0CE74042C1}" destId="{D2895F33-771D-4D56-BD27-6332BD26829D}" srcOrd="0" destOrd="0" presId="urn:microsoft.com/office/officeart/2005/8/layout/chevron1"/>
    <dgm:cxn modelId="{F1EB92A3-A35A-4E67-BA4F-2FEDB38D4E27}" type="presOf" srcId="{32C421C5-DB9B-4527-9F52-6C6F558D46D8}" destId="{3A63A1C5-08AA-4ED5-BF8C-0EECB2265B86}" srcOrd="0" destOrd="0" presId="urn:microsoft.com/office/officeart/2005/8/layout/chevron1"/>
    <dgm:cxn modelId="{C18C54B4-D321-4196-A3ED-31B17FD1AA41}" srcId="{A877023D-188A-4575-AAD1-0C0CE74042C1}" destId="{32C421C5-DB9B-4527-9F52-6C6F558D46D8}" srcOrd="0" destOrd="0" parTransId="{A03AB39B-0EEA-4264-9D85-41BFF4E1A3AB}" sibTransId="{557A6B12-35CB-4C44-A22D-F59BD951ACD8}"/>
    <dgm:cxn modelId="{18BDC4C9-796C-4B55-A6BC-2A8F4D73E152}" type="presParOf" srcId="{D2895F33-771D-4D56-BD27-6332BD26829D}" destId="{3A63A1C5-08AA-4ED5-BF8C-0EECB2265B86}" srcOrd="0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877023D-188A-4575-AAD1-0C0CE74042C1}" type="doc">
      <dgm:prSet loTypeId="urn:microsoft.com/office/officeart/2005/8/layout/chevron1" loCatId="process" qsTypeId="urn:microsoft.com/office/officeart/2005/8/quickstyle/simple1" qsCatId="simple" csTypeId="urn:microsoft.com/office/officeart/2005/8/colors/accent1_2" csCatId="accent1" phldr="1"/>
      <dgm:spPr/>
    </dgm:pt>
    <dgm:pt modelId="{32C421C5-DB9B-4527-9F52-6C6F558D46D8}">
      <dgm:prSet phldrT="[Tekst]" custT="1"/>
      <dgm:spPr>
        <a:noFill/>
        <a:ln w="15875">
          <a:solidFill>
            <a:schemeClr val="bg1">
              <a:lumMod val="50000"/>
            </a:schemeClr>
          </a:solidFill>
        </a:ln>
      </dgm:spPr>
      <dgm:t>
        <a:bodyPr/>
        <a:lstStyle/>
        <a:p>
          <a:r>
            <a:rPr lang="nl-BE" sz="1500" b="0" dirty="0" smtClean="0">
              <a:solidFill>
                <a:schemeClr val="bg1">
                  <a:lumMod val="50000"/>
                </a:schemeClr>
              </a:solidFill>
            </a:rPr>
            <a:t>Application</a:t>
          </a:r>
          <a:endParaRPr lang="nl-BE" sz="1500" b="0" dirty="0">
            <a:solidFill>
              <a:schemeClr val="bg1">
                <a:lumMod val="50000"/>
              </a:schemeClr>
            </a:solidFill>
          </a:endParaRPr>
        </a:p>
      </dgm:t>
    </dgm:pt>
    <dgm:pt modelId="{A03AB39B-0EEA-4264-9D85-41BFF4E1A3AB}" type="parTrans" cxnId="{C18C54B4-D321-4196-A3ED-31B17FD1AA41}">
      <dgm:prSet/>
      <dgm:spPr/>
      <dgm:t>
        <a:bodyPr/>
        <a:lstStyle/>
        <a:p>
          <a:endParaRPr lang="nl-BE"/>
        </a:p>
      </dgm:t>
    </dgm:pt>
    <dgm:pt modelId="{557A6B12-35CB-4C44-A22D-F59BD951ACD8}" type="sibTrans" cxnId="{C18C54B4-D321-4196-A3ED-31B17FD1AA41}">
      <dgm:prSet/>
      <dgm:spPr/>
      <dgm:t>
        <a:bodyPr/>
        <a:lstStyle/>
        <a:p>
          <a:endParaRPr lang="nl-BE"/>
        </a:p>
      </dgm:t>
    </dgm:pt>
    <dgm:pt modelId="{D2895F33-771D-4D56-BD27-6332BD26829D}" type="pres">
      <dgm:prSet presAssocID="{A877023D-188A-4575-AAD1-0C0CE74042C1}" presName="Name0" presStyleCnt="0">
        <dgm:presLayoutVars>
          <dgm:dir/>
          <dgm:animLvl val="lvl"/>
          <dgm:resizeHandles val="exact"/>
        </dgm:presLayoutVars>
      </dgm:prSet>
      <dgm:spPr/>
    </dgm:pt>
    <dgm:pt modelId="{3A63A1C5-08AA-4ED5-BF8C-0EECB2265B86}" type="pres">
      <dgm:prSet presAssocID="{32C421C5-DB9B-4527-9F52-6C6F558D46D8}" presName="parTxOnly" presStyleLbl="node1" presStyleIdx="0" presStyleCnt="1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nl-BE"/>
        </a:p>
      </dgm:t>
    </dgm:pt>
  </dgm:ptLst>
  <dgm:cxnLst>
    <dgm:cxn modelId="{C18C54B4-D321-4196-A3ED-31B17FD1AA41}" srcId="{A877023D-188A-4575-AAD1-0C0CE74042C1}" destId="{32C421C5-DB9B-4527-9F52-6C6F558D46D8}" srcOrd="0" destOrd="0" parTransId="{A03AB39B-0EEA-4264-9D85-41BFF4E1A3AB}" sibTransId="{557A6B12-35CB-4C44-A22D-F59BD951ACD8}"/>
    <dgm:cxn modelId="{118E0209-2D1E-42FB-8D08-3D2D31972A2B}" type="presOf" srcId="{32C421C5-DB9B-4527-9F52-6C6F558D46D8}" destId="{3A63A1C5-08AA-4ED5-BF8C-0EECB2265B86}" srcOrd="0" destOrd="0" presId="urn:microsoft.com/office/officeart/2005/8/layout/chevron1"/>
    <dgm:cxn modelId="{E8A33286-BD39-4056-86E4-A0E59510D764}" type="presOf" srcId="{A877023D-188A-4575-AAD1-0C0CE74042C1}" destId="{D2895F33-771D-4D56-BD27-6332BD26829D}" srcOrd="0" destOrd="0" presId="urn:microsoft.com/office/officeart/2005/8/layout/chevron1"/>
    <dgm:cxn modelId="{C6B0BAD0-A6E2-4487-8B14-2A490213BEF2}" type="presParOf" srcId="{D2895F33-771D-4D56-BD27-6332BD26829D}" destId="{3A63A1C5-08AA-4ED5-BF8C-0EECB2265B86}" srcOrd="0" destOrd="0" presId="urn:microsoft.com/office/officeart/2005/8/layout/chevron1"/>
  </dgm:cxnLst>
  <dgm:bg/>
  <dgm:whole>
    <a:ln>
      <a:noFill/>
    </a:ln>
  </dgm:whole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A877023D-188A-4575-AAD1-0C0CE74042C1}" type="doc">
      <dgm:prSet loTypeId="urn:microsoft.com/office/officeart/2005/8/layout/chevron1" loCatId="process" qsTypeId="urn:microsoft.com/office/officeart/2005/8/quickstyle/simple1" qsCatId="simple" csTypeId="urn:microsoft.com/office/officeart/2005/8/colors/accent1_2" csCatId="accent1" phldr="1"/>
      <dgm:spPr/>
    </dgm:pt>
    <dgm:pt modelId="{32C421C5-DB9B-4527-9F52-6C6F558D46D8}">
      <dgm:prSet phldrT="[Tekst]" custT="1"/>
      <dgm:spPr>
        <a:noFill/>
        <a:ln w="15875">
          <a:solidFill>
            <a:schemeClr val="bg1">
              <a:lumMod val="50000"/>
            </a:schemeClr>
          </a:solidFill>
        </a:ln>
      </dgm:spPr>
      <dgm:t>
        <a:bodyPr/>
        <a:lstStyle/>
        <a:p>
          <a:r>
            <a:rPr lang="nl-BE" sz="1500" b="0" dirty="0" smtClean="0">
              <a:solidFill>
                <a:schemeClr val="bg1">
                  <a:lumMod val="50000"/>
                </a:schemeClr>
              </a:solidFill>
            </a:rPr>
            <a:t>Application</a:t>
          </a:r>
          <a:endParaRPr lang="nl-BE" sz="1500" b="0" dirty="0">
            <a:solidFill>
              <a:schemeClr val="bg1">
                <a:lumMod val="50000"/>
              </a:schemeClr>
            </a:solidFill>
          </a:endParaRPr>
        </a:p>
      </dgm:t>
    </dgm:pt>
    <dgm:pt modelId="{A03AB39B-0EEA-4264-9D85-41BFF4E1A3AB}" type="parTrans" cxnId="{C18C54B4-D321-4196-A3ED-31B17FD1AA41}">
      <dgm:prSet/>
      <dgm:spPr/>
      <dgm:t>
        <a:bodyPr/>
        <a:lstStyle/>
        <a:p>
          <a:endParaRPr lang="nl-BE"/>
        </a:p>
      </dgm:t>
    </dgm:pt>
    <dgm:pt modelId="{557A6B12-35CB-4C44-A22D-F59BD951ACD8}" type="sibTrans" cxnId="{C18C54B4-D321-4196-A3ED-31B17FD1AA41}">
      <dgm:prSet/>
      <dgm:spPr/>
      <dgm:t>
        <a:bodyPr/>
        <a:lstStyle/>
        <a:p>
          <a:endParaRPr lang="nl-BE"/>
        </a:p>
      </dgm:t>
    </dgm:pt>
    <dgm:pt modelId="{D2895F33-771D-4D56-BD27-6332BD26829D}" type="pres">
      <dgm:prSet presAssocID="{A877023D-188A-4575-AAD1-0C0CE74042C1}" presName="Name0" presStyleCnt="0">
        <dgm:presLayoutVars>
          <dgm:dir/>
          <dgm:animLvl val="lvl"/>
          <dgm:resizeHandles val="exact"/>
        </dgm:presLayoutVars>
      </dgm:prSet>
      <dgm:spPr/>
    </dgm:pt>
    <dgm:pt modelId="{3A63A1C5-08AA-4ED5-BF8C-0EECB2265B86}" type="pres">
      <dgm:prSet presAssocID="{32C421C5-DB9B-4527-9F52-6C6F558D46D8}" presName="parTxOnly" presStyleLbl="node1" presStyleIdx="0" presStyleCnt="1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nl-BE"/>
        </a:p>
      </dgm:t>
    </dgm:pt>
  </dgm:ptLst>
  <dgm:cxnLst>
    <dgm:cxn modelId="{C18C54B4-D321-4196-A3ED-31B17FD1AA41}" srcId="{A877023D-188A-4575-AAD1-0C0CE74042C1}" destId="{32C421C5-DB9B-4527-9F52-6C6F558D46D8}" srcOrd="0" destOrd="0" parTransId="{A03AB39B-0EEA-4264-9D85-41BFF4E1A3AB}" sibTransId="{557A6B12-35CB-4C44-A22D-F59BD951ACD8}"/>
    <dgm:cxn modelId="{7542051D-7251-40A0-93DE-8A35955E31C4}" type="presOf" srcId="{A877023D-188A-4575-AAD1-0C0CE74042C1}" destId="{D2895F33-771D-4D56-BD27-6332BD26829D}" srcOrd="0" destOrd="0" presId="urn:microsoft.com/office/officeart/2005/8/layout/chevron1"/>
    <dgm:cxn modelId="{1A56CD7A-B6E1-4F42-A075-E81C940838D6}" type="presOf" srcId="{32C421C5-DB9B-4527-9F52-6C6F558D46D8}" destId="{3A63A1C5-08AA-4ED5-BF8C-0EECB2265B86}" srcOrd="0" destOrd="0" presId="urn:microsoft.com/office/officeart/2005/8/layout/chevron1"/>
    <dgm:cxn modelId="{490CEF6D-2A71-44A7-A4D6-CB24F1DC884F}" type="presParOf" srcId="{D2895F33-771D-4D56-BD27-6332BD26829D}" destId="{3A63A1C5-08AA-4ED5-BF8C-0EECB2265B86}" srcOrd="0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A63A1C5-08AA-4ED5-BF8C-0EECB2265B86}">
      <dsp:nvSpPr>
        <dsp:cNvPr id="0" name=""/>
        <dsp:cNvSpPr/>
      </dsp:nvSpPr>
      <dsp:spPr>
        <a:xfrm>
          <a:off x="0" y="319990"/>
          <a:ext cx="1679848" cy="671939"/>
        </a:xfrm>
        <a:prstGeom prst="chevron">
          <a:avLst/>
        </a:prstGeom>
        <a:noFill/>
        <a:ln w="15875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20003" rIns="20003" bIns="20003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1500" b="1" kern="1200" dirty="0" smtClean="0">
              <a:solidFill>
                <a:schemeClr val="tx1"/>
              </a:solidFill>
            </a:rPr>
            <a:t>Application</a:t>
          </a:r>
          <a:endParaRPr lang="nl-BE" sz="1500" b="1" kern="1200" dirty="0">
            <a:solidFill>
              <a:schemeClr val="tx1"/>
            </a:solidFill>
          </a:endParaRPr>
        </a:p>
      </dsp:txBody>
      <dsp:txXfrm>
        <a:off x="335970" y="319990"/>
        <a:ext cx="1007909" cy="67193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A63A1C5-08AA-4ED5-BF8C-0EECB2265B86}">
      <dsp:nvSpPr>
        <dsp:cNvPr id="0" name=""/>
        <dsp:cNvSpPr/>
      </dsp:nvSpPr>
      <dsp:spPr>
        <a:xfrm>
          <a:off x="0" y="319990"/>
          <a:ext cx="1679848" cy="671939"/>
        </a:xfrm>
        <a:prstGeom prst="chevron">
          <a:avLst/>
        </a:prstGeom>
        <a:noFill/>
        <a:ln w="15875" cap="flat" cmpd="sng" algn="ctr">
          <a:solidFill>
            <a:schemeClr val="bg1">
              <a:lumMod val="5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20003" rIns="20003" bIns="20003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1500" b="0" kern="1200" dirty="0" smtClean="0">
              <a:solidFill>
                <a:schemeClr val="bg1">
                  <a:lumMod val="50000"/>
                </a:schemeClr>
              </a:solidFill>
            </a:rPr>
            <a:t>Application</a:t>
          </a:r>
          <a:endParaRPr lang="nl-BE" sz="1500" b="0" kern="1200" dirty="0">
            <a:solidFill>
              <a:schemeClr val="bg1">
                <a:lumMod val="50000"/>
              </a:schemeClr>
            </a:solidFill>
          </a:endParaRPr>
        </a:p>
      </dsp:txBody>
      <dsp:txXfrm>
        <a:off x="335970" y="319990"/>
        <a:ext cx="1007909" cy="671939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A63A1C5-08AA-4ED5-BF8C-0EECB2265B86}">
      <dsp:nvSpPr>
        <dsp:cNvPr id="0" name=""/>
        <dsp:cNvSpPr/>
      </dsp:nvSpPr>
      <dsp:spPr>
        <a:xfrm>
          <a:off x="0" y="319990"/>
          <a:ext cx="1679848" cy="671939"/>
        </a:xfrm>
        <a:prstGeom prst="chevron">
          <a:avLst/>
        </a:prstGeom>
        <a:noFill/>
        <a:ln w="15875" cap="flat" cmpd="sng" algn="ctr">
          <a:solidFill>
            <a:schemeClr val="bg1">
              <a:lumMod val="5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20003" rIns="20003" bIns="20003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1500" b="0" kern="1200" dirty="0" smtClean="0">
              <a:solidFill>
                <a:schemeClr val="bg1">
                  <a:lumMod val="50000"/>
                </a:schemeClr>
              </a:solidFill>
            </a:rPr>
            <a:t>Application</a:t>
          </a:r>
          <a:endParaRPr lang="nl-BE" sz="1500" b="0" kern="1200" dirty="0">
            <a:solidFill>
              <a:schemeClr val="bg1">
                <a:lumMod val="50000"/>
              </a:schemeClr>
            </a:solidFill>
          </a:endParaRPr>
        </a:p>
      </dsp:txBody>
      <dsp:txXfrm>
        <a:off x="335970" y="319990"/>
        <a:ext cx="1007909" cy="67193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4015" cy="48871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09079" y="0"/>
            <a:ext cx="2914015" cy="48871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8CDFB5-CDD4-4097-A5DC-A92ACAD81A33}" type="datetimeFigureOut">
              <a:rPr lang="en-GB" smtClean="0"/>
              <a:t>08/12/2015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9163" y="733425"/>
            <a:ext cx="4886325" cy="36655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2465" y="4642763"/>
            <a:ext cx="5379720" cy="439840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283830"/>
            <a:ext cx="2914015" cy="488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09079" y="9283830"/>
            <a:ext cx="2914015" cy="488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0EC18AD-1363-42D7-8887-4F2E286D68CA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146119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EC18AD-1363-42D7-8887-4F2E286D68CA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5328502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BE" baseline="0" dirty="0" smtClean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EC18AD-1363-42D7-8887-4F2E286D68CA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5227516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BE" baseline="0" dirty="0" smtClean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EC18AD-1363-42D7-8887-4F2E286D68CA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3458756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BE" baseline="0" dirty="0" smtClean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EC18AD-1363-42D7-8887-4F2E286D68CA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667594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EC18AD-1363-42D7-8887-4F2E286D68CA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78072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EC18AD-1363-42D7-8887-4F2E286D68CA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9717074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EC18AD-1363-42D7-8887-4F2E286D68CA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2260076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Focus on FWO's responsibility to guarantee optimal working conditions for its researchers</a:t>
            </a:r>
            <a:endParaRPr lang="nl-BE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EC18AD-1363-42D7-8887-4F2E286D68CA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9248631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EC18AD-1363-42D7-8887-4F2E286D68CA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9827748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BE" baseline="0" dirty="0" smtClean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EC18AD-1363-42D7-8887-4F2E286D68CA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9388835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BE" baseline="0" dirty="0" smtClean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EC18AD-1363-42D7-8887-4F2E286D68CA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868407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BE" baseline="0" dirty="0" smtClean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EC18AD-1363-42D7-8887-4F2E286D68CA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333182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D1D4B-CEA5-44F7-92E6-ADDAFDCD5AA3}" type="datetimeFigureOut">
              <a:rPr lang="en-GB" smtClean="0"/>
              <a:t>08/12/2015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F45ACF-7BB2-49E1-A8D5-E598855CCC8C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71049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D1D4B-CEA5-44F7-92E6-ADDAFDCD5AA3}" type="datetimeFigureOut">
              <a:rPr lang="en-GB" smtClean="0"/>
              <a:t>08/12/2015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F45ACF-7BB2-49E1-A8D5-E598855CCC8C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9743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D1D4B-CEA5-44F7-92E6-ADDAFDCD5AA3}" type="datetimeFigureOut">
              <a:rPr lang="en-GB" smtClean="0"/>
              <a:t>08/12/2015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F45ACF-7BB2-49E1-A8D5-E598855CCC8C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0531478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schimi\Pictures\PPT Presi\Essai2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245134"/>
            <a:ext cx="9144000" cy="1612865"/>
          </a:xfrm>
          <a:prstGeom prst="rect">
            <a:avLst/>
          </a:prstGeom>
          <a:noFill/>
        </p:spPr>
      </p:pic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4499992" y="2636912"/>
            <a:ext cx="4392488" cy="1512168"/>
          </a:xfrm>
        </p:spPr>
        <p:txBody>
          <a:bodyPr/>
          <a:lstStyle>
            <a:lvl1pPr marL="0" indent="0" algn="l">
              <a:buNone/>
              <a:defRPr sz="2400" baseline="0"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 dirty="0" smtClean="0"/>
              <a:t>Cliquez pour ajouter un sous-titre</a:t>
            </a:r>
            <a:endParaRPr lang="fr-CH" dirty="0"/>
          </a:p>
        </p:txBody>
      </p:sp>
      <p:sp>
        <p:nvSpPr>
          <p:cNvPr id="13" name="Titre 12"/>
          <p:cNvSpPr>
            <a:spLocks noGrp="1"/>
          </p:cNvSpPr>
          <p:nvPr>
            <p:ph type="title" hasCustomPrompt="1"/>
          </p:nvPr>
        </p:nvSpPr>
        <p:spPr>
          <a:xfrm>
            <a:off x="4499992" y="1628800"/>
            <a:ext cx="4392488" cy="1008881"/>
          </a:xfrm>
        </p:spPr>
        <p:txBody>
          <a:bodyPr/>
          <a:lstStyle>
            <a:lvl1pPr>
              <a:defRPr/>
            </a:lvl1pPr>
          </a:lstStyle>
          <a:p>
            <a:r>
              <a:rPr lang="fr-FR" dirty="0" smtClean="0"/>
              <a:t>Cliquez pour ajouter un titre</a:t>
            </a:r>
            <a:endParaRPr lang="fr-CH" dirty="0"/>
          </a:p>
        </p:txBody>
      </p:sp>
      <p:sp>
        <p:nvSpPr>
          <p:cNvPr id="19" name="Espace réservé de la date 18"/>
          <p:cNvSpPr>
            <a:spLocks noGrp="1"/>
          </p:cNvSpPr>
          <p:nvPr>
            <p:ph type="dt" sz="half" idx="10"/>
          </p:nvPr>
        </p:nvSpPr>
        <p:spPr>
          <a:xfrm>
            <a:off x="4499992" y="4149080"/>
            <a:ext cx="2133600" cy="476250"/>
          </a:xfrm>
        </p:spPr>
        <p:txBody>
          <a:bodyPr/>
          <a:lstStyle/>
          <a:p>
            <a:pPr>
              <a:defRPr/>
            </a:pPr>
            <a:r>
              <a:rPr lang="fr-FR" smtClean="0"/>
              <a:t>date</a:t>
            </a:r>
            <a:endParaRPr lang="en-US" dirty="0"/>
          </a:p>
        </p:txBody>
      </p:sp>
      <p:pic>
        <p:nvPicPr>
          <p:cNvPr id="7" name="Picture 2" descr="C:\Users\schimi\Pictures\PPT Presi\logo_presidence_2015_en\LOGO_PRESIDENCE_2015_EN\LOGO_PRESIDENCE_2015_CMYK_EN.png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332656"/>
            <a:ext cx="3264783" cy="5796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795997983"/>
      </p:ext>
    </p:extLst>
  </p:cSld>
  <p:clrMapOvr>
    <a:masterClrMapping/>
  </p:clrMapOvr>
  <p:hf sldNum="0" hdr="0" ftr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D1D4B-CEA5-44F7-92E6-ADDAFDCD5AA3}" type="datetimeFigureOut">
              <a:rPr lang="en-GB" smtClean="0"/>
              <a:t>08/12/2015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F45ACF-7BB2-49E1-A8D5-E598855CCC8C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104592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D1D4B-CEA5-44F7-92E6-ADDAFDCD5AA3}" type="datetimeFigureOut">
              <a:rPr lang="en-GB" smtClean="0"/>
              <a:t>08/12/2015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F45ACF-7BB2-49E1-A8D5-E598855CCC8C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560009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D1D4B-CEA5-44F7-92E6-ADDAFDCD5AA3}" type="datetimeFigureOut">
              <a:rPr lang="en-GB" smtClean="0"/>
              <a:t>08/12/2015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F45ACF-7BB2-49E1-A8D5-E598855CCC8C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15213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D1D4B-CEA5-44F7-92E6-ADDAFDCD5AA3}" type="datetimeFigureOut">
              <a:rPr lang="en-GB" smtClean="0"/>
              <a:t>08/12/2015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F45ACF-7BB2-49E1-A8D5-E598855CCC8C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61517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D1D4B-CEA5-44F7-92E6-ADDAFDCD5AA3}" type="datetimeFigureOut">
              <a:rPr lang="en-GB" smtClean="0"/>
              <a:t>08/12/2015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F45ACF-7BB2-49E1-A8D5-E598855CCC8C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577144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D1D4B-CEA5-44F7-92E6-ADDAFDCD5AA3}" type="datetimeFigureOut">
              <a:rPr lang="en-GB" smtClean="0"/>
              <a:t>08/12/2015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F45ACF-7BB2-49E1-A8D5-E598855CCC8C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06930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D1D4B-CEA5-44F7-92E6-ADDAFDCD5AA3}" type="datetimeFigureOut">
              <a:rPr lang="en-GB" smtClean="0"/>
              <a:t>08/12/2015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F45ACF-7BB2-49E1-A8D5-E598855CCC8C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192365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D1D4B-CEA5-44F7-92E6-ADDAFDCD5AA3}" type="datetimeFigureOut">
              <a:rPr lang="en-GB" smtClean="0"/>
              <a:t>08/12/2015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F45ACF-7BB2-49E1-A8D5-E598855CCC8C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11916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2D1D4B-CEA5-44F7-92E6-ADDAFDCD5AA3}" type="datetimeFigureOut">
              <a:rPr lang="en-GB" smtClean="0"/>
              <a:t>08/12/2015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F45ACF-7BB2-49E1-A8D5-E598855CCC8C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264373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g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g"/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5" Type="http://schemas.openxmlformats.org/officeDocument/2006/relationships/hyperlink" Target="http://www.fwo.be/en/fellowships-funding/postdoctoral-fellowships/" TargetMode="External"/><Relationship Id="rId4" Type="http://schemas.openxmlformats.org/officeDocument/2006/relationships/image" Target="../media/image11.jp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1.jpg"/><Relationship Id="rId4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http://msca2015.lu/wp-content/uploads/2015/08/log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84144" y="309206"/>
            <a:ext cx="3569728" cy="12475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194282" y="1556792"/>
            <a:ext cx="3960440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b="1" i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Synergies to fuel Researchers’ Careers</a:t>
            </a:r>
          </a:p>
          <a:p>
            <a:pPr algn="ctr"/>
            <a:r>
              <a:rPr lang="en-GB" sz="16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Luxembourg, 10 – 11 December 2015</a:t>
            </a:r>
          </a:p>
          <a:p>
            <a:pPr algn="ctr">
              <a:spcBef>
                <a:spcPts val="1200"/>
              </a:spcBef>
            </a:pPr>
            <a:r>
              <a:rPr lang="en-GB" sz="16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 organised by 			</a:t>
            </a:r>
          </a:p>
          <a:p>
            <a:endParaRPr lang="en-GB" dirty="0"/>
          </a:p>
        </p:txBody>
      </p:sp>
      <p:pic>
        <p:nvPicPr>
          <p:cNvPr id="1026" name="Picture 2" descr="W:\# Commun #\4. PSCommunication\1. Corporate Communication\13. Logos &amp; Office Templates\2. Logo FNR\1. Logo quadri texte gris\Logo Small Signature Outlook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78101" y="2172592"/>
            <a:ext cx="2543587" cy="5595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125787"/>
            <a:ext cx="1905000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itle 2"/>
          <p:cNvSpPr>
            <a:spLocks noGrp="1"/>
          </p:cNvSpPr>
          <p:nvPr>
            <p:ph type="title"/>
          </p:nvPr>
        </p:nvSpPr>
        <p:spPr>
          <a:xfrm>
            <a:off x="107504" y="2780928"/>
            <a:ext cx="8959688" cy="3096344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en-GB" sz="1400" dirty="0" smtClean="0">
                <a:latin typeface="+mn-lt"/>
                <a:cs typeface="Times New Roman" panose="02020603050405020304" pitchFamily="18" charset="0"/>
              </a:rPr>
              <a:t>10 December 2015 – International Mobility: Recruitment and Retention Strategies </a:t>
            </a:r>
            <a:br>
              <a:rPr lang="en-GB" sz="1400" dirty="0" smtClean="0">
                <a:latin typeface="+mn-lt"/>
                <a:cs typeface="Times New Roman" panose="02020603050405020304" pitchFamily="18" charset="0"/>
              </a:rPr>
            </a:br>
            <a:r>
              <a:rPr lang="en-GB" sz="3200" b="1" dirty="0" smtClean="0">
                <a:latin typeface="+mn-lt"/>
                <a:cs typeface="Times New Roman" panose="02020603050405020304" pitchFamily="18" charset="0"/>
              </a:rPr>
              <a:t>PEGASUS </a:t>
            </a:r>
            <a:r>
              <a:rPr lang="en-GB" sz="3200" b="1" dirty="0">
                <a:latin typeface="+mn-lt"/>
                <a:cs typeface="Times New Roman" panose="02020603050405020304" pitchFamily="18" charset="0"/>
              </a:rPr>
              <a:t>– Lessons </a:t>
            </a:r>
            <a:r>
              <a:rPr lang="en-GB" sz="3200" b="1" dirty="0" smtClean="0">
                <a:latin typeface="+mn-lt"/>
                <a:cs typeface="Times New Roman" panose="02020603050405020304" pitchFamily="18" charset="0"/>
              </a:rPr>
              <a:t>learnt</a:t>
            </a:r>
            <a:br>
              <a:rPr lang="en-GB" sz="3200" b="1" dirty="0" smtClean="0">
                <a:latin typeface="+mn-lt"/>
                <a:cs typeface="Times New Roman" panose="02020603050405020304" pitchFamily="18" charset="0"/>
              </a:rPr>
            </a:br>
            <a:r>
              <a:rPr lang="en-GB" sz="2500" dirty="0" smtClean="0">
                <a:latin typeface="+mn-lt"/>
                <a:cs typeface="Times New Roman" panose="02020603050405020304" pitchFamily="18" charset="0"/>
              </a:rPr>
              <a:t>Gregory Absillis </a:t>
            </a:r>
            <a:br>
              <a:rPr lang="en-GB" sz="2500" dirty="0" smtClean="0">
                <a:latin typeface="+mn-lt"/>
                <a:cs typeface="Times New Roman" panose="02020603050405020304" pitchFamily="18" charset="0"/>
              </a:rPr>
            </a:br>
            <a:r>
              <a:rPr lang="en-GB" sz="2000" dirty="0" smtClean="0">
                <a:latin typeface="+mn-lt"/>
                <a:cs typeface="Times New Roman" panose="02020603050405020304" pitchFamily="18" charset="0"/>
              </a:rPr>
              <a:t>Research Foundation – Flanders (FWO)</a:t>
            </a:r>
            <a:endParaRPr lang="en-GB" sz="2000" dirty="0">
              <a:latin typeface="+mn-lt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01988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kstvak 17"/>
          <p:cNvSpPr txBox="1"/>
          <p:nvPr/>
        </p:nvSpPr>
        <p:spPr>
          <a:xfrm>
            <a:off x="375085" y="547757"/>
            <a:ext cx="441293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BE" sz="2800" b="1" dirty="0" err="1" smtClean="0">
                <a:solidFill>
                  <a:srgbClr val="E05206"/>
                </a:solidFill>
              </a:rPr>
              <a:t>Optimized</a:t>
            </a:r>
            <a:r>
              <a:rPr lang="nl-BE" sz="2800" b="1" dirty="0" smtClean="0">
                <a:solidFill>
                  <a:srgbClr val="E05206"/>
                </a:solidFill>
              </a:rPr>
              <a:t> Procedure Design</a:t>
            </a:r>
            <a:endParaRPr lang="nl-BE" sz="2800" b="1" dirty="0">
              <a:solidFill>
                <a:srgbClr val="E05206"/>
              </a:solidFill>
            </a:endParaRPr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3738875458"/>
              </p:ext>
            </p:extLst>
          </p:nvPr>
        </p:nvGraphicFramePr>
        <p:xfrm>
          <a:off x="1494419" y="1484784"/>
          <a:ext cx="1679848" cy="13119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pSp>
        <p:nvGrpSpPr>
          <p:cNvPr id="20" name="Groep 19"/>
          <p:cNvGrpSpPr/>
          <p:nvPr/>
        </p:nvGrpSpPr>
        <p:grpSpPr>
          <a:xfrm>
            <a:off x="2969294" y="1817488"/>
            <a:ext cx="1679848" cy="671939"/>
            <a:chOff x="0" y="319990"/>
            <a:chExt cx="1679848" cy="671939"/>
          </a:xfrm>
        </p:grpSpPr>
        <p:sp>
          <p:nvSpPr>
            <p:cNvPr id="22" name="Punthaak 21"/>
            <p:cNvSpPr/>
            <p:nvPr/>
          </p:nvSpPr>
          <p:spPr>
            <a:xfrm>
              <a:off x="0" y="319990"/>
              <a:ext cx="1679848" cy="671939"/>
            </a:xfrm>
            <a:prstGeom prst="chevron">
              <a:avLst/>
            </a:prstGeom>
            <a:noFill/>
            <a:ln w="158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3" name="Punthaak 4"/>
            <p:cNvSpPr/>
            <p:nvPr/>
          </p:nvSpPr>
          <p:spPr>
            <a:xfrm>
              <a:off x="335970" y="319990"/>
              <a:ext cx="1007909" cy="67193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0008" tIns="20003" rIns="20003" bIns="20003" numCol="1" spcCol="1270" anchor="ctr" anchorCtr="0">
              <a:noAutofit/>
            </a:bodyPr>
            <a:lstStyle/>
            <a:p>
              <a:pPr lvl="0" algn="ctr" defTabSz="666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nl-BE" sz="1500" kern="1200" dirty="0" smtClean="0">
                  <a:solidFill>
                    <a:schemeClr val="bg1">
                      <a:lumMod val="50000"/>
                    </a:schemeClr>
                  </a:solidFill>
                </a:rPr>
                <a:t>Evaluation</a:t>
              </a:r>
              <a:endParaRPr lang="nl-BE" sz="1500" kern="12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</p:grpSp>
      <p:grpSp>
        <p:nvGrpSpPr>
          <p:cNvPr id="24" name="Groep 23"/>
          <p:cNvGrpSpPr/>
          <p:nvPr/>
        </p:nvGrpSpPr>
        <p:grpSpPr>
          <a:xfrm>
            <a:off x="4446747" y="1817487"/>
            <a:ext cx="1679848" cy="671939"/>
            <a:chOff x="0" y="319990"/>
            <a:chExt cx="1679848" cy="671939"/>
          </a:xfrm>
        </p:grpSpPr>
        <p:sp>
          <p:nvSpPr>
            <p:cNvPr id="25" name="Punthaak 24"/>
            <p:cNvSpPr/>
            <p:nvPr/>
          </p:nvSpPr>
          <p:spPr>
            <a:xfrm>
              <a:off x="0" y="319990"/>
              <a:ext cx="1679848" cy="671939"/>
            </a:xfrm>
            <a:prstGeom prst="chevron">
              <a:avLst/>
            </a:prstGeom>
            <a:noFill/>
            <a:ln w="158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6" name="Punthaak 4"/>
            <p:cNvSpPr/>
            <p:nvPr/>
          </p:nvSpPr>
          <p:spPr>
            <a:xfrm>
              <a:off x="335970" y="319990"/>
              <a:ext cx="1007909" cy="67193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0008" tIns="20003" rIns="20003" bIns="20003" numCol="1" spcCol="1270" anchor="ctr" anchorCtr="0">
              <a:noAutofit/>
            </a:bodyPr>
            <a:lstStyle/>
            <a:p>
              <a:pPr lvl="0" algn="ctr" defTabSz="666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nl-BE" sz="1500" kern="1200" dirty="0" smtClean="0">
                  <a:solidFill>
                    <a:schemeClr val="bg1">
                      <a:lumMod val="50000"/>
                    </a:schemeClr>
                  </a:solidFill>
                </a:rPr>
                <a:t>Feedback</a:t>
              </a:r>
              <a:endParaRPr lang="nl-BE" sz="1500" kern="12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</p:grpSp>
      <p:grpSp>
        <p:nvGrpSpPr>
          <p:cNvPr id="27" name="Groep 26"/>
          <p:cNvGrpSpPr/>
          <p:nvPr/>
        </p:nvGrpSpPr>
        <p:grpSpPr>
          <a:xfrm>
            <a:off x="5916488" y="1817486"/>
            <a:ext cx="1679848" cy="671939"/>
            <a:chOff x="0" y="319990"/>
            <a:chExt cx="1679848" cy="671939"/>
          </a:xfrm>
        </p:grpSpPr>
        <p:sp>
          <p:nvSpPr>
            <p:cNvPr id="28" name="Punthaak 27"/>
            <p:cNvSpPr/>
            <p:nvPr/>
          </p:nvSpPr>
          <p:spPr>
            <a:xfrm>
              <a:off x="0" y="319990"/>
              <a:ext cx="1679848" cy="671939"/>
            </a:xfrm>
            <a:prstGeom prst="chevron">
              <a:avLst/>
            </a:prstGeom>
            <a:noFill/>
            <a:ln w="158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9" name="Punthaak 4"/>
            <p:cNvSpPr/>
            <p:nvPr/>
          </p:nvSpPr>
          <p:spPr>
            <a:xfrm>
              <a:off x="335970" y="319990"/>
              <a:ext cx="1007909" cy="67193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0008" tIns="20003" rIns="20003" bIns="20003" numCol="1" spcCol="1270" anchor="ctr" anchorCtr="0">
              <a:noAutofit/>
            </a:bodyPr>
            <a:lstStyle/>
            <a:p>
              <a:pPr lvl="0" algn="ctr" defTabSz="666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nl-BE" sz="1500" kern="1200" dirty="0" err="1" smtClean="0">
                  <a:solidFill>
                    <a:schemeClr val="bg1">
                      <a:lumMod val="50000"/>
                    </a:schemeClr>
                  </a:solidFill>
                </a:rPr>
                <a:t>Contracting</a:t>
              </a:r>
              <a:endParaRPr lang="nl-BE" sz="1500" kern="12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</p:grpSp>
      <p:sp>
        <p:nvSpPr>
          <p:cNvPr id="33" name="Tekstvak 32"/>
          <p:cNvSpPr txBox="1"/>
          <p:nvPr/>
        </p:nvSpPr>
        <p:spPr>
          <a:xfrm>
            <a:off x="251520" y="3145318"/>
            <a:ext cx="8640961" cy="35240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dirty="0" smtClean="0"/>
              <a:t>Evaluation: 	84% of the respondents that read the guidelines indicate that all the 			necessary information is included. </a:t>
            </a:r>
            <a:r>
              <a:rPr lang="en-US" b="1" dirty="0" smtClean="0"/>
              <a:t>15% perceives that not all the 			necessary information is provided.</a:t>
            </a:r>
          </a:p>
          <a:p>
            <a:pPr algn="just"/>
            <a:endParaRPr lang="en-US" i="1" dirty="0" smtClean="0"/>
          </a:p>
          <a:p>
            <a:pPr algn="just">
              <a:spcAft>
                <a:spcPts val="1000"/>
              </a:spcAft>
            </a:pPr>
            <a:r>
              <a:rPr lang="en-US" dirty="0" smtClean="0"/>
              <a:t>Action taken: 	1. Extended guidelines containing information on:</a:t>
            </a:r>
          </a:p>
          <a:p>
            <a:pPr algn="just"/>
            <a:r>
              <a:rPr lang="en-US" dirty="0" smtClean="0"/>
              <a:t>			The FWO and eligibility requirements, </a:t>
            </a:r>
          </a:p>
          <a:p>
            <a:pPr algn="just"/>
            <a:r>
              <a:rPr lang="en-US" dirty="0" smtClean="0"/>
              <a:t>			How to apply and evaluation procedure</a:t>
            </a:r>
          </a:p>
          <a:p>
            <a:pPr algn="just">
              <a:spcAft>
                <a:spcPts val="1000"/>
              </a:spcAft>
            </a:pPr>
            <a:r>
              <a:rPr lang="en-US" dirty="0" smtClean="0"/>
              <a:t>			Employment conditions and obligations</a:t>
            </a:r>
          </a:p>
          <a:p>
            <a:pPr algn="just">
              <a:spcAft>
                <a:spcPts val="1000"/>
              </a:spcAft>
            </a:pPr>
            <a:r>
              <a:rPr lang="en-US" dirty="0" smtClean="0"/>
              <a:t>		2. FAQ</a:t>
            </a:r>
          </a:p>
          <a:p>
            <a:pPr algn="just"/>
            <a:r>
              <a:rPr lang="en-US" dirty="0" smtClean="0"/>
              <a:t>		3. More detailed brochure</a:t>
            </a:r>
          </a:p>
          <a:p>
            <a:pPr algn="just"/>
            <a:r>
              <a:rPr lang="nl-BE" dirty="0"/>
              <a:t>	</a:t>
            </a:r>
            <a:r>
              <a:rPr lang="nl-BE" dirty="0" smtClean="0"/>
              <a:t>			</a:t>
            </a:r>
          </a:p>
        </p:txBody>
      </p:sp>
      <p:sp>
        <p:nvSpPr>
          <p:cNvPr id="34" name="Rechthoek 33"/>
          <p:cNvSpPr/>
          <p:nvPr/>
        </p:nvSpPr>
        <p:spPr>
          <a:xfrm>
            <a:off x="4933660" y="301536"/>
            <a:ext cx="2386851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3200" b="1" dirty="0" smtClean="0">
                <a:solidFill>
                  <a:srgbClr val="3F2D64"/>
                </a:solidFill>
                <a:cs typeface="Times New Roman" panose="02020603050405020304" pitchFamily="18" charset="0"/>
              </a:rPr>
              <a:t>[PEGASUS]</a:t>
            </a:r>
            <a:r>
              <a:rPr lang="en-GB" sz="3200" b="1" baseline="30000" dirty="0" smtClean="0">
                <a:solidFill>
                  <a:srgbClr val="3F2D64"/>
                </a:solidFill>
                <a:cs typeface="Times New Roman" panose="02020603050405020304" pitchFamily="18" charset="0"/>
              </a:rPr>
              <a:t>2</a:t>
            </a:r>
            <a:endParaRPr lang="en-GB" sz="3200" b="1" baseline="30000" dirty="0">
              <a:solidFill>
                <a:srgbClr val="3F2D64"/>
              </a:solidFill>
              <a:cs typeface="Times New Roman" panose="02020603050405020304" pitchFamily="18" charset="0"/>
            </a:endParaRPr>
          </a:p>
          <a:p>
            <a:pPr algn="ctr"/>
            <a:r>
              <a:rPr lang="en-GB" sz="2800" b="1" dirty="0" smtClean="0">
                <a:solidFill>
                  <a:srgbClr val="3F2D64"/>
                </a:solidFill>
                <a:cs typeface="Times New Roman" panose="02020603050405020304" pitchFamily="18" charset="0"/>
              </a:rPr>
              <a:t>(2015-2020)</a:t>
            </a:r>
            <a:endParaRPr lang="nl-BE" sz="2800" b="1" dirty="0">
              <a:solidFill>
                <a:srgbClr val="3F2D64"/>
              </a:solidFill>
            </a:endParaRPr>
          </a:p>
        </p:txBody>
      </p:sp>
      <p:grpSp>
        <p:nvGrpSpPr>
          <p:cNvPr id="35" name="Groep 34"/>
          <p:cNvGrpSpPr/>
          <p:nvPr/>
        </p:nvGrpSpPr>
        <p:grpSpPr>
          <a:xfrm>
            <a:off x="7380312" y="54127"/>
            <a:ext cx="1512168" cy="1510480"/>
            <a:chOff x="6931611" y="118320"/>
            <a:chExt cx="1312797" cy="1277213"/>
          </a:xfrm>
        </p:grpSpPr>
        <p:pic>
          <p:nvPicPr>
            <p:cNvPr id="36" name="Afbeelding 35"/>
            <p:cNvPicPr>
              <a:picLocks noChangeAspect="1"/>
            </p:cNvPicPr>
            <p:nvPr/>
          </p:nvPicPr>
          <p:blipFill rotWithShape="1"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75083"/>
            <a:stretch/>
          </p:blipFill>
          <p:spPr>
            <a:xfrm>
              <a:off x="6998969" y="1094715"/>
              <a:ext cx="1245439" cy="300818"/>
            </a:xfrm>
            <a:prstGeom prst="rect">
              <a:avLst/>
            </a:prstGeom>
          </p:spPr>
        </p:pic>
        <p:pic>
          <p:nvPicPr>
            <p:cNvPr id="37" name="Afbeelding 36"/>
            <p:cNvPicPr>
              <a:picLocks noChangeAspect="1"/>
            </p:cNvPicPr>
            <p:nvPr/>
          </p:nvPicPr>
          <p:blipFill rotWithShape="1"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26825"/>
            <a:stretch/>
          </p:blipFill>
          <p:spPr>
            <a:xfrm flipH="1">
              <a:off x="6931611" y="118320"/>
              <a:ext cx="1312749" cy="93124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975194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kstvak 17"/>
          <p:cNvSpPr txBox="1"/>
          <p:nvPr/>
        </p:nvSpPr>
        <p:spPr>
          <a:xfrm>
            <a:off x="375085" y="547757"/>
            <a:ext cx="441293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E05206"/>
                </a:solidFill>
              </a:rPr>
              <a:t>Optimized Procedure Design</a:t>
            </a:r>
            <a:endParaRPr lang="en-US" sz="2800" b="1" dirty="0">
              <a:solidFill>
                <a:srgbClr val="E05206"/>
              </a:solidFill>
            </a:endParaRPr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2663199681"/>
              </p:ext>
            </p:extLst>
          </p:nvPr>
        </p:nvGraphicFramePr>
        <p:xfrm>
          <a:off x="1494419" y="1484784"/>
          <a:ext cx="1679848" cy="13119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pSp>
        <p:nvGrpSpPr>
          <p:cNvPr id="20" name="Groep 19"/>
          <p:cNvGrpSpPr/>
          <p:nvPr/>
        </p:nvGrpSpPr>
        <p:grpSpPr>
          <a:xfrm>
            <a:off x="2969294" y="1817488"/>
            <a:ext cx="1679848" cy="671939"/>
            <a:chOff x="0" y="319990"/>
            <a:chExt cx="1679848" cy="671939"/>
          </a:xfrm>
        </p:grpSpPr>
        <p:sp>
          <p:nvSpPr>
            <p:cNvPr id="22" name="Punthaak 21"/>
            <p:cNvSpPr/>
            <p:nvPr/>
          </p:nvSpPr>
          <p:spPr>
            <a:xfrm>
              <a:off x="0" y="319990"/>
              <a:ext cx="1679848" cy="671939"/>
            </a:xfrm>
            <a:prstGeom prst="chevron">
              <a:avLst/>
            </a:prstGeom>
            <a:noFill/>
            <a:ln w="15875">
              <a:solidFill>
                <a:schemeClr val="tx1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3" name="Punthaak 4"/>
            <p:cNvSpPr/>
            <p:nvPr/>
          </p:nvSpPr>
          <p:spPr>
            <a:xfrm>
              <a:off x="335970" y="319990"/>
              <a:ext cx="1007909" cy="67193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0008" tIns="20003" rIns="20003" bIns="20003" numCol="1" spcCol="1270" anchor="ctr" anchorCtr="0">
              <a:noAutofit/>
            </a:bodyPr>
            <a:lstStyle/>
            <a:p>
              <a:pPr lvl="0" algn="ctr" defTabSz="666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nl-BE" sz="1500" b="1" kern="1200" dirty="0" smtClean="0">
                  <a:solidFill>
                    <a:schemeClr val="tx1"/>
                  </a:solidFill>
                </a:rPr>
                <a:t>Evaluation</a:t>
              </a:r>
              <a:endParaRPr lang="nl-BE" sz="1500" b="1" kern="12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24" name="Groep 23"/>
          <p:cNvGrpSpPr/>
          <p:nvPr/>
        </p:nvGrpSpPr>
        <p:grpSpPr>
          <a:xfrm>
            <a:off x="4446747" y="1817487"/>
            <a:ext cx="1679848" cy="671939"/>
            <a:chOff x="0" y="319990"/>
            <a:chExt cx="1679848" cy="671939"/>
          </a:xfrm>
        </p:grpSpPr>
        <p:sp>
          <p:nvSpPr>
            <p:cNvPr id="25" name="Punthaak 24"/>
            <p:cNvSpPr/>
            <p:nvPr/>
          </p:nvSpPr>
          <p:spPr>
            <a:xfrm>
              <a:off x="0" y="319990"/>
              <a:ext cx="1679848" cy="671939"/>
            </a:xfrm>
            <a:prstGeom prst="chevron">
              <a:avLst/>
            </a:prstGeom>
            <a:noFill/>
            <a:ln w="15875">
              <a:solidFill>
                <a:schemeClr val="tx1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6" name="Punthaak 4"/>
            <p:cNvSpPr/>
            <p:nvPr/>
          </p:nvSpPr>
          <p:spPr>
            <a:xfrm>
              <a:off x="335970" y="319990"/>
              <a:ext cx="1007909" cy="67193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0008" tIns="20003" rIns="20003" bIns="20003" numCol="1" spcCol="1270" anchor="ctr" anchorCtr="0">
              <a:noAutofit/>
            </a:bodyPr>
            <a:lstStyle/>
            <a:p>
              <a:pPr lvl="0" algn="ctr" defTabSz="666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nl-BE" sz="1500" b="1" kern="1200" dirty="0" smtClean="0">
                  <a:solidFill>
                    <a:schemeClr val="tx1"/>
                  </a:solidFill>
                </a:rPr>
                <a:t>Feedback</a:t>
              </a:r>
              <a:endParaRPr lang="nl-BE" sz="1500" b="1" kern="12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27" name="Groep 26"/>
          <p:cNvGrpSpPr/>
          <p:nvPr/>
        </p:nvGrpSpPr>
        <p:grpSpPr>
          <a:xfrm>
            <a:off x="5916488" y="1817486"/>
            <a:ext cx="1679848" cy="671939"/>
            <a:chOff x="0" y="319990"/>
            <a:chExt cx="1679848" cy="671939"/>
          </a:xfrm>
        </p:grpSpPr>
        <p:sp>
          <p:nvSpPr>
            <p:cNvPr id="28" name="Punthaak 27"/>
            <p:cNvSpPr/>
            <p:nvPr/>
          </p:nvSpPr>
          <p:spPr>
            <a:xfrm>
              <a:off x="0" y="319990"/>
              <a:ext cx="1679848" cy="671939"/>
            </a:xfrm>
            <a:prstGeom prst="chevron">
              <a:avLst/>
            </a:prstGeom>
            <a:noFill/>
            <a:ln w="158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9" name="Punthaak 4"/>
            <p:cNvSpPr/>
            <p:nvPr/>
          </p:nvSpPr>
          <p:spPr>
            <a:xfrm>
              <a:off x="335970" y="319990"/>
              <a:ext cx="1007909" cy="67193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0008" tIns="20003" rIns="20003" bIns="20003" numCol="1" spcCol="1270" anchor="ctr" anchorCtr="0">
              <a:noAutofit/>
            </a:bodyPr>
            <a:lstStyle/>
            <a:p>
              <a:pPr lvl="0" algn="ctr" defTabSz="666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500" kern="1200" dirty="0" smtClean="0">
                  <a:solidFill>
                    <a:schemeClr val="bg1">
                      <a:lumMod val="50000"/>
                    </a:schemeClr>
                  </a:solidFill>
                </a:rPr>
                <a:t>Contracting</a:t>
              </a:r>
              <a:endParaRPr lang="en-US" sz="1500" kern="12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</p:grpSp>
      <p:sp>
        <p:nvSpPr>
          <p:cNvPr id="33" name="Tekstvak 32"/>
          <p:cNvSpPr txBox="1"/>
          <p:nvPr/>
        </p:nvSpPr>
        <p:spPr>
          <a:xfrm>
            <a:off x="251520" y="3073310"/>
            <a:ext cx="8640961" cy="35240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dirty="0"/>
              <a:t>E</a:t>
            </a:r>
            <a:r>
              <a:rPr lang="en-US" dirty="0" smtClean="0"/>
              <a:t>valuation: 	Fellows agree that the evaluation procedure was transparent. 			Nevertheless 36% had </a:t>
            </a:r>
            <a:r>
              <a:rPr lang="en-US" b="1" dirty="0" smtClean="0"/>
              <a:t>suggestions to make the process even more 			transparent</a:t>
            </a:r>
            <a:r>
              <a:rPr lang="en-US" dirty="0" smtClean="0"/>
              <a:t>.</a:t>
            </a:r>
          </a:p>
          <a:p>
            <a:pPr algn="just"/>
            <a:endParaRPr lang="en-US" i="1" dirty="0" smtClean="0"/>
          </a:p>
          <a:p>
            <a:pPr algn="just">
              <a:spcAft>
                <a:spcPts val="1000"/>
              </a:spcAft>
            </a:pPr>
            <a:r>
              <a:rPr lang="en-US" dirty="0" smtClean="0"/>
              <a:t>Action taken: 	1. Guidelines include:</a:t>
            </a:r>
          </a:p>
          <a:p>
            <a:pPr algn="just"/>
            <a:r>
              <a:rPr lang="en-US" dirty="0" smtClean="0"/>
              <a:t>			More detailed evaluation procedure schemes</a:t>
            </a:r>
          </a:p>
          <a:p>
            <a:pPr algn="just"/>
            <a:r>
              <a:rPr lang="en-US" dirty="0" smtClean="0"/>
              <a:t>			Extended list of </a:t>
            </a:r>
            <a:r>
              <a:rPr lang="en-US" dirty="0" err="1" smtClean="0"/>
              <a:t>subcriteria</a:t>
            </a:r>
            <a:endParaRPr lang="en-US" dirty="0" smtClean="0"/>
          </a:p>
          <a:p>
            <a:pPr algn="just">
              <a:spcAft>
                <a:spcPts val="1000"/>
              </a:spcAft>
            </a:pPr>
            <a:r>
              <a:rPr lang="en-US" dirty="0" smtClean="0"/>
              <a:t>			Weighing factors  for evaluation criteria</a:t>
            </a:r>
          </a:p>
          <a:p>
            <a:pPr algn="just">
              <a:spcAft>
                <a:spcPts val="1000"/>
              </a:spcAft>
            </a:pPr>
            <a:r>
              <a:rPr lang="en-US" dirty="0" smtClean="0"/>
              <a:t>		2. Revised more elaborate feedback procedure</a:t>
            </a:r>
          </a:p>
          <a:p>
            <a:pPr algn="just"/>
            <a:r>
              <a:rPr lang="en-US" dirty="0" smtClean="0"/>
              <a:t>			International peer-review reports + pre-reports of FWO panel 			members + panel discussion remarks</a:t>
            </a:r>
            <a:r>
              <a:rPr lang="nl-BE" dirty="0" smtClean="0"/>
              <a:t>			</a:t>
            </a:r>
          </a:p>
        </p:txBody>
      </p:sp>
      <p:sp>
        <p:nvSpPr>
          <p:cNvPr id="34" name="Rechthoek 33"/>
          <p:cNvSpPr/>
          <p:nvPr/>
        </p:nvSpPr>
        <p:spPr>
          <a:xfrm>
            <a:off x="4933660" y="301536"/>
            <a:ext cx="2386851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3200" b="1" dirty="0" smtClean="0">
                <a:solidFill>
                  <a:srgbClr val="3F2D64"/>
                </a:solidFill>
                <a:cs typeface="Times New Roman" panose="02020603050405020304" pitchFamily="18" charset="0"/>
              </a:rPr>
              <a:t>[PEGASUS]</a:t>
            </a:r>
            <a:r>
              <a:rPr lang="en-GB" sz="3200" b="1" baseline="30000" dirty="0" smtClean="0">
                <a:solidFill>
                  <a:srgbClr val="3F2D64"/>
                </a:solidFill>
                <a:cs typeface="Times New Roman" panose="02020603050405020304" pitchFamily="18" charset="0"/>
              </a:rPr>
              <a:t>2</a:t>
            </a:r>
            <a:endParaRPr lang="en-GB" sz="3200" b="1" baseline="30000" dirty="0">
              <a:solidFill>
                <a:srgbClr val="3F2D64"/>
              </a:solidFill>
              <a:cs typeface="Times New Roman" panose="02020603050405020304" pitchFamily="18" charset="0"/>
            </a:endParaRPr>
          </a:p>
          <a:p>
            <a:pPr algn="ctr"/>
            <a:r>
              <a:rPr lang="en-GB" sz="2800" b="1" dirty="0" smtClean="0">
                <a:solidFill>
                  <a:srgbClr val="3F2D64"/>
                </a:solidFill>
                <a:cs typeface="Times New Roman" panose="02020603050405020304" pitchFamily="18" charset="0"/>
              </a:rPr>
              <a:t>(2015-2020)</a:t>
            </a:r>
            <a:endParaRPr lang="nl-BE" sz="2800" b="1" dirty="0">
              <a:solidFill>
                <a:srgbClr val="3F2D64"/>
              </a:solidFill>
            </a:endParaRPr>
          </a:p>
        </p:txBody>
      </p:sp>
      <p:grpSp>
        <p:nvGrpSpPr>
          <p:cNvPr id="35" name="Groep 34"/>
          <p:cNvGrpSpPr/>
          <p:nvPr/>
        </p:nvGrpSpPr>
        <p:grpSpPr>
          <a:xfrm>
            <a:off x="7380312" y="54127"/>
            <a:ext cx="1512168" cy="1510480"/>
            <a:chOff x="6931611" y="118320"/>
            <a:chExt cx="1312797" cy="1277213"/>
          </a:xfrm>
        </p:grpSpPr>
        <p:pic>
          <p:nvPicPr>
            <p:cNvPr id="36" name="Afbeelding 35"/>
            <p:cNvPicPr>
              <a:picLocks noChangeAspect="1"/>
            </p:cNvPicPr>
            <p:nvPr/>
          </p:nvPicPr>
          <p:blipFill rotWithShape="1"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75083"/>
            <a:stretch/>
          </p:blipFill>
          <p:spPr>
            <a:xfrm>
              <a:off x="6998969" y="1094715"/>
              <a:ext cx="1245439" cy="300818"/>
            </a:xfrm>
            <a:prstGeom prst="rect">
              <a:avLst/>
            </a:prstGeom>
          </p:spPr>
        </p:pic>
        <p:pic>
          <p:nvPicPr>
            <p:cNvPr id="37" name="Afbeelding 36"/>
            <p:cNvPicPr>
              <a:picLocks noChangeAspect="1"/>
            </p:cNvPicPr>
            <p:nvPr/>
          </p:nvPicPr>
          <p:blipFill rotWithShape="1"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26825"/>
            <a:stretch/>
          </p:blipFill>
          <p:spPr>
            <a:xfrm flipH="1">
              <a:off x="6931611" y="118320"/>
              <a:ext cx="1312749" cy="93124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011386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kstvak 17"/>
          <p:cNvSpPr txBox="1"/>
          <p:nvPr/>
        </p:nvSpPr>
        <p:spPr>
          <a:xfrm>
            <a:off x="375085" y="547757"/>
            <a:ext cx="441293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E05206"/>
                </a:solidFill>
              </a:rPr>
              <a:t>Optimized Procedure Design</a:t>
            </a:r>
            <a:endParaRPr lang="en-US" sz="2800" b="1" dirty="0">
              <a:solidFill>
                <a:srgbClr val="E05206"/>
              </a:solidFill>
            </a:endParaRPr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31406159"/>
              </p:ext>
            </p:extLst>
          </p:nvPr>
        </p:nvGraphicFramePr>
        <p:xfrm>
          <a:off x="1494419" y="1484784"/>
          <a:ext cx="1679848" cy="13119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pSp>
        <p:nvGrpSpPr>
          <p:cNvPr id="20" name="Groep 19"/>
          <p:cNvGrpSpPr/>
          <p:nvPr/>
        </p:nvGrpSpPr>
        <p:grpSpPr>
          <a:xfrm>
            <a:off x="2969294" y="1817488"/>
            <a:ext cx="1679848" cy="671939"/>
            <a:chOff x="0" y="319990"/>
            <a:chExt cx="1679848" cy="671939"/>
          </a:xfrm>
        </p:grpSpPr>
        <p:sp>
          <p:nvSpPr>
            <p:cNvPr id="22" name="Punthaak 21"/>
            <p:cNvSpPr/>
            <p:nvPr/>
          </p:nvSpPr>
          <p:spPr>
            <a:xfrm>
              <a:off x="0" y="319990"/>
              <a:ext cx="1679848" cy="671939"/>
            </a:xfrm>
            <a:prstGeom prst="chevron">
              <a:avLst/>
            </a:prstGeom>
            <a:noFill/>
            <a:ln w="158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3" name="Punthaak 4"/>
            <p:cNvSpPr/>
            <p:nvPr/>
          </p:nvSpPr>
          <p:spPr>
            <a:xfrm>
              <a:off x="335970" y="319990"/>
              <a:ext cx="1007909" cy="67193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0008" tIns="20003" rIns="20003" bIns="20003" numCol="1" spcCol="1270" anchor="ctr" anchorCtr="0">
              <a:noAutofit/>
            </a:bodyPr>
            <a:lstStyle/>
            <a:p>
              <a:pPr lvl="0" algn="ctr" defTabSz="666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nl-BE" sz="1500" kern="1200" dirty="0" smtClean="0">
                  <a:solidFill>
                    <a:schemeClr val="bg1">
                      <a:lumMod val="50000"/>
                    </a:schemeClr>
                  </a:solidFill>
                </a:rPr>
                <a:t>Evaluation</a:t>
              </a:r>
              <a:endParaRPr lang="nl-BE" sz="1500" kern="12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</p:grpSp>
      <p:grpSp>
        <p:nvGrpSpPr>
          <p:cNvPr id="24" name="Groep 23"/>
          <p:cNvGrpSpPr/>
          <p:nvPr/>
        </p:nvGrpSpPr>
        <p:grpSpPr>
          <a:xfrm>
            <a:off x="4446747" y="1817487"/>
            <a:ext cx="1679848" cy="671939"/>
            <a:chOff x="0" y="319990"/>
            <a:chExt cx="1679848" cy="671939"/>
          </a:xfrm>
        </p:grpSpPr>
        <p:sp>
          <p:nvSpPr>
            <p:cNvPr id="25" name="Punthaak 24"/>
            <p:cNvSpPr/>
            <p:nvPr/>
          </p:nvSpPr>
          <p:spPr>
            <a:xfrm>
              <a:off x="0" y="319990"/>
              <a:ext cx="1679848" cy="671939"/>
            </a:xfrm>
            <a:prstGeom prst="chevron">
              <a:avLst/>
            </a:prstGeom>
            <a:noFill/>
            <a:ln w="158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6" name="Punthaak 4"/>
            <p:cNvSpPr/>
            <p:nvPr/>
          </p:nvSpPr>
          <p:spPr>
            <a:xfrm>
              <a:off x="335970" y="319990"/>
              <a:ext cx="1007909" cy="67193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0008" tIns="20003" rIns="20003" bIns="20003" numCol="1" spcCol="1270" anchor="ctr" anchorCtr="0">
              <a:noAutofit/>
            </a:bodyPr>
            <a:lstStyle/>
            <a:p>
              <a:pPr lvl="0" algn="ctr" defTabSz="666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nl-BE" sz="1500" kern="1200" dirty="0" smtClean="0">
                  <a:solidFill>
                    <a:schemeClr val="bg1">
                      <a:lumMod val="50000"/>
                    </a:schemeClr>
                  </a:solidFill>
                </a:rPr>
                <a:t>Feedback</a:t>
              </a:r>
              <a:endParaRPr lang="nl-BE" sz="1500" kern="12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</p:grpSp>
      <p:grpSp>
        <p:nvGrpSpPr>
          <p:cNvPr id="27" name="Groep 26"/>
          <p:cNvGrpSpPr/>
          <p:nvPr/>
        </p:nvGrpSpPr>
        <p:grpSpPr>
          <a:xfrm>
            <a:off x="5916488" y="1817486"/>
            <a:ext cx="1679848" cy="671939"/>
            <a:chOff x="0" y="319990"/>
            <a:chExt cx="1679848" cy="671939"/>
          </a:xfrm>
        </p:grpSpPr>
        <p:sp>
          <p:nvSpPr>
            <p:cNvPr id="28" name="Punthaak 27"/>
            <p:cNvSpPr/>
            <p:nvPr/>
          </p:nvSpPr>
          <p:spPr>
            <a:xfrm>
              <a:off x="0" y="319990"/>
              <a:ext cx="1679848" cy="671939"/>
            </a:xfrm>
            <a:prstGeom prst="chevron">
              <a:avLst/>
            </a:prstGeom>
            <a:noFill/>
            <a:ln w="15875">
              <a:solidFill>
                <a:schemeClr val="tx1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9" name="Punthaak 4"/>
            <p:cNvSpPr/>
            <p:nvPr/>
          </p:nvSpPr>
          <p:spPr>
            <a:xfrm>
              <a:off x="335970" y="319990"/>
              <a:ext cx="1007909" cy="67193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0008" tIns="20003" rIns="20003" bIns="20003" numCol="1" spcCol="1270" anchor="ctr" anchorCtr="0">
              <a:noAutofit/>
            </a:bodyPr>
            <a:lstStyle/>
            <a:p>
              <a:pPr lvl="0" algn="ctr" defTabSz="666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nl-BE" sz="1500" b="1" kern="1200" dirty="0" err="1" smtClean="0">
                  <a:solidFill>
                    <a:schemeClr val="tx1"/>
                  </a:solidFill>
                </a:rPr>
                <a:t>Contracting</a:t>
              </a:r>
              <a:endParaRPr lang="nl-BE" sz="1500" b="1" kern="1200" dirty="0">
                <a:solidFill>
                  <a:schemeClr val="tx1"/>
                </a:solidFill>
              </a:endParaRPr>
            </a:p>
          </p:txBody>
        </p:sp>
      </p:grpSp>
      <p:sp>
        <p:nvSpPr>
          <p:cNvPr id="33" name="Tekstvak 32"/>
          <p:cNvSpPr txBox="1"/>
          <p:nvPr/>
        </p:nvSpPr>
        <p:spPr>
          <a:xfrm>
            <a:off x="251520" y="3284984"/>
            <a:ext cx="8640961" cy="28315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000" dirty="0" smtClean="0"/>
              <a:t>Evaluation: 	The respondents are rather positive about the contracting 			procedure, </a:t>
            </a:r>
            <a:r>
              <a:rPr lang="en-US" sz="2000" b="1" dirty="0" smtClean="0"/>
              <a:t>except about the flexibility of the starting date of 		the fellowship</a:t>
            </a:r>
          </a:p>
          <a:p>
            <a:pPr algn="just"/>
            <a:endParaRPr lang="nl-BE" sz="2000" b="1" i="1" dirty="0"/>
          </a:p>
          <a:p>
            <a:pPr algn="ctr"/>
            <a:r>
              <a:rPr lang="en-US" sz="2000" i="1" dirty="0" smtClean="0"/>
              <a:t>“It was difficult to arrange visa, housing, family matter, … in time to start the fellowship”</a:t>
            </a:r>
          </a:p>
          <a:p>
            <a:pPr algn="just"/>
            <a:endParaRPr lang="nl-BE" sz="2000" i="1" dirty="0"/>
          </a:p>
          <a:p>
            <a:pPr algn="just"/>
            <a:r>
              <a:rPr lang="en-US" sz="2000" dirty="0" smtClean="0"/>
              <a:t>Action taken: 	5 month </a:t>
            </a:r>
            <a:r>
              <a:rPr lang="en-US" sz="2000" b="1" dirty="0" smtClean="0"/>
              <a:t>flexible start date</a:t>
            </a:r>
          </a:p>
          <a:p>
            <a:pPr algn="just"/>
            <a:r>
              <a:rPr lang="nl-BE" dirty="0"/>
              <a:t>	</a:t>
            </a:r>
            <a:r>
              <a:rPr lang="nl-BE" dirty="0" smtClean="0"/>
              <a:t>			</a:t>
            </a:r>
          </a:p>
        </p:txBody>
      </p:sp>
      <p:sp>
        <p:nvSpPr>
          <p:cNvPr id="34" name="Rechthoek 33"/>
          <p:cNvSpPr/>
          <p:nvPr/>
        </p:nvSpPr>
        <p:spPr>
          <a:xfrm>
            <a:off x="4933660" y="301536"/>
            <a:ext cx="2386851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3200" b="1" dirty="0" smtClean="0">
                <a:solidFill>
                  <a:srgbClr val="3F2D64"/>
                </a:solidFill>
                <a:cs typeface="Times New Roman" panose="02020603050405020304" pitchFamily="18" charset="0"/>
              </a:rPr>
              <a:t>[PEGASUS]</a:t>
            </a:r>
            <a:r>
              <a:rPr lang="en-GB" sz="3200" b="1" baseline="30000" dirty="0" smtClean="0">
                <a:solidFill>
                  <a:srgbClr val="3F2D64"/>
                </a:solidFill>
                <a:cs typeface="Times New Roman" panose="02020603050405020304" pitchFamily="18" charset="0"/>
              </a:rPr>
              <a:t>2</a:t>
            </a:r>
            <a:endParaRPr lang="en-GB" sz="3200" b="1" baseline="30000" dirty="0">
              <a:solidFill>
                <a:srgbClr val="3F2D64"/>
              </a:solidFill>
              <a:cs typeface="Times New Roman" panose="02020603050405020304" pitchFamily="18" charset="0"/>
            </a:endParaRPr>
          </a:p>
          <a:p>
            <a:pPr algn="ctr"/>
            <a:r>
              <a:rPr lang="en-GB" sz="2800" b="1" dirty="0" smtClean="0">
                <a:solidFill>
                  <a:srgbClr val="3F2D64"/>
                </a:solidFill>
                <a:cs typeface="Times New Roman" panose="02020603050405020304" pitchFamily="18" charset="0"/>
              </a:rPr>
              <a:t>(2015-2020)</a:t>
            </a:r>
            <a:endParaRPr lang="nl-BE" sz="2800" b="1" dirty="0">
              <a:solidFill>
                <a:srgbClr val="3F2D64"/>
              </a:solidFill>
            </a:endParaRPr>
          </a:p>
        </p:txBody>
      </p:sp>
      <p:grpSp>
        <p:nvGrpSpPr>
          <p:cNvPr id="35" name="Groep 34"/>
          <p:cNvGrpSpPr/>
          <p:nvPr/>
        </p:nvGrpSpPr>
        <p:grpSpPr>
          <a:xfrm>
            <a:off x="7380312" y="54127"/>
            <a:ext cx="1512168" cy="1510480"/>
            <a:chOff x="6931611" y="118320"/>
            <a:chExt cx="1312797" cy="1277213"/>
          </a:xfrm>
        </p:grpSpPr>
        <p:pic>
          <p:nvPicPr>
            <p:cNvPr id="36" name="Afbeelding 35"/>
            <p:cNvPicPr>
              <a:picLocks noChangeAspect="1"/>
            </p:cNvPicPr>
            <p:nvPr/>
          </p:nvPicPr>
          <p:blipFill rotWithShape="1"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75083"/>
            <a:stretch/>
          </p:blipFill>
          <p:spPr>
            <a:xfrm>
              <a:off x="6998969" y="1094715"/>
              <a:ext cx="1245439" cy="300818"/>
            </a:xfrm>
            <a:prstGeom prst="rect">
              <a:avLst/>
            </a:prstGeom>
          </p:spPr>
        </p:pic>
        <p:pic>
          <p:nvPicPr>
            <p:cNvPr id="37" name="Afbeelding 36"/>
            <p:cNvPicPr>
              <a:picLocks noChangeAspect="1"/>
            </p:cNvPicPr>
            <p:nvPr/>
          </p:nvPicPr>
          <p:blipFill rotWithShape="1"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26825"/>
            <a:stretch/>
          </p:blipFill>
          <p:spPr>
            <a:xfrm flipH="1">
              <a:off x="6931611" y="118320"/>
              <a:ext cx="1312749" cy="93124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832415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kstvak 17"/>
          <p:cNvSpPr txBox="1"/>
          <p:nvPr/>
        </p:nvSpPr>
        <p:spPr>
          <a:xfrm>
            <a:off x="478223" y="547757"/>
            <a:ext cx="296215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BE" sz="2800" b="1" dirty="0" err="1" smtClean="0">
                <a:solidFill>
                  <a:srgbClr val="E05206"/>
                </a:solidFill>
              </a:rPr>
              <a:t>Retention</a:t>
            </a:r>
            <a:r>
              <a:rPr lang="nl-BE" sz="2800" b="1" dirty="0" smtClean="0">
                <a:solidFill>
                  <a:srgbClr val="E05206"/>
                </a:solidFill>
              </a:rPr>
              <a:t> </a:t>
            </a:r>
            <a:r>
              <a:rPr lang="nl-BE" sz="2800" b="1" dirty="0" err="1" smtClean="0">
                <a:solidFill>
                  <a:srgbClr val="E05206"/>
                </a:solidFill>
              </a:rPr>
              <a:t>Strategy</a:t>
            </a:r>
            <a:endParaRPr lang="nl-BE" sz="2800" b="1" dirty="0" smtClean="0">
              <a:solidFill>
                <a:srgbClr val="E05206"/>
              </a:solidFill>
            </a:endParaRPr>
          </a:p>
        </p:txBody>
      </p:sp>
      <p:sp>
        <p:nvSpPr>
          <p:cNvPr id="34" name="Rechthoek 33"/>
          <p:cNvSpPr/>
          <p:nvPr/>
        </p:nvSpPr>
        <p:spPr>
          <a:xfrm>
            <a:off x="4933660" y="301536"/>
            <a:ext cx="2386851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3200" b="1" dirty="0" smtClean="0">
                <a:solidFill>
                  <a:srgbClr val="3F2D64"/>
                </a:solidFill>
                <a:cs typeface="Times New Roman" panose="02020603050405020304" pitchFamily="18" charset="0"/>
              </a:rPr>
              <a:t>[PEGASUS]</a:t>
            </a:r>
            <a:r>
              <a:rPr lang="en-GB" sz="3200" b="1" baseline="30000" dirty="0" smtClean="0">
                <a:solidFill>
                  <a:srgbClr val="3F2D64"/>
                </a:solidFill>
                <a:cs typeface="Times New Roman" panose="02020603050405020304" pitchFamily="18" charset="0"/>
              </a:rPr>
              <a:t>2</a:t>
            </a:r>
            <a:endParaRPr lang="en-GB" sz="3200" b="1" baseline="30000" dirty="0">
              <a:solidFill>
                <a:srgbClr val="3F2D64"/>
              </a:solidFill>
              <a:cs typeface="Times New Roman" panose="02020603050405020304" pitchFamily="18" charset="0"/>
            </a:endParaRPr>
          </a:p>
          <a:p>
            <a:pPr algn="ctr"/>
            <a:r>
              <a:rPr lang="en-GB" sz="2800" b="1" dirty="0" smtClean="0">
                <a:solidFill>
                  <a:srgbClr val="3F2D64"/>
                </a:solidFill>
                <a:cs typeface="Times New Roman" panose="02020603050405020304" pitchFamily="18" charset="0"/>
              </a:rPr>
              <a:t>(2015-2020)</a:t>
            </a:r>
            <a:endParaRPr lang="nl-BE" sz="2800" b="1" dirty="0">
              <a:solidFill>
                <a:srgbClr val="3F2D64"/>
              </a:solidFill>
            </a:endParaRPr>
          </a:p>
        </p:txBody>
      </p:sp>
      <p:grpSp>
        <p:nvGrpSpPr>
          <p:cNvPr id="35" name="Groep 34"/>
          <p:cNvGrpSpPr/>
          <p:nvPr/>
        </p:nvGrpSpPr>
        <p:grpSpPr>
          <a:xfrm>
            <a:off x="7380312" y="54127"/>
            <a:ext cx="1512168" cy="1510480"/>
            <a:chOff x="6931611" y="118320"/>
            <a:chExt cx="1312797" cy="1277213"/>
          </a:xfrm>
        </p:grpSpPr>
        <p:pic>
          <p:nvPicPr>
            <p:cNvPr id="36" name="Afbeelding 35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75083"/>
            <a:stretch/>
          </p:blipFill>
          <p:spPr>
            <a:xfrm>
              <a:off x="6998969" y="1094715"/>
              <a:ext cx="1245439" cy="300818"/>
            </a:xfrm>
            <a:prstGeom prst="rect">
              <a:avLst/>
            </a:prstGeom>
          </p:spPr>
        </p:pic>
        <p:pic>
          <p:nvPicPr>
            <p:cNvPr id="37" name="Afbeelding 36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26825"/>
            <a:stretch/>
          </p:blipFill>
          <p:spPr>
            <a:xfrm flipH="1">
              <a:off x="6931611" y="118320"/>
              <a:ext cx="1312749" cy="931241"/>
            </a:xfrm>
            <a:prstGeom prst="rect">
              <a:avLst/>
            </a:prstGeom>
          </p:spPr>
        </p:pic>
      </p:grpSp>
      <p:sp>
        <p:nvSpPr>
          <p:cNvPr id="7" name="Rechthoek 6"/>
          <p:cNvSpPr/>
          <p:nvPr/>
        </p:nvSpPr>
        <p:spPr>
          <a:xfrm>
            <a:off x="4634641" y="2252831"/>
            <a:ext cx="382579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 smtClean="0"/>
              <a:t>Complementarity with </a:t>
            </a:r>
          </a:p>
          <a:p>
            <a:pPr algn="ctr"/>
            <a:r>
              <a:rPr lang="en-US" dirty="0" smtClean="0"/>
              <a:t>regular FWO postdoc funding scheme</a:t>
            </a:r>
            <a:endParaRPr lang="en-US" dirty="0"/>
          </a:p>
        </p:txBody>
      </p:sp>
      <p:grpSp>
        <p:nvGrpSpPr>
          <p:cNvPr id="11" name="Groep 10"/>
          <p:cNvGrpSpPr/>
          <p:nvPr/>
        </p:nvGrpSpPr>
        <p:grpSpPr>
          <a:xfrm>
            <a:off x="498635" y="5457418"/>
            <a:ext cx="3271549" cy="707886"/>
            <a:chOff x="323528" y="4725144"/>
            <a:chExt cx="3271549" cy="707886"/>
          </a:xfrm>
        </p:grpSpPr>
        <p:sp>
          <p:nvSpPr>
            <p:cNvPr id="31" name="Tekstvak 30"/>
            <p:cNvSpPr txBox="1"/>
            <p:nvPr/>
          </p:nvSpPr>
          <p:spPr>
            <a:xfrm>
              <a:off x="323528" y="4725144"/>
              <a:ext cx="1584000" cy="707886"/>
            </a:xfrm>
            <a:prstGeom prst="rect">
              <a:avLst/>
            </a:prstGeom>
            <a:noFill/>
            <a:ln w="28575">
              <a:solidFill>
                <a:srgbClr val="4B08A1"/>
              </a:solidFill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nl-BE" sz="2000" b="1" dirty="0" smtClean="0">
                  <a:solidFill>
                    <a:srgbClr val="4B08A1"/>
                  </a:solidFill>
                </a:rPr>
                <a:t>INCOMING</a:t>
              </a:r>
            </a:p>
            <a:p>
              <a:pPr algn="ctr"/>
              <a:r>
                <a:rPr lang="nl-BE" sz="2000" b="1" dirty="0" smtClean="0">
                  <a:solidFill>
                    <a:srgbClr val="4B08A1"/>
                  </a:solidFill>
                </a:rPr>
                <a:t>[PEGASUS]</a:t>
              </a:r>
              <a:r>
                <a:rPr lang="nl-BE" sz="2000" b="1" baseline="30000" dirty="0" smtClean="0">
                  <a:solidFill>
                    <a:srgbClr val="4B08A1"/>
                  </a:solidFill>
                </a:rPr>
                <a:t>2</a:t>
              </a:r>
              <a:endParaRPr lang="nl-BE" sz="2000" b="1" baseline="30000" dirty="0">
                <a:solidFill>
                  <a:srgbClr val="4B08A1"/>
                </a:solidFill>
              </a:endParaRPr>
            </a:p>
          </p:txBody>
        </p:sp>
        <p:sp>
          <p:nvSpPr>
            <p:cNvPr id="32" name="Tekstvak 31"/>
            <p:cNvSpPr txBox="1"/>
            <p:nvPr/>
          </p:nvSpPr>
          <p:spPr>
            <a:xfrm>
              <a:off x="2009899" y="4725144"/>
              <a:ext cx="1585178" cy="707886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nl-BE" sz="2000" dirty="0" smtClean="0"/>
                <a:t>FWO postdoc</a:t>
              </a:r>
            </a:p>
            <a:p>
              <a:pPr algn="ctr"/>
              <a:r>
                <a:rPr lang="nl-BE" sz="2000" dirty="0" smtClean="0"/>
                <a:t>extension</a:t>
              </a:r>
              <a:endParaRPr lang="nl-BE" sz="2000" dirty="0"/>
            </a:p>
          </p:txBody>
        </p:sp>
      </p:grpSp>
      <p:grpSp>
        <p:nvGrpSpPr>
          <p:cNvPr id="9" name="Groep 8"/>
          <p:cNvGrpSpPr/>
          <p:nvPr/>
        </p:nvGrpSpPr>
        <p:grpSpPr>
          <a:xfrm>
            <a:off x="507641" y="2222053"/>
            <a:ext cx="3270955" cy="707886"/>
            <a:chOff x="324122" y="1971097"/>
            <a:chExt cx="3270955" cy="707886"/>
          </a:xfrm>
        </p:grpSpPr>
        <p:sp>
          <p:nvSpPr>
            <p:cNvPr id="38" name="Tekstvak 37"/>
            <p:cNvSpPr txBox="1"/>
            <p:nvPr/>
          </p:nvSpPr>
          <p:spPr>
            <a:xfrm>
              <a:off x="324122" y="1971097"/>
              <a:ext cx="1585178" cy="707886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nl-BE" sz="2000" dirty="0" smtClean="0"/>
                <a:t>First </a:t>
              </a:r>
              <a:r>
                <a:rPr lang="nl-BE" sz="2000" dirty="0" err="1" smtClean="0"/>
                <a:t>regular</a:t>
              </a:r>
              <a:r>
                <a:rPr lang="nl-BE" sz="2000" dirty="0" smtClean="0"/>
                <a:t> </a:t>
              </a:r>
            </a:p>
            <a:p>
              <a:pPr algn="ctr"/>
              <a:r>
                <a:rPr lang="nl-BE" sz="2000" dirty="0" smtClean="0"/>
                <a:t>FWO postdoc</a:t>
              </a:r>
            </a:p>
          </p:txBody>
        </p:sp>
        <p:sp>
          <p:nvSpPr>
            <p:cNvPr id="39" name="Tekstvak 38"/>
            <p:cNvSpPr txBox="1"/>
            <p:nvPr/>
          </p:nvSpPr>
          <p:spPr>
            <a:xfrm>
              <a:off x="2009899" y="1971097"/>
              <a:ext cx="1585178" cy="707886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nl-BE" sz="2000" dirty="0" smtClean="0"/>
                <a:t>FWO postdoc</a:t>
              </a:r>
            </a:p>
            <a:p>
              <a:pPr algn="ctr"/>
              <a:r>
                <a:rPr lang="nl-BE" sz="2000" dirty="0" smtClean="0"/>
                <a:t>extension</a:t>
              </a:r>
            </a:p>
          </p:txBody>
        </p:sp>
      </p:grpSp>
      <p:grpSp>
        <p:nvGrpSpPr>
          <p:cNvPr id="13" name="Groep 12"/>
          <p:cNvGrpSpPr/>
          <p:nvPr/>
        </p:nvGrpSpPr>
        <p:grpSpPr>
          <a:xfrm>
            <a:off x="507344" y="3464033"/>
            <a:ext cx="3272568" cy="1489984"/>
            <a:chOff x="323528" y="2947128"/>
            <a:chExt cx="3272568" cy="1489984"/>
          </a:xfrm>
        </p:grpSpPr>
        <p:grpSp>
          <p:nvGrpSpPr>
            <p:cNvPr id="10" name="Groep 9"/>
            <p:cNvGrpSpPr/>
            <p:nvPr/>
          </p:nvGrpSpPr>
          <p:grpSpPr>
            <a:xfrm>
              <a:off x="323528" y="2947128"/>
              <a:ext cx="3271549" cy="707886"/>
              <a:chOff x="323528" y="3429000"/>
              <a:chExt cx="3271549" cy="707886"/>
            </a:xfrm>
          </p:grpSpPr>
          <p:sp>
            <p:nvSpPr>
              <p:cNvPr id="8" name="Tekstvak 7"/>
              <p:cNvSpPr txBox="1"/>
              <p:nvPr/>
            </p:nvSpPr>
            <p:spPr>
              <a:xfrm>
                <a:off x="323528" y="3429000"/>
                <a:ext cx="1585179" cy="707886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nl-BE" sz="2000" dirty="0" smtClean="0"/>
                  <a:t>First </a:t>
                </a:r>
                <a:r>
                  <a:rPr lang="nl-BE" sz="2000" dirty="0" err="1" smtClean="0"/>
                  <a:t>regular</a:t>
                </a:r>
                <a:r>
                  <a:rPr lang="nl-BE" sz="2000" dirty="0" smtClean="0"/>
                  <a:t> </a:t>
                </a:r>
              </a:p>
              <a:p>
                <a:pPr algn="ctr"/>
                <a:r>
                  <a:rPr lang="nl-BE" sz="2000" dirty="0" smtClean="0"/>
                  <a:t>FWO postdoc</a:t>
                </a:r>
                <a:endParaRPr lang="nl-BE" sz="2000" dirty="0"/>
              </a:p>
            </p:txBody>
          </p:sp>
          <p:sp>
            <p:nvSpPr>
              <p:cNvPr id="30" name="Tekstvak 29"/>
              <p:cNvSpPr txBox="1"/>
              <p:nvPr/>
            </p:nvSpPr>
            <p:spPr>
              <a:xfrm>
                <a:off x="2011077" y="3429000"/>
                <a:ext cx="1584000" cy="707886"/>
              </a:xfrm>
              <a:prstGeom prst="rect">
                <a:avLst/>
              </a:prstGeom>
              <a:noFill/>
              <a:ln w="28575">
                <a:solidFill>
                  <a:srgbClr val="4B08A1"/>
                </a:solidFill>
              </a:ln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nl-BE" sz="2000" b="1" dirty="0" smtClean="0">
                    <a:solidFill>
                      <a:srgbClr val="4B08A1"/>
                    </a:solidFill>
                  </a:rPr>
                  <a:t>OUTGOING</a:t>
                </a:r>
              </a:p>
              <a:p>
                <a:pPr algn="ctr"/>
                <a:r>
                  <a:rPr lang="nl-BE" sz="2000" b="1" dirty="0" smtClean="0">
                    <a:solidFill>
                      <a:srgbClr val="4B08A1"/>
                    </a:solidFill>
                  </a:rPr>
                  <a:t>[PEGASUS]</a:t>
                </a:r>
                <a:r>
                  <a:rPr lang="nl-BE" sz="2000" b="1" baseline="30000" dirty="0" smtClean="0">
                    <a:solidFill>
                      <a:srgbClr val="4B08A1"/>
                    </a:solidFill>
                  </a:rPr>
                  <a:t>2</a:t>
                </a:r>
                <a:endParaRPr lang="nl-BE" sz="2000" b="1" baseline="30000" dirty="0">
                  <a:solidFill>
                    <a:srgbClr val="4B08A1"/>
                  </a:solidFill>
                </a:endParaRPr>
              </a:p>
            </p:txBody>
          </p:sp>
        </p:grpSp>
        <p:sp>
          <p:nvSpPr>
            <p:cNvPr id="41" name="Tekstvak 40"/>
            <p:cNvSpPr txBox="1"/>
            <p:nvPr/>
          </p:nvSpPr>
          <p:spPr>
            <a:xfrm>
              <a:off x="323528" y="3729226"/>
              <a:ext cx="1584000" cy="707886"/>
            </a:xfrm>
            <a:prstGeom prst="rect">
              <a:avLst/>
            </a:prstGeom>
            <a:noFill/>
            <a:ln w="28575">
              <a:solidFill>
                <a:srgbClr val="4B08A1"/>
              </a:solidFill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nl-BE" sz="2000" b="1" dirty="0" smtClean="0">
                  <a:solidFill>
                    <a:srgbClr val="4B08A1"/>
                  </a:solidFill>
                </a:rPr>
                <a:t>OUTGOING</a:t>
              </a:r>
            </a:p>
            <a:p>
              <a:pPr algn="ctr"/>
              <a:r>
                <a:rPr lang="nl-BE" sz="2000" b="1" dirty="0" smtClean="0">
                  <a:solidFill>
                    <a:srgbClr val="4B08A1"/>
                  </a:solidFill>
                </a:rPr>
                <a:t>[PEGASUS]</a:t>
              </a:r>
              <a:r>
                <a:rPr lang="nl-BE" sz="2000" b="1" baseline="30000" dirty="0" smtClean="0">
                  <a:solidFill>
                    <a:srgbClr val="4B08A1"/>
                  </a:solidFill>
                </a:rPr>
                <a:t>2</a:t>
              </a:r>
              <a:endParaRPr lang="nl-BE" sz="2000" b="1" baseline="30000" dirty="0">
                <a:solidFill>
                  <a:srgbClr val="4B08A1"/>
                </a:solidFill>
              </a:endParaRPr>
            </a:p>
          </p:txBody>
        </p:sp>
        <p:sp>
          <p:nvSpPr>
            <p:cNvPr id="42" name="Tekstvak 41"/>
            <p:cNvSpPr txBox="1"/>
            <p:nvPr/>
          </p:nvSpPr>
          <p:spPr>
            <a:xfrm>
              <a:off x="2010918" y="3729226"/>
              <a:ext cx="1585178" cy="707886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nl-BE" sz="2000" dirty="0" smtClean="0"/>
                <a:t>FWO postdoc</a:t>
              </a:r>
            </a:p>
            <a:p>
              <a:pPr algn="ctr"/>
              <a:r>
                <a:rPr lang="nl-BE" sz="2000" dirty="0" smtClean="0"/>
                <a:t>extension</a:t>
              </a:r>
              <a:endParaRPr lang="nl-BE" sz="2000" dirty="0"/>
            </a:p>
          </p:txBody>
        </p:sp>
      </p:grpSp>
      <p:sp>
        <p:nvSpPr>
          <p:cNvPr id="12" name="Tekstvak 11"/>
          <p:cNvSpPr txBox="1"/>
          <p:nvPr/>
        </p:nvSpPr>
        <p:spPr>
          <a:xfrm>
            <a:off x="4518794" y="3374181"/>
            <a:ext cx="4373631" cy="16696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500"/>
              </a:spcAft>
            </a:pPr>
            <a:r>
              <a:rPr lang="en-US" dirty="0" smtClean="0"/>
              <a:t>Outgoing as FWO postdoc extension</a:t>
            </a:r>
          </a:p>
          <a:p>
            <a:pPr>
              <a:spcAft>
                <a:spcPts val="1000"/>
              </a:spcAft>
            </a:pPr>
            <a:r>
              <a:rPr lang="en-US" dirty="0" smtClean="0"/>
              <a:t>Return </a:t>
            </a:r>
            <a:r>
              <a:rPr lang="en-US" dirty="0"/>
              <a:t>year ensures that:</a:t>
            </a:r>
          </a:p>
          <a:p>
            <a:pPr marL="536575" indent="-285750">
              <a:buFont typeface="Arial" panose="020B0604020202020204" pitchFamily="34" charset="0"/>
              <a:buChar char="•"/>
            </a:pPr>
            <a:r>
              <a:rPr lang="en-US" dirty="0" smtClean="0"/>
              <a:t>fellow AND his/her expertise return</a:t>
            </a:r>
          </a:p>
          <a:p>
            <a:pPr marL="536575" indent="-285750">
              <a:buFont typeface="Arial" panose="020B0604020202020204" pitchFamily="34" charset="0"/>
              <a:buChar char="•"/>
            </a:pPr>
            <a:r>
              <a:rPr lang="en-US" dirty="0" smtClean="0"/>
              <a:t>researcher is </a:t>
            </a:r>
            <a:r>
              <a:rPr lang="en-US" dirty="0" err="1" smtClean="0"/>
              <a:t>REintegrated</a:t>
            </a:r>
            <a:r>
              <a:rPr lang="en-US" dirty="0" smtClean="0"/>
              <a:t> for a long term position</a:t>
            </a:r>
            <a:endParaRPr lang="en-US" dirty="0"/>
          </a:p>
        </p:txBody>
      </p:sp>
      <p:sp>
        <p:nvSpPr>
          <p:cNvPr id="43" name="Rechthoek 42"/>
          <p:cNvSpPr/>
          <p:nvPr/>
        </p:nvSpPr>
        <p:spPr>
          <a:xfrm>
            <a:off x="4704062" y="5626695"/>
            <a:ext cx="370569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nl-BE" dirty="0" smtClean="0"/>
              <a:t>FWO </a:t>
            </a:r>
            <a:r>
              <a:rPr lang="en-US" dirty="0" smtClean="0"/>
              <a:t>postdoc open to all nationalities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2834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ep 5"/>
          <p:cNvGrpSpPr/>
          <p:nvPr/>
        </p:nvGrpSpPr>
        <p:grpSpPr>
          <a:xfrm>
            <a:off x="251520" y="6237312"/>
            <a:ext cx="8640960" cy="492443"/>
            <a:chOff x="251520" y="6201871"/>
            <a:chExt cx="8640960" cy="492443"/>
          </a:xfrm>
        </p:grpSpPr>
        <p:pic>
          <p:nvPicPr>
            <p:cNvPr id="2" name="Afbeelding 1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1520" y="6219591"/>
              <a:ext cx="685213" cy="457002"/>
            </a:xfrm>
            <a:prstGeom prst="rect">
              <a:avLst/>
            </a:prstGeom>
          </p:spPr>
        </p:pic>
        <p:sp>
          <p:nvSpPr>
            <p:cNvPr id="3" name="Rechthoek 2"/>
            <p:cNvSpPr/>
            <p:nvPr/>
          </p:nvSpPr>
          <p:spPr>
            <a:xfrm>
              <a:off x="1043608" y="6201871"/>
              <a:ext cx="7848872" cy="49244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/>
              <a:r>
                <a:rPr lang="en-US" sz="1300" dirty="0"/>
                <a:t>This project has received funding from the European Union’s Horizon 2020 research and innovation </a:t>
              </a:r>
              <a:r>
                <a:rPr lang="en-US" sz="1300" dirty="0" err="1"/>
                <a:t>programme</a:t>
              </a:r>
              <a:r>
                <a:rPr lang="en-US" sz="1300" dirty="0"/>
                <a:t> under the Marie </a:t>
              </a:r>
              <a:r>
                <a:rPr lang="en-US" sz="1300" dirty="0" err="1"/>
                <a:t>Skłodowska</a:t>
              </a:r>
              <a:r>
                <a:rPr lang="en-US" sz="1300" dirty="0"/>
                <a:t>-Curie grant agreement No 665501</a:t>
              </a:r>
              <a:endParaRPr lang="nl-BE" sz="1300" dirty="0"/>
            </a:p>
          </p:txBody>
        </p:sp>
      </p:grpSp>
      <p:sp>
        <p:nvSpPr>
          <p:cNvPr id="18" name="Tekstvak 17"/>
          <p:cNvSpPr txBox="1"/>
          <p:nvPr/>
        </p:nvSpPr>
        <p:spPr>
          <a:xfrm>
            <a:off x="478223" y="547757"/>
            <a:ext cx="343260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BE" sz="2800" b="1" dirty="0" err="1" smtClean="0">
                <a:solidFill>
                  <a:srgbClr val="E05206"/>
                </a:solidFill>
              </a:rPr>
              <a:t>Programme</a:t>
            </a:r>
            <a:r>
              <a:rPr lang="nl-BE" sz="2800" b="1" dirty="0" smtClean="0">
                <a:solidFill>
                  <a:srgbClr val="E05206"/>
                </a:solidFill>
              </a:rPr>
              <a:t> </a:t>
            </a:r>
            <a:r>
              <a:rPr lang="nl-BE" sz="2800" b="1" dirty="0" err="1" smtClean="0">
                <a:solidFill>
                  <a:srgbClr val="E05206"/>
                </a:solidFill>
              </a:rPr>
              <a:t>Overview</a:t>
            </a:r>
            <a:endParaRPr lang="nl-BE" sz="2800" b="1" dirty="0" smtClean="0">
              <a:solidFill>
                <a:srgbClr val="E05206"/>
              </a:solidFill>
            </a:endParaRPr>
          </a:p>
        </p:txBody>
      </p:sp>
      <p:sp>
        <p:nvSpPr>
          <p:cNvPr id="34" name="Rechthoek 33"/>
          <p:cNvSpPr/>
          <p:nvPr/>
        </p:nvSpPr>
        <p:spPr>
          <a:xfrm>
            <a:off x="4933660" y="301536"/>
            <a:ext cx="2386851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3200" b="1" dirty="0" smtClean="0">
                <a:solidFill>
                  <a:srgbClr val="3F2D64"/>
                </a:solidFill>
                <a:cs typeface="Times New Roman" panose="02020603050405020304" pitchFamily="18" charset="0"/>
              </a:rPr>
              <a:t>[PEGASUS]</a:t>
            </a:r>
            <a:r>
              <a:rPr lang="en-GB" sz="3200" b="1" baseline="30000" dirty="0" smtClean="0">
                <a:solidFill>
                  <a:srgbClr val="3F2D64"/>
                </a:solidFill>
                <a:cs typeface="Times New Roman" panose="02020603050405020304" pitchFamily="18" charset="0"/>
              </a:rPr>
              <a:t>2</a:t>
            </a:r>
            <a:endParaRPr lang="en-GB" sz="3200" b="1" baseline="30000" dirty="0">
              <a:solidFill>
                <a:srgbClr val="3F2D64"/>
              </a:solidFill>
              <a:cs typeface="Times New Roman" panose="02020603050405020304" pitchFamily="18" charset="0"/>
            </a:endParaRPr>
          </a:p>
          <a:p>
            <a:pPr algn="ctr"/>
            <a:r>
              <a:rPr lang="en-GB" sz="2800" b="1" dirty="0" smtClean="0">
                <a:solidFill>
                  <a:srgbClr val="3F2D64"/>
                </a:solidFill>
                <a:cs typeface="Times New Roman" panose="02020603050405020304" pitchFamily="18" charset="0"/>
              </a:rPr>
              <a:t>(2015-2020)</a:t>
            </a:r>
            <a:endParaRPr lang="nl-BE" sz="2800" b="1" dirty="0">
              <a:solidFill>
                <a:srgbClr val="3F2D64"/>
              </a:solidFill>
            </a:endParaRPr>
          </a:p>
        </p:txBody>
      </p:sp>
      <p:grpSp>
        <p:nvGrpSpPr>
          <p:cNvPr id="35" name="Groep 34"/>
          <p:cNvGrpSpPr/>
          <p:nvPr/>
        </p:nvGrpSpPr>
        <p:grpSpPr>
          <a:xfrm>
            <a:off x="7380312" y="54127"/>
            <a:ext cx="1512168" cy="1510480"/>
            <a:chOff x="6931611" y="118320"/>
            <a:chExt cx="1312797" cy="1277213"/>
          </a:xfrm>
        </p:grpSpPr>
        <p:pic>
          <p:nvPicPr>
            <p:cNvPr id="36" name="Afbeelding 35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75083"/>
            <a:stretch/>
          </p:blipFill>
          <p:spPr>
            <a:xfrm>
              <a:off x="6998969" y="1094715"/>
              <a:ext cx="1245439" cy="300818"/>
            </a:xfrm>
            <a:prstGeom prst="rect">
              <a:avLst/>
            </a:prstGeom>
          </p:spPr>
        </p:pic>
        <p:pic>
          <p:nvPicPr>
            <p:cNvPr id="37" name="Afbeelding 36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26825"/>
            <a:stretch/>
          </p:blipFill>
          <p:spPr>
            <a:xfrm flipH="1">
              <a:off x="6931611" y="118320"/>
              <a:ext cx="1312749" cy="931241"/>
            </a:xfrm>
            <a:prstGeom prst="rect">
              <a:avLst/>
            </a:prstGeom>
          </p:spPr>
        </p:pic>
      </p:grpSp>
      <p:sp>
        <p:nvSpPr>
          <p:cNvPr id="5" name="Tekstvak 4"/>
          <p:cNvSpPr txBox="1"/>
          <p:nvPr/>
        </p:nvSpPr>
        <p:spPr>
          <a:xfrm>
            <a:off x="683568" y="1987363"/>
            <a:ext cx="5881675" cy="1708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nl-BE" sz="2000" dirty="0" smtClean="0"/>
              <a:t>3 </a:t>
            </a:r>
            <a:r>
              <a:rPr lang="nl-BE" sz="2000" dirty="0" err="1" smtClean="0"/>
              <a:t>year</a:t>
            </a:r>
            <a:r>
              <a:rPr lang="nl-BE" sz="2000" dirty="0" smtClean="0"/>
              <a:t> </a:t>
            </a:r>
            <a:r>
              <a:rPr lang="nl-BE" sz="2000" dirty="0" err="1" smtClean="0"/>
              <a:t>postdoctoral</a:t>
            </a:r>
            <a:r>
              <a:rPr lang="nl-BE" sz="2000" dirty="0" smtClean="0"/>
              <a:t> fellowships</a:t>
            </a:r>
          </a:p>
          <a:p>
            <a:pPr marL="285750" indent="-285750"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nl-BE" sz="2000" dirty="0" smtClean="0"/>
              <a:t>INCOMING </a:t>
            </a:r>
            <a:r>
              <a:rPr lang="nl-BE" sz="2000" dirty="0" err="1" smtClean="0"/>
              <a:t>and</a:t>
            </a:r>
            <a:r>
              <a:rPr lang="nl-BE" sz="2000" dirty="0" smtClean="0"/>
              <a:t> OUTGOING: open </a:t>
            </a:r>
            <a:r>
              <a:rPr lang="nl-BE" sz="2000" dirty="0" err="1" smtClean="0"/>
              <a:t>to</a:t>
            </a:r>
            <a:r>
              <a:rPr lang="nl-BE" sz="2000" dirty="0" smtClean="0"/>
              <a:t> </a:t>
            </a:r>
            <a:r>
              <a:rPr lang="nl-BE" sz="2000" dirty="0" err="1" smtClean="0"/>
              <a:t>all</a:t>
            </a:r>
            <a:r>
              <a:rPr lang="nl-BE" sz="2000" dirty="0" smtClean="0"/>
              <a:t> </a:t>
            </a:r>
            <a:r>
              <a:rPr lang="nl-BE" sz="2000" dirty="0" err="1" smtClean="0"/>
              <a:t>nationalities</a:t>
            </a:r>
            <a:endParaRPr lang="nl-BE" sz="2000" dirty="0" smtClean="0"/>
          </a:p>
          <a:p>
            <a:pPr marL="285750" indent="-285750"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GB" sz="2000" dirty="0"/>
              <a:t>Guide for applicants and regulations on </a:t>
            </a:r>
            <a:r>
              <a:rPr lang="en-GB" sz="2000" dirty="0" smtClean="0"/>
              <a:t>website:</a:t>
            </a:r>
          </a:p>
          <a:p>
            <a:pPr>
              <a:spcAft>
                <a:spcPts val="1000"/>
              </a:spcAft>
            </a:pPr>
            <a:endParaRPr lang="nl-BE" sz="2000" dirty="0" smtClean="0"/>
          </a:p>
        </p:txBody>
      </p:sp>
      <p:sp>
        <p:nvSpPr>
          <p:cNvPr id="14" name="Rechthoek 13"/>
          <p:cNvSpPr/>
          <p:nvPr/>
        </p:nvSpPr>
        <p:spPr>
          <a:xfrm>
            <a:off x="35496" y="4137561"/>
            <a:ext cx="4572000" cy="1451679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lvl="1" algn="ctr">
              <a:spcAft>
                <a:spcPts val="1000"/>
              </a:spcAft>
            </a:pPr>
            <a:r>
              <a:rPr lang="en-US" sz="2000" b="1" dirty="0" smtClean="0"/>
              <a:t>Call 1</a:t>
            </a:r>
          </a:p>
          <a:p>
            <a:pPr marL="0" lvl="1" algn="ctr"/>
            <a:r>
              <a:rPr lang="en-US" sz="2000" dirty="0" smtClean="0"/>
              <a:t>Launch: September 2015</a:t>
            </a:r>
          </a:p>
          <a:p>
            <a:pPr marL="0" lvl="1" algn="ctr"/>
            <a:r>
              <a:rPr lang="en-US" sz="2000" dirty="0" smtClean="0"/>
              <a:t>Deadline</a:t>
            </a:r>
            <a:r>
              <a:rPr lang="en-US" sz="2000" dirty="0"/>
              <a:t>: </a:t>
            </a:r>
            <a:r>
              <a:rPr lang="en-US" sz="2000" b="1" dirty="0">
                <a:solidFill>
                  <a:srgbClr val="E05206"/>
                </a:solidFill>
              </a:rPr>
              <a:t>February 1, </a:t>
            </a:r>
            <a:r>
              <a:rPr lang="en-US" sz="2000" b="1" dirty="0" smtClean="0">
                <a:solidFill>
                  <a:srgbClr val="E05206"/>
                </a:solidFill>
              </a:rPr>
              <a:t>2016</a:t>
            </a:r>
            <a:endParaRPr lang="nl-BE" sz="2000" dirty="0"/>
          </a:p>
          <a:p>
            <a:pPr marL="0" lvl="1" algn="ctr"/>
            <a:r>
              <a:rPr lang="en-US" sz="2000" dirty="0" smtClean="0"/>
              <a:t>Flexible start: Oct 2016 - Feb 2017</a:t>
            </a:r>
            <a:endParaRPr lang="nl-BE" dirty="0"/>
          </a:p>
        </p:txBody>
      </p:sp>
      <p:sp>
        <p:nvSpPr>
          <p:cNvPr id="15" name="Rechthoek 14"/>
          <p:cNvSpPr/>
          <p:nvPr/>
        </p:nvSpPr>
        <p:spPr>
          <a:xfrm>
            <a:off x="4506249" y="4137561"/>
            <a:ext cx="4572000" cy="1451679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ctr">
              <a:spcAft>
                <a:spcPts val="1000"/>
              </a:spcAft>
            </a:pPr>
            <a:r>
              <a:rPr lang="en-US" sz="2000" b="1" dirty="0"/>
              <a:t>Call 2</a:t>
            </a:r>
            <a:endParaRPr lang="nl-BE" sz="2000" b="1" dirty="0"/>
          </a:p>
          <a:p>
            <a:pPr marL="0" lvl="1" algn="ctr"/>
            <a:r>
              <a:rPr lang="en-US" sz="2000" dirty="0"/>
              <a:t>Launch: February 2016</a:t>
            </a:r>
            <a:endParaRPr lang="nl-BE" sz="2000" dirty="0"/>
          </a:p>
          <a:p>
            <a:pPr marL="0" lvl="1" algn="ctr"/>
            <a:r>
              <a:rPr lang="en-US" sz="2000" dirty="0"/>
              <a:t>Deadline: </a:t>
            </a:r>
            <a:r>
              <a:rPr lang="en-US" sz="2000" b="1" dirty="0">
                <a:solidFill>
                  <a:srgbClr val="E05206"/>
                </a:solidFill>
              </a:rPr>
              <a:t>May 1, </a:t>
            </a:r>
            <a:r>
              <a:rPr lang="en-US" sz="2000" b="1" dirty="0" smtClean="0">
                <a:solidFill>
                  <a:srgbClr val="E05206"/>
                </a:solidFill>
              </a:rPr>
              <a:t>2016</a:t>
            </a:r>
            <a:endParaRPr lang="nl-BE" sz="2000" dirty="0"/>
          </a:p>
          <a:p>
            <a:pPr marL="0" lvl="1" algn="ctr"/>
            <a:r>
              <a:rPr lang="en-US" sz="2000" dirty="0"/>
              <a:t>Flexible </a:t>
            </a:r>
            <a:r>
              <a:rPr lang="en-US" sz="2000" dirty="0" smtClean="0"/>
              <a:t>start: Jan-May </a:t>
            </a:r>
            <a:r>
              <a:rPr lang="en-US" sz="2000" dirty="0"/>
              <a:t>2017</a:t>
            </a:r>
            <a:r>
              <a:rPr lang="nl-BE" sz="2000" dirty="0"/>
              <a:t> </a:t>
            </a:r>
          </a:p>
        </p:txBody>
      </p:sp>
      <p:sp>
        <p:nvSpPr>
          <p:cNvPr id="16" name="Rechthoek 15"/>
          <p:cNvSpPr/>
          <p:nvPr/>
        </p:nvSpPr>
        <p:spPr>
          <a:xfrm>
            <a:off x="467544" y="3347700"/>
            <a:ext cx="820885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1069848"/>
            <a:r>
              <a:rPr lang="nl-BE" dirty="0" smtClean="0">
                <a:solidFill>
                  <a:prstClr val="black"/>
                </a:solidFill>
                <a:hlinkClick r:id="rId5"/>
              </a:rPr>
              <a:t>http://www.fwo.be/en/fellowships-funding/postdoctoral-fellowships/ </a:t>
            </a:r>
            <a:endParaRPr lang="nl-BE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1410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Afbeelding 2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4901" y="5740411"/>
            <a:ext cx="3834384" cy="762000"/>
          </a:xfrm>
          <a:prstGeom prst="rect">
            <a:avLst/>
          </a:prstGeom>
        </p:spPr>
      </p:pic>
      <p:pic>
        <p:nvPicPr>
          <p:cNvPr id="26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240" y="5547507"/>
            <a:ext cx="1695185" cy="11478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kstvak 3"/>
          <p:cNvSpPr txBox="1"/>
          <p:nvPr/>
        </p:nvSpPr>
        <p:spPr>
          <a:xfrm>
            <a:off x="3179224" y="2702530"/>
            <a:ext cx="2800831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nl-BE" sz="4400" b="1" dirty="0" err="1" smtClean="0">
                <a:solidFill>
                  <a:srgbClr val="E05206"/>
                </a:solidFill>
              </a:rPr>
              <a:t>Thank</a:t>
            </a:r>
            <a:r>
              <a:rPr lang="nl-BE" sz="4400" b="1" dirty="0" smtClean="0">
                <a:solidFill>
                  <a:srgbClr val="E05206"/>
                </a:solidFill>
              </a:rPr>
              <a:t> </a:t>
            </a:r>
            <a:r>
              <a:rPr lang="nl-BE" sz="4400" b="1" dirty="0" err="1" smtClean="0">
                <a:solidFill>
                  <a:srgbClr val="E05206"/>
                </a:solidFill>
              </a:rPr>
              <a:t>you</a:t>
            </a:r>
            <a:r>
              <a:rPr lang="nl-BE" sz="4400" b="1" dirty="0" smtClean="0">
                <a:solidFill>
                  <a:srgbClr val="E05206"/>
                </a:solidFill>
              </a:rPr>
              <a:t>!</a:t>
            </a:r>
            <a:endParaRPr lang="nl-BE" sz="4400" b="1" dirty="0">
              <a:solidFill>
                <a:srgbClr val="E05206"/>
              </a:solidFill>
            </a:endParaRPr>
          </a:p>
          <a:p>
            <a:pPr algn="ctr"/>
            <a:r>
              <a:rPr lang="nl-BE" sz="4400" b="1" dirty="0" err="1" smtClean="0">
                <a:solidFill>
                  <a:srgbClr val="E05206"/>
                </a:solidFill>
              </a:rPr>
              <a:t>Questions</a:t>
            </a:r>
            <a:r>
              <a:rPr lang="nl-BE" sz="4400" b="1" dirty="0" smtClean="0">
                <a:solidFill>
                  <a:srgbClr val="E05206"/>
                </a:solidFill>
              </a:rPr>
              <a:t>?</a:t>
            </a:r>
            <a:endParaRPr lang="nl-BE" sz="4400" b="1" dirty="0">
              <a:solidFill>
                <a:srgbClr val="E0520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1929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Afbeelding 1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2448" y="5740411"/>
            <a:ext cx="3834384" cy="762000"/>
          </a:xfrm>
          <a:prstGeom prst="rect">
            <a:avLst/>
          </a:prstGeom>
        </p:spPr>
      </p:pic>
      <p:sp>
        <p:nvSpPr>
          <p:cNvPr id="5" name="Tijdelijke aanduiding voor inhoud 4"/>
          <p:cNvSpPr txBox="1">
            <a:spLocks/>
          </p:cNvSpPr>
          <p:nvPr/>
        </p:nvSpPr>
        <p:spPr>
          <a:xfrm>
            <a:off x="395536" y="1512219"/>
            <a:ext cx="7776864" cy="4437061"/>
          </a:xfrm>
          <a:prstGeom prst="rect">
            <a:avLst/>
          </a:prstGeom>
        </p:spPr>
        <p:txBody>
          <a:bodyPr vert="horz" lIns="106985" tIns="53492" rIns="106985" bIns="53492" rtlCol="0">
            <a:noAutofit/>
          </a:bodyPr>
          <a:lstStyle>
            <a:lvl1pPr marL="514350" indent="-514350" algn="l" defTabSz="914400" rtl="0" eaLnBrk="1" latinLnBrk="0" hangingPunct="1">
              <a:lnSpc>
                <a:spcPct val="150000"/>
              </a:lnSpc>
              <a:spcBef>
                <a:spcPct val="20000"/>
              </a:spcBef>
              <a:buFont typeface="Wingdings" pitchFamily="2" charset="2"/>
              <a:buChar char="§"/>
              <a:defRPr sz="2200" b="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defTabSz="914400" rtl="0" eaLnBrk="1" latinLnBrk="0" hangingPunct="1">
              <a:lnSpc>
                <a:spcPct val="150000"/>
              </a:lnSpc>
              <a:spcBef>
                <a:spcPct val="20000"/>
              </a:spcBef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ct val="20000"/>
              </a:spcBef>
              <a:buFont typeface="Arial" pitchFamily="34" charset="0"/>
              <a:buChar char="»"/>
              <a:defRPr sz="1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 algn="just">
              <a:lnSpc>
                <a:spcPct val="100000"/>
              </a:lnSpc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US" sz="2200" dirty="0" smtClean="0">
                <a:latin typeface="+mn-lt"/>
                <a:cs typeface="Arial" charset="0"/>
              </a:rPr>
              <a:t>Fundamental scientific research (mainly at universities) in the Flemish Community</a:t>
            </a:r>
          </a:p>
          <a:p>
            <a:pPr lvl="1" algn="just">
              <a:lnSpc>
                <a:spcPct val="100000"/>
              </a:lnSpc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US" sz="2200" dirty="0" smtClean="0">
                <a:latin typeface="+mn-lt"/>
                <a:cs typeface="Arial" charset="0"/>
              </a:rPr>
              <a:t>Bottom-up funding in all disciplines including life-sciences</a:t>
            </a:r>
          </a:p>
          <a:p>
            <a:pPr lvl="1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US" sz="2200" dirty="0" smtClean="0">
                <a:latin typeface="+mn-lt"/>
                <a:cs typeface="Arial" charset="0"/>
              </a:rPr>
              <a:t>Selection based on scientific excellence and interuniversity competition</a:t>
            </a:r>
          </a:p>
          <a:p>
            <a:pPr lvl="1"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US" sz="2200" dirty="0" smtClean="0">
                <a:latin typeface="+mn-lt"/>
                <a:cs typeface="Arial" charset="0"/>
              </a:rPr>
              <a:t>Transparent and</a:t>
            </a:r>
            <a:r>
              <a:rPr lang="nl-BE" sz="2200" dirty="0" smtClean="0">
                <a:latin typeface="+mn-lt"/>
                <a:cs typeface="Arial" charset="0"/>
              </a:rPr>
              <a:t> </a:t>
            </a:r>
            <a:r>
              <a:rPr lang="en-US" sz="2200" dirty="0" smtClean="0">
                <a:latin typeface="+mn-lt"/>
                <a:cs typeface="Arial" charset="0"/>
              </a:rPr>
              <a:t>equal opportunities</a:t>
            </a:r>
          </a:p>
          <a:p>
            <a:pPr lvl="1"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US" sz="2200" b="1" dirty="0" smtClean="0">
                <a:latin typeface="+mn-lt"/>
                <a:cs typeface="Arial" charset="0"/>
              </a:rPr>
              <a:t>Promotes international collaboration</a:t>
            </a:r>
            <a:endParaRPr lang="en-US" sz="2200" b="1" dirty="0">
              <a:latin typeface="+mn-lt"/>
              <a:cs typeface="Arial" charset="0"/>
            </a:endParaRPr>
          </a:p>
        </p:txBody>
      </p:sp>
      <p:sp>
        <p:nvSpPr>
          <p:cNvPr id="2" name="Rechthoek 1"/>
          <p:cNvSpPr/>
          <p:nvPr/>
        </p:nvSpPr>
        <p:spPr>
          <a:xfrm>
            <a:off x="1191629" y="210991"/>
            <a:ext cx="67760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3200" b="1" dirty="0">
                <a:solidFill>
                  <a:srgbClr val="E05206"/>
                </a:solidFill>
                <a:cs typeface="Times New Roman" panose="02020603050405020304" pitchFamily="18" charset="0"/>
              </a:rPr>
              <a:t>Research Foundation – Flanders (FWO)</a:t>
            </a:r>
            <a:endParaRPr lang="nl-BE" sz="3200" b="1" dirty="0">
              <a:solidFill>
                <a:srgbClr val="E05206"/>
              </a:solidFill>
            </a:endParaRPr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2273" y="3573016"/>
            <a:ext cx="1695185" cy="11478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51849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hoek 8"/>
          <p:cNvSpPr/>
          <p:nvPr/>
        </p:nvSpPr>
        <p:spPr>
          <a:xfrm>
            <a:off x="2131885" y="44624"/>
            <a:ext cx="490724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3200" b="1" dirty="0" smtClean="0">
                <a:solidFill>
                  <a:srgbClr val="E05206"/>
                </a:solidFill>
                <a:cs typeface="Times New Roman" panose="02020603050405020304" pitchFamily="18" charset="0"/>
              </a:rPr>
              <a:t>Internationalization at FWO</a:t>
            </a:r>
            <a:endParaRPr lang="nl-BE" sz="3200" b="1" dirty="0">
              <a:solidFill>
                <a:srgbClr val="E05206"/>
              </a:solidFill>
            </a:endParaRPr>
          </a:p>
        </p:txBody>
      </p:sp>
      <p:sp>
        <p:nvSpPr>
          <p:cNvPr id="3" name="Tekstvak 2"/>
          <p:cNvSpPr txBox="1"/>
          <p:nvPr/>
        </p:nvSpPr>
        <p:spPr>
          <a:xfrm>
            <a:off x="0" y="782221"/>
            <a:ext cx="8892480" cy="8361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1000"/>
              </a:spcAft>
            </a:pPr>
            <a:r>
              <a:rPr lang="nl-BE" sz="2000" dirty="0" err="1" smtClean="0"/>
              <a:t>Placing</a:t>
            </a:r>
            <a:r>
              <a:rPr lang="nl-BE" sz="2000" dirty="0" smtClean="0"/>
              <a:t> </a:t>
            </a:r>
            <a:r>
              <a:rPr lang="nl-BE" sz="2000" dirty="0" err="1" smtClean="0"/>
              <a:t>Flemish</a:t>
            </a:r>
            <a:r>
              <a:rPr lang="nl-BE" sz="2000" dirty="0" smtClean="0"/>
              <a:t> research in a </a:t>
            </a:r>
            <a:r>
              <a:rPr lang="nl-BE" sz="2000" dirty="0" err="1" smtClean="0"/>
              <a:t>broader</a:t>
            </a:r>
            <a:r>
              <a:rPr lang="nl-BE" sz="2000" dirty="0" smtClean="0"/>
              <a:t> context</a:t>
            </a:r>
          </a:p>
          <a:p>
            <a:pPr algn="ctr"/>
            <a:r>
              <a:rPr lang="nl-BE" sz="2000" dirty="0" smtClean="0"/>
              <a:t>Coping </a:t>
            </a:r>
            <a:r>
              <a:rPr lang="nl-BE" sz="2000" dirty="0" err="1" smtClean="0"/>
              <a:t>with</a:t>
            </a:r>
            <a:r>
              <a:rPr lang="nl-BE" sz="2000" dirty="0" smtClean="0"/>
              <a:t> </a:t>
            </a:r>
            <a:r>
              <a:rPr lang="nl-BE" sz="2000" dirty="0" err="1" smtClean="0"/>
              <a:t>Flanders</a:t>
            </a:r>
            <a:r>
              <a:rPr lang="nl-BE" sz="2000" dirty="0" smtClean="0"/>
              <a:t>’ ‘</a:t>
            </a:r>
            <a:r>
              <a:rPr lang="nl-BE" sz="2000" dirty="0" err="1" smtClean="0"/>
              <a:t>smallness</a:t>
            </a:r>
            <a:r>
              <a:rPr lang="nl-BE" sz="2000" dirty="0" smtClean="0"/>
              <a:t>’</a:t>
            </a:r>
            <a:endParaRPr lang="nl-BE" sz="2000" dirty="0"/>
          </a:p>
        </p:txBody>
      </p:sp>
      <p:sp>
        <p:nvSpPr>
          <p:cNvPr id="7" name="Tekstvak 6"/>
          <p:cNvSpPr txBox="1"/>
          <p:nvPr/>
        </p:nvSpPr>
        <p:spPr>
          <a:xfrm>
            <a:off x="286482" y="1905198"/>
            <a:ext cx="2773350" cy="100540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>
              <a:spcAft>
                <a:spcPts val="1000"/>
              </a:spcAft>
            </a:pPr>
            <a:r>
              <a:rPr lang="nl-BE" sz="1700" b="1" dirty="0" err="1" smtClean="0">
                <a:solidFill>
                  <a:srgbClr val="4B08A1"/>
                </a:solidFill>
              </a:rPr>
              <a:t>Mobility</a:t>
            </a:r>
            <a:r>
              <a:rPr lang="nl-BE" sz="1700" b="1" dirty="0" smtClean="0">
                <a:solidFill>
                  <a:srgbClr val="4B08A1"/>
                </a:solidFill>
              </a:rPr>
              <a:t> Grants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BE" sz="1700" dirty="0" smtClean="0"/>
              <a:t>Conferences/Workshops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BE" sz="1700" dirty="0" smtClean="0"/>
              <a:t>Short/long </a:t>
            </a:r>
            <a:r>
              <a:rPr lang="nl-BE" sz="1700" dirty="0" err="1" smtClean="0"/>
              <a:t>stays</a:t>
            </a:r>
            <a:r>
              <a:rPr lang="nl-BE" sz="1700" dirty="0" smtClean="0"/>
              <a:t> </a:t>
            </a:r>
            <a:r>
              <a:rPr lang="nl-BE" sz="1700" dirty="0" err="1" smtClean="0"/>
              <a:t>abroad</a:t>
            </a:r>
            <a:endParaRPr lang="nl-BE" sz="1700" dirty="0" smtClean="0"/>
          </a:p>
        </p:txBody>
      </p:sp>
      <p:sp>
        <p:nvSpPr>
          <p:cNvPr id="15" name="Tekstvak 14"/>
          <p:cNvSpPr txBox="1"/>
          <p:nvPr/>
        </p:nvSpPr>
        <p:spPr>
          <a:xfrm>
            <a:off x="285133" y="3032355"/>
            <a:ext cx="2774699" cy="74379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>
              <a:spcAft>
                <a:spcPts val="1000"/>
              </a:spcAft>
            </a:pPr>
            <a:r>
              <a:rPr lang="nl-BE" sz="1700" b="1" dirty="0" smtClean="0">
                <a:solidFill>
                  <a:srgbClr val="4B08A1"/>
                </a:solidFill>
              </a:rPr>
              <a:t>Lead Agency Procedures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BE" sz="1700" dirty="0" smtClean="0"/>
              <a:t>LUX, NLD, AUT, SVN</a:t>
            </a:r>
          </a:p>
        </p:txBody>
      </p:sp>
      <p:sp>
        <p:nvSpPr>
          <p:cNvPr id="20" name="Tekstvak 19"/>
          <p:cNvSpPr txBox="1"/>
          <p:nvPr/>
        </p:nvSpPr>
        <p:spPr>
          <a:xfrm>
            <a:off x="3186318" y="2783637"/>
            <a:ext cx="5706162" cy="100540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>
              <a:spcAft>
                <a:spcPts val="1000"/>
              </a:spcAft>
            </a:pPr>
            <a:r>
              <a:rPr lang="nl-BE" sz="1700" b="1" dirty="0" smtClean="0">
                <a:solidFill>
                  <a:srgbClr val="4B08A1"/>
                </a:solidFill>
              </a:rPr>
              <a:t>Exchange </a:t>
            </a:r>
            <a:r>
              <a:rPr lang="nl-BE" sz="1700" b="1" dirty="0" err="1" smtClean="0">
                <a:solidFill>
                  <a:srgbClr val="4B08A1"/>
                </a:solidFill>
              </a:rPr>
              <a:t>and</a:t>
            </a:r>
            <a:r>
              <a:rPr lang="nl-BE" sz="1700" b="1" dirty="0" smtClean="0">
                <a:solidFill>
                  <a:srgbClr val="4B08A1"/>
                </a:solidFill>
              </a:rPr>
              <a:t> </a:t>
            </a:r>
            <a:r>
              <a:rPr lang="nl-BE" sz="1700" b="1" dirty="0" err="1" smtClean="0">
                <a:solidFill>
                  <a:srgbClr val="4B08A1"/>
                </a:solidFill>
              </a:rPr>
              <a:t>Collaboration</a:t>
            </a:r>
            <a:endParaRPr lang="nl-BE" sz="1700" b="1" dirty="0" smtClean="0">
              <a:solidFill>
                <a:srgbClr val="4B08A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BE" sz="1700" dirty="0" smtClean="0"/>
              <a:t>EU: Poland, Bulgaria, France, Slovenia, Romania, …</a:t>
            </a:r>
          </a:p>
          <a:p>
            <a:pPr marL="285750" indent="-285750"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nl-BE" sz="1700" dirty="0" smtClean="0"/>
              <a:t>Non-EU: China, Argentina, Turkey, South Korea, …</a:t>
            </a:r>
          </a:p>
        </p:txBody>
      </p:sp>
      <p:sp>
        <p:nvSpPr>
          <p:cNvPr id="21" name="Tekstvak 20"/>
          <p:cNvSpPr txBox="1"/>
          <p:nvPr/>
        </p:nvSpPr>
        <p:spPr>
          <a:xfrm>
            <a:off x="3186318" y="1905198"/>
            <a:ext cx="5706162" cy="74379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>
              <a:spcAft>
                <a:spcPts val="1000"/>
              </a:spcAft>
            </a:pPr>
            <a:r>
              <a:rPr lang="nl-BE" sz="1700" b="1" dirty="0" err="1" smtClean="0">
                <a:solidFill>
                  <a:srgbClr val="4B08A1"/>
                </a:solidFill>
              </a:rPr>
              <a:t>Bilateral</a:t>
            </a:r>
            <a:r>
              <a:rPr lang="nl-BE" sz="1700" b="1" dirty="0" smtClean="0">
                <a:solidFill>
                  <a:srgbClr val="4B08A1"/>
                </a:solidFill>
              </a:rPr>
              <a:t> Research </a:t>
            </a:r>
            <a:r>
              <a:rPr lang="nl-BE" sz="1700" b="1" dirty="0" err="1" smtClean="0">
                <a:solidFill>
                  <a:srgbClr val="4B08A1"/>
                </a:solidFill>
              </a:rPr>
              <a:t>Projects</a:t>
            </a:r>
            <a:endParaRPr lang="nl-BE" sz="1700" b="1" dirty="0" smtClean="0">
              <a:solidFill>
                <a:srgbClr val="4B08A1"/>
              </a:solidFill>
            </a:endParaRPr>
          </a:p>
          <a:p>
            <a:pPr marL="285750" indent="-285750"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nl-BE" sz="1700" dirty="0" smtClean="0"/>
              <a:t>Vietnam, Québec, Ecuador, China, Brazil, South </a:t>
            </a:r>
            <a:r>
              <a:rPr lang="nl-BE" sz="1700" dirty="0" err="1" smtClean="0"/>
              <a:t>Africa</a:t>
            </a:r>
            <a:endParaRPr lang="nl-BE" sz="1700" dirty="0" smtClean="0"/>
          </a:p>
        </p:txBody>
      </p:sp>
      <p:sp>
        <p:nvSpPr>
          <p:cNvPr id="22" name="Tekstvak 21"/>
          <p:cNvSpPr txBox="1"/>
          <p:nvPr/>
        </p:nvSpPr>
        <p:spPr>
          <a:xfrm>
            <a:off x="285133" y="4273445"/>
            <a:ext cx="2774699" cy="22365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>
              <a:spcAft>
                <a:spcPts val="1000"/>
              </a:spcAft>
            </a:pPr>
            <a:r>
              <a:rPr lang="nl-BE" b="1" dirty="0" smtClean="0">
                <a:solidFill>
                  <a:srgbClr val="4B08A1"/>
                </a:solidFill>
              </a:rPr>
              <a:t>ODYSSEUS</a:t>
            </a:r>
          </a:p>
          <a:p>
            <a:r>
              <a:rPr lang="en-GB" dirty="0" smtClean="0">
                <a:solidFill>
                  <a:prstClr val="black"/>
                </a:solidFill>
              </a:rPr>
              <a:t>To </a:t>
            </a:r>
            <a:r>
              <a:rPr lang="en-GB" dirty="0">
                <a:solidFill>
                  <a:prstClr val="black"/>
                </a:solidFill>
              </a:rPr>
              <a:t>attract promising top researchers </a:t>
            </a:r>
            <a:r>
              <a:rPr lang="en-GB" dirty="0" smtClean="0">
                <a:solidFill>
                  <a:prstClr val="black"/>
                </a:solidFill>
              </a:rPr>
              <a:t>and postdocs to Flanders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solidFill>
                <a:prstClr val="black"/>
              </a:solidFill>
              <a:latin typeface="Tw Cen MT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500" dirty="0" smtClean="0">
              <a:solidFill>
                <a:prstClr val="black"/>
              </a:solidFill>
              <a:latin typeface="Tw Cen MT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 smtClean="0">
              <a:solidFill>
                <a:prstClr val="black"/>
              </a:solidFill>
              <a:latin typeface="Tw Cen MT" pitchFamily="34" charset="0"/>
            </a:endParaRPr>
          </a:p>
          <a:p>
            <a:endParaRPr lang="nl-BE" dirty="0" smtClean="0"/>
          </a:p>
        </p:txBody>
      </p:sp>
      <p:pic>
        <p:nvPicPr>
          <p:cNvPr id="10" name="Afbeelding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5633" y="5602132"/>
            <a:ext cx="2273697" cy="830996"/>
          </a:xfrm>
          <a:prstGeom prst="rect">
            <a:avLst/>
          </a:prstGeom>
        </p:spPr>
      </p:pic>
      <p:sp>
        <p:nvSpPr>
          <p:cNvPr id="23" name="Tekstvak 22"/>
          <p:cNvSpPr txBox="1"/>
          <p:nvPr/>
        </p:nvSpPr>
        <p:spPr>
          <a:xfrm>
            <a:off x="3186318" y="4273445"/>
            <a:ext cx="2774699" cy="22365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>
              <a:spcAft>
                <a:spcPts val="1000"/>
              </a:spcAft>
            </a:pPr>
            <a:r>
              <a:rPr lang="nl-BE" b="1" dirty="0" smtClean="0">
                <a:solidFill>
                  <a:srgbClr val="4B08A1"/>
                </a:solidFill>
              </a:rPr>
              <a:t>BIG SCIENCE</a:t>
            </a:r>
          </a:p>
          <a:p>
            <a:r>
              <a:rPr lang="en-GB" dirty="0" smtClean="0">
                <a:solidFill>
                  <a:prstClr val="black"/>
                </a:solidFill>
              </a:rPr>
              <a:t>To </a:t>
            </a:r>
            <a:r>
              <a:rPr lang="en-GB" dirty="0">
                <a:solidFill>
                  <a:prstClr val="black"/>
                </a:solidFill>
              </a:rPr>
              <a:t>support research at large, international research </a:t>
            </a:r>
            <a:r>
              <a:rPr lang="en-GB" dirty="0" smtClean="0">
                <a:solidFill>
                  <a:prstClr val="black"/>
                </a:solidFill>
              </a:rPr>
              <a:t>facilities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solidFill>
                <a:prstClr val="black"/>
              </a:solidFill>
              <a:latin typeface="Tw Cen MT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500" dirty="0" smtClean="0">
              <a:solidFill>
                <a:prstClr val="black"/>
              </a:solidFill>
              <a:latin typeface="Tw Cen MT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 smtClean="0">
              <a:solidFill>
                <a:prstClr val="black"/>
              </a:solidFill>
              <a:latin typeface="Tw Cen MT" pitchFamily="34" charset="0"/>
            </a:endParaRPr>
          </a:p>
          <a:p>
            <a:endParaRPr lang="nl-BE" dirty="0" smtClean="0"/>
          </a:p>
        </p:txBody>
      </p:sp>
      <p:sp>
        <p:nvSpPr>
          <p:cNvPr id="24" name="Tekstvak 23"/>
          <p:cNvSpPr txBox="1"/>
          <p:nvPr/>
        </p:nvSpPr>
        <p:spPr>
          <a:xfrm>
            <a:off x="6106357" y="4273445"/>
            <a:ext cx="2774699" cy="2251899"/>
          </a:xfrm>
          <a:prstGeom prst="rect">
            <a:avLst/>
          </a:prstGeom>
          <a:blipFill dpi="0" rotWithShape="1">
            <a:blip r:embed="rId4">
              <a:alphaModFix amt="25000"/>
            </a:blip>
            <a:srcRect/>
            <a:stretch>
              <a:fillRect t="-15000" r="-12000"/>
            </a:stretch>
          </a:blipFill>
          <a:ln w="34925">
            <a:solidFill>
              <a:srgbClr val="E05206"/>
            </a:solidFill>
          </a:ln>
        </p:spPr>
        <p:txBody>
          <a:bodyPr wrap="square" rtlCol="0">
            <a:spAutoFit/>
          </a:bodyPr>
          <a:lstStyle/>
          <a:p>
            <a:pPr>
              <a:spcAft>
                <a:spcPts val="1000"/>
              </a:spcAft>
            </a:pPr>
            <a:r>
              <a:rPr lang="nl-BE" sz="2400" b="1" dirty="0" smtClean="0">
                <a:solidFill>
                  <a:srgbClr val="E05206"/>
                </a:solidFill>
              </a:rPr>
              <a:t>[</a:t>
            </a:r>
            <a:r>
              <a:rPr lang="nl-BE" sz="2000" b="1" dirty="0" smtClean="0">
                <a:solidFill>
                  <a:srgbClr val="E05206"/>
                </a:solidFill>
              </a:rPr>
              <a:t>PEGASUS]</a:t>
            </a:r>
            <a:r>
              <a:rPr lang="nl-BE" sz="2000" b="1" baseline="30000" dirty="0" smtClean="0">
                <a:solidFill>
                  <a:srgbClr val="E05206"/>
                </a:solidFill>
              </a:rPr>
              <a:t>2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prstClr val="black"/>
                </a:solidFill>
              </a:rPr>
              <a:t>MSCA COFUND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prstClr val="black"/>
                </a:solidFill>
              </a:rPr>
              <a:t>To attract </a:t>
            </a:r>
            <a:r>
              <a:rPr lang="en-GB" dirty="0">
                <a:solidFill>
                  <a:prstClr val="black"/>
                </a:solidFill>
              </a:rPr>
              <a:t>excellent </a:t>
            </a:r>
            <a:r>
              <a:rPr lang="en-GB" dirty="0" smtClean="0">
                <a:solidFill>
                  <a:prstClr val="black"/>
                </a:solidFill>
              </a:rPr>
              <a:t>postdocs to Flanders</a:t>
            </a:r>
          </a:p>
          <a:p>
            <a:pPr marL="285750" indent="-285750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prstClr val="black"/>
                </a:solidFill>
              </a:rPr>
              <a:t>To increase international mobility of postdocs in Flanders</a:t>
            </a:r>
            <a:endParaRPr lang="nl-BE" dirty="0" smtClean="0"/>
          </a:p>
        </p:txBody>
      </p:sp>
      <p:sp>
        <p:nvSpPr>
          <p:cNvPr id="25" name="Tekstvak 5"/>
          <p:cNvSpPr txBox="1">
            <a:spLocks noChangeArrowheads="1"/>
          </p:cNvSpPr>
          <p:nvPr/>
        </p:nvSpPr>
        <p:spPr bwMode="auto">
          <a:xfrm>
            <a:off x="3172526" y="5663687"/>
            <a:ext cx="2774699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defTabSz="914400"/>
            <a:r>
              <a:rPr lang="en-GB" sz="3000" b="1" i="1" dirty="0">
                <a:solidFill>
                  <a:srgbClr val="1F497D"/>
                </a:solidFill>
                <a:latin typeface="Tw Cen MT" pitchFamily="34" charset="0"/>
              </a:rPr>
              <a:t>Big Science</a:t>
            </a:r>
            <a:r>
              <a:rPr lang="en-GB" sz="2400" i="1" dirty="0">
                <a:solidFill>
                  <a:prstClr val="black"/>
                </a:solidFill>
                <a:latin typeface="Tw Cen MT" pitchFamily="34" charset="0"/>
              </a:rPr>
              <a:t/>
            </a:r>
            <a:br>
              <a:rPr lang="en-GB" sz="2400" i="1" dirty="0">
                <a:solidFill>
                  <a:prstClr val="black"/>
                </a:solidFill>
                <a:latin typeface="Tw Cen MT" pitchFamily="34" charset="0"/>
              </a:rPr>
            </a:br>
            <a:r>
              <a:rPr lang="en-GB" sz="1000" dirty="0">
                <a:solidFill>
                  <a:prstClr val="black"/>
                </a:solidFill>
                <a:latin typeface="Tw Cen MT" pitchFamily="34" charset="0"/>
              </a:rPr>
              <a:t>LARGE INTERNATIONAL RESEARCH FACILITIES</a:t>
            </a:r>
            <a:endParaRPr lang="nl-BE" sz="1000" dirty="0">
              <a:solidFill>
                <a:prstClr val="black"/>
              </a:solidFill>
              <a:latin typeface="Tw Cen MT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13327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hoek 9"/>
          <p:cNvSpPr/>
          <p:nvPr/>
        </p:nvSpPr>
        <p:spPr>
          <a:xfrm>
            <a:off x="1159343" y="391267"/>
            <a:ext cx="684076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3200" b="1" dirty="0" smtClean="0">
                <a:solidFill>
                  <a:srgbClr val="E05206"/>
                </a:solidFill>
                <a:cs typeface="Times New Roman" panose="02020603050405020304" pitchFamily="18" charset="0"/>
              </a:rPr>
              <a:t>[PEGASUS]</a:t>
            </a:r>
            <a:r>
              <a:rPr lang="en-GB" sz="3200" b="1" baseline="30000" dirty="0" smtClean="0">
                <a:solidFill>
                  <a:srgbClr val="E05206"/>
                </a:solidFill>
                <a:cs typeface="Times New Roman" panose="02020603050405020304" pitchFamily="18" charset="0"/>
              </a:rPr>
              <a:t>2</a:t>
            </a:r>
            <a:endParaRPr lang="en-GB" sz="3200" b="1" dirty="0">
              <a:solidFill>
                <a:srgbClr val="E05206"/>
              </a:solidFill>
              <a:cs typeface="Times New Roman" panose="02020603050405020304" pitchFamily="18" charset="0"/>
            </a:endParaRPr>
          </a:p>
          <a:p>
            <a:pPr algn="ctr"/>
            <a:r>
              <a:rPr lang="en-GB" sz="2800" b="1" i="1" dirty="0" smtClean="0">
                <a:solidFill>
                  <a:srgbClr val="E05206"/>
                </a:solidFill>
                <a:cs typeface="Times New Roman" panose="02020603050405020304" pitchFamily="18" charset="0"/>
              </a:rPr>
              <a:t>giving wings to your career</a:t>
            </a:r>
            <a:endParaRPr lang="nl-BE" sz="2800" b="1" i="1" dirty="0">
              <a:solidFill>
                <a:srgbClr val="E05206"/>
              </a:solidFill>
            </a:endParaRPr>
          </a:p>
        </p:txBody>
      </p:sp>
      <p:sp>
        <p:nvSpPr>
          <p:cNvPr id="12" name="Tekstvak 11"/>
          <p:cNvSpPr txBox="1"/>
          <p:nvPr/>
        </p:nvSpPr>
        <p:spPr>
          <a:xfrm>
            <a:off x="1175110" y="2276872"/>
            <a:ext cx="6804107" cy="18876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US" sz="2000" dirty="0" smtClean="0"/>
              <a:t>3-year fellowships for postdoctoral researchers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err="1" smtClean="0"/>
              <a:t>Cofinanced</a:t>
            </a:r>
            <a:r>
              <a:rPr lang="en-US" sz="2000" dirty="0" smtClean="0"/>
              <a:t> by MSCA under Horizon 2020</a:t>
            </a:r>
          </a:p>
          <a:p>
            <a:r>
              <a:rPr lang="en-US" dirty="0" smtClean="0"/>
              <a:t>	</a:t>
            </a:r>
            <a:r>
              <a:rPr lang="en-US" sz="2000" dirty="0" smtClean="0"/>
              <a:t>EU: € 6,4 mil</a:t>
            </a:r>
          </a:p>
          <a:p>
            <a:pPr>
              <a:spcAft>
                <a:spcPts val="1000"/>
              </a:spcAft>
            </a:pPr>
            <a:r>
              <a:rPr lang="en-US" sz="2000" dirty="0" smtClean="0"/>
              <a:t>	FWO: € 8,3 mil</a:t>
            </a:r>
          </a:p>
          <a:p>
            <a:pPr marL="342900" indent="-342900"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US" sz="2000" b="1" dirty="0" smtClean="0"/>
              <a:t>Extension of the PEGASUS </a:t>
            </a:r>
            <a:r>
              <a:rPr lang="en-US" sz="2000" b="1" dirty="0" err="1" smtClean="0"/>
              <a:t>programme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cofunded</a:t>
            </a:r>
            <a:r>
              <a:rPr lang="en-US" sz="2000" b="1" dirty="0" smtClean="0"/>
              <a:t> under FP7</a:t>
            </a:r>
            <a:endParaRPr lang="en-US" sz="2000" dirty="0"/>
          </a:p>
        </p:txBody>
      </p:sp>
      <p:sp>
        <p:nvSpPr>
          <p:cNvPr id="13" name="Tekstvak 12"/>
          <p:cNvSpPr txBox="1"/>
          <p:nvPr/>
        </p:nvSpPr>
        <p:spPr>
          <a:xfrm>
            <a:off x="70502" y="4626808"/>
            <a:ext cx="8994514" cy="168251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spcAft>
                <a:spcPts val="2000"/>
              </a:spcAft>
            </a:pPr>
            <a:r>
              <a:rPr lang="nl-BE" sz="2200" b="1" dirty="0" err="1" smtClean="0">
                <a:gradFill flip="none" rotWithShape="1">
                  <a:gsLst>
                    <a:gs pos="0">
                      <a:srgbClr val="5D7729">
                        <a:lumMod val="100000"/>
                      </a:srgbClr>
                    </a:gs>
                    <a:gs pos="73000">
                      <a:srgbClr val="3F2D64"/>
                    </a:gs>
                  </a:gsLst>
                  <a:lin ang="0" scaled="1"/>
                  <a:tileRect/>
                </a:gradFill>
              </a:rPr>
              <a:t>Lessons</a:t>
            </a:r>
            <a:r>
              <a:rPr lang="nl-BE" sz="2200" b="1" dirty="0" smtClean="0">
                <a:gradFill flip="none" rotWithShape="1">
                  <a:gsLst>
                    <a:gs pos="0">
                      <a:srgbClr val="5D7729">
                        <a:lumMod val="100000"/>
                      </a:srgbClr>
                    </a:gs>
                    <a:gs pos="73000">
                      <a:srgbClr val="3F2D64"/>
                    </a:gs>
                  </a:gsLst>
                  <a:lin ang="0" scaled="1"/>
                  <a:tileRect/>
                </a:gradFill>
              </a:rPr>
              <a:t> </a:t>
            </a:r>
            <a:r>
              <a:rPr lang="nl-BE" sz="2200" b="1" dirty="0" err="1" smtClean="0">
                <a:gradFill flip="none" rotWithShape="1">
                  <a:gsLst>
                    <a:gs pos="0">
                      <a:srgbClr val="5D7729">
                        <a:lumMod val="100000"/>
                      </a:srgbClr>
                    </a:gs>
                    <a:gs pos="73000">
                      <a:srgbClr val="3F2D64"/>
                    </a:gs>
                  </a:gsLst>
                  <a:lin ang="0" scaled="1"/>
                  <a:tileRect/>
                </a:gradFill>
              </a:rPr>
              <a:t>Learnt</a:t>
            </a:r>
            <a:r>
              <a:rPr lang="nl-BE" sz="2200" b="1" dirty="0" smtClean="0">
                <a:gradFill flip="none" rotWithShape="1">
                  <a:gsLst>
                    <a:gs pos="0">
                      <a:srgbClr val="5D7729">
                        <a:lumMod val="100000"/>
                      </a:srgbClr>
                    </a:gs>
                    <a:gs pos="73000">
                      <a:srgbClr val="3F2D64"/>
                    </a:gs>
                  </a:gsLst>
                  <a:lin ang="0" scaled="1"/>
                  <a:tileRect/>
                </a:gradFill>
              </a:rPr>
              <a:t> – Changes made</a:t>
            </a:r>
          </a:p>
          <a:p>
            <a:pPr algn="ctr">
              <a:spcAft>
                <a:spcPts val="2000"/>
              </a:spcAft>
            </a:pPr>
            <a:r>
              <a:rPr lang="nl-BE" sz="2600" b="1" dirty="0" smtClean="0">
                <a:gradFill flip="none" rotWithShape="1">
                  <a:gsLst>
                    <a:gs pos="0">
                      <a:srgbClr val="5D7729">
                        <a:lumMod val="99000"/>
                      </a:srgbClr>
                    </a:gs>
                    <a:gs pos="64000">
                      <a:srgbClr val="3F2D64"/>
                    </a:gs>
                  </a:gsLst>
                  <a:lin ang="0" scaled="1"/>
                  <a:tileRect/>
                </a:gradFill>
              </a:rPr>
              <a:t>How </a:t>
            </a:r>
            <a:r>
              <a:rPr lang="nl-BE" sz="2600" b="1" dirty="0" err="1" smtClean="0">
                <a:gradFill flip="none" rotWithShape="1">
                  <a:gsLst>
                    <a:gs pos="0">
                      <a:srgbClr val="5D7729">
                        <a:lumMod val="99000"/>
                      </a:srgbClr>
                    </a:gs>
                    <a:gs pos="64000">
                      <a:srgbClr val="3F2D64"/>
                    </a:gs>
                  </a:gsLst>
                  <a:lin ang="0" scaled="1"/>
                  <a:tileRect/>
                </a:gradFill>
              </a:rPr>
              <a:t>did</a:t>
            </a:r>
            <a:r>
              <a:rPr lang="nl-BE" sz="2600" b="1" dirty="0" smtClean="0">
                <a:gradFill flip="none" rotWithShape="1">
                  <a:gsLst>
                    <a:gs pos="0">
                      <a:srgbClr val="5D7729">
                        <a:lumMod val="99000"/>
                      </a:srgbClr>
                    </a:gs>
                    <a:gs pos="64000">
                      <a:srgbClr val="3F2D64"/>
                    </a:gs>
                  </a:gsLst>
                  <a:lin ang="0" scaled="1"/>
                  <a:tileRect/>
                </a:gradFill>
              </a:rPr>
              <a:t> the </a:t>
            </a:r>
            <a:r>
              <a:rPr lang="nl-BE" sz="2600" b="1" dirty="0" smtClean="0">
                <a:gradFill flip="none" rotWithShape="1">
                  <a:gsLst>
                    <a:gs pos="0">
                      <a:srgbClr val="5D7729">
                        <a:lumMod val="99000"/>
                      </a:srgbClr>
                    </a:gs>
                    <a:gs pos="92000">
                      <a:srgbClr val="3F2D64"/>
                    </a:gs>
                  </a:gsLst>
                  <a:lin ang="0" scaled="1"/>
                  <a:tileRect/>
                </a:gradFill>
              </a:rPr>
              <a:t>PEGASUS</a:t>
            </a:r>
            <a:r>
              <a:rPr lang="nl-BE" sz="2600" b="1" dirty="0" smtClean="0">
                <a:gradFill flip="none" rotWithShape="1">
                  <a:gsLst>
                    <a:gs pos="0">
                      <a:srgbClr val="5D7729">
                        <a:lumMod val="99000"/>
                      </a:srgbClr>
                    </a:gs>
                    <a:gs pos="64000">
                      <a:srgbClr val="3F2D64"/>
                    </a:gs>
                  </a:gsLst>
                  <a:lin ang="0" scaled="1"/>
                  <a:tileRect/>
                </a:gradFill>
              </a:rPr>
              <a:t> (FP7) </a:t>
            </a:r>
            <a:r>
              <a:rPr lang="nl-BE" sz="2600" b="1" dirty="0" err="1" smtClean="0">
                <a:gradFill flip="none" rotWithShape="1">
                  <a:gsLst>
                    <a:gs pos="0">
                      <a:srgbClr val="5D7729">
                        <a:lumMod val="99000"/>
                      </a:srgbClr>
                    </a:gs>
                    <a:gs pos="64000">
                      <a:srgbClr val="3F2D64"/>
                    </a:gs>
                  </a:gsLst>
                  <a:lin ang="0" scaled="1"/>
                  <a:tileRect/>
                </a:gradFill>
              </a:rPr>
              <a:t>programme</a:t>
            </a:r>
            <a:r>
              <a:rPr lang="nl-BE" sz="2600" b="1" dirty="0" smtClean="0">
                <a:gradFill flip="none" rotWithShape="1">
                  <a:gsLst>
                    <a:gs pos="0">
                      <a:srgbClr val="5D7729">
                        <a:lumMod val="99000"/>
                      </a:srgbClr>
                    </a:gs>
                    <a:gs pos="64000">
                      <a:srgbClr val="3F2D64"/>
                    </a:gs>
                  </a:gsLst>
                  <a:lin ang="0" scaled="1"/>
                  <a:tileRect/>
                </a:gradFill>
              </a:rPr>
              <a:t> </a:t>
            </a:r>
            <a:r>
              <a:rPr lang="nl-BE" sz="2600" b="1" dirty="0" err="1" smtClean="0">
                <a:gradFill flip="none" rotWithShape="1">
                  <a:gsLst>
                    <a:gs pos="0">
                      <a:srgbClr val="5D7729">
                        <a:lumMod val="99000"/>
                      </a:srgbClr>
                    </a:gs>
                    <a:gs pos="64000">
                      <a:srgbClr val="3F2D64"/>
                    </a:gs>
                  </a:gsLst>
                  <a:lin ang="0" scaled="1"/>
                  <a:tileRect/>
                </a:gradFill>
              </a:rPr>
              <a:t>evolve</a:t>
            </a:r>
            <a:r>
              <a:rPr lang="nl-BE" sz="2600" b="1" dirty="0" smtClean="0">
                <a:gradFill flip="none" rotWithShape="1">
                  <a:gsLst>
                    <a:gs pos="0">
                      <a:srgbClr val="5D7729">
                        <a:lumMod val="99000"/>
                      </a:srgbClr>
                    </a:gs>
                    <a:gs pos="64000">
                      <a:srgbClr val="3F2D64"/>
                    </a:gs>
                  </a:gsLst>
                  <a:lin ang="0" scaled="1"/>
                  <a:tileRect/>
                </a:gradFill>
              </a:rPr>
              <a:t> </a:t>
            </a:r>
            <a:r>
              <a:rPr lang="nl-BE" sz="2600" b="1" dirty="0" err="1" smtClean="0">
                <a:gradFill flip="none" rotWithShape="1">
                  <a:gsLst>
                    <a:gs pos="0">
                      <a:srgbClr val="5D7729">
                        <a:lumMod val="99000"/>
                      </a:srgbClr>
                    </a:gs>
                    <a:gs pos="64000">
                      <a:srgbClr val="3F2D64"/>
                    </a:gs>
                  </a:gsLst>
                  <a:lin ang="0" scaled="1"/>
                  <a:tileRect/>
                </a:gradFill>
              </a:rPr>
              <a:t>to</a:t>
            </a:r>
            <a:r>
              <a:rPr lang="nl-BE" sz="2600" b="1" dirty="0" smtClean="0">
                <a:gradFill flip="none" rotWithShape="1">
                  <a:gsLst>
                    <a:gs pos="0">
                      <a:srgbClr val="5D7729">
                        <a:lumMod val="99000"/>
                      </a:srgbClr>
                    </a:gs>
                    <a:gs pos="64000">
                      <a:srgbClr val="3F2D64"/>
                    </a:gs>
                  </a:gsLst>
                  <a:lin ang="0" scaled="1"/>
                  <a:tileRect/>
                </a:gradFill>
              </a:rPr>
              <a:t> [PEGASUS]</a:t>
            </a:r>
            <a:r>
              <a:rPr lang="nl-BE" sz="2600" b="1" baseline="30000" dirty="0" smtClean="0">
                <a:gradFill flip="none" rotWithShape="1">
                  <a:gsLst>
                    <a:gs pos="0">
                      <a:srgbClr val="5D7729">
                        <a:lumMod val="99000"/>
                      </a:srgbClr>
                    </a:gs>
                    <a:gs pos="100000">
                      <a:srgbClr val="3F2D64"/>
                    </a:gs>
                  </a:gsLst>
                  <a:lin ang="0" scaled="1"/>
                  <a:tileRect/>
                </a:gradFill>
              </a:rPr>
              <a:t>2</a:t>
            </a:r>
          </a:p>
          <a:p>
            <a:pPr algn="ctr"/>
            <a:r>
              <a:rPr lang="en-US" sz="2200" b="1" dirty="0" smtClean="0">
                <a:gradFill flip="none" rotWithShape="1">
                  <a:gsLst>
                    <a:gs pos="0">
                      <a:srgbClr val="5D7729">
                        <a:lumMod val="99000"/>
                      </a:srgbClr>
                    </a:gs>
                    <a:gs pos="100000">
                      <a:srgbClr val="3F2D64"/>
                    </a:gs>
                  </a:gsLst>
                  <a:lin ang="0" scaled="1"/>
                  <a:tileRect/>
                </a:gradFill>
              </a:rPr>
              <a:t>Based on </a:t>
            </a:r>
            <a:r>
              <a:rPr lang="en-US" sz="2200" b="1" dirty="0" smtClean="0">
                <a:gradFill flip="none" rotWithShape="1">
                  <a:gsLst>
                    <a:gs pos="0">
                      <a:srgbClr val="5D7729">
                        <a:lumMod val="99000"/>
                      </a:srgbClr>
                    </a:gs>
                    <a:gs pos="100000">
                      <a:srgbClr val="3F2D64"/>
                    </a:gs>
                  </a:gsLst>
                  <a:lin ang="0" scaled="1"/>
                  <a:tileRect/>
                </a:gradFill>
              </a:rPr>
              <a:t>self-reflection </a:t>
            </a:r>
            <a:r>
              <a:rPr lang="en-US" sz="2200" b="1" dirty="0" smtClean="0">
                <a:gradFill flip="none" rotWithShape="1">
                  <a:gsLst>
                    <a:gs pos="0">
                      <a:srgbClr val="5D7729">
                        <a:lumMod val="99000"/>
                      </a:srgbClr>
                    </a:gs>
                    <a:gs pos="100000">
                      <a:srgbClr val="3F2D64"/>
                    </a:gs>
                  </a:gsLst>
                  <a:lin ang="0" scaled="1"/>
                  <a:tileRect/>
                </a:gradFill>
              </a:rPr>
              <a:t>and independent research-based </a:t>
            </a:r>
            <a:r>
              <a:rPr lang="en-US" sz="2200" b="1" dirty="0" smtClean="0">
                <a:gradFill flip="none" rotWithShape="1">
                  <a:gsLst>
                    <a:gs pos="0">
                      <a:srgbClr val="5D7729">
                        <a:lumMod val="99000"/>
                      </a:srgbClr>
                    </a:gs>
                    <a:gs pos="100000">
                      <a:srgbClr val="3F2D64"/>
                    </a:gs>
                  </a:gsLst>
                  <a:lin ang="0" scaled="1"/>
                  <a:tileRect/>
                </a:gradFill>
              </a:rPr>
              <a:t>evaluation</a:t>
            </a:r>
            <a:endParaRPr lang="en-US" sz="2200" b="1" dirty="0">
              <a:gradFill>
                <a:gsLst>
                  <a:gs pos="0">
                    <a:srgbClr val="5D7729"/>
                  </a:gs>
                  <a:gs pos="100000">
                    <a:srgbClr val="3F2D64"/>
                  </a:gs>
                </a:gsLst>
                <a:lin ang="5400000" scaled="1"/>
              </a:gradFill>
            </a:endParaRPr>
          </a:p>
        </p:txBody>
      </p:sp>
      <p:grpSp>
        <p:nvGrpSpPr>
          <p:cNvPr id="5" name="Groep 4"/>
          <p:cNvGrpSpPr/>
          <p:nvPr/>
        </p:nvGrpSpPr>
        <p:grpSpPr>
          <a:xfrm>
            <a:off x="783857" y="127101"/>
            <a:ext cx="1476470" cy="1543995"/>
            <a:chOff x="827584" y="118320"/>
            <a:chExt cx="1476470" cy="1543995"/>
          </a:xfrm>
        </p:grpSpPr>
        <p:pic>
          <p:nvPicPr>
            <p:cNvPr id="23" name="Afbeelding 22"/>
            <p:cNvPicPr>
              <a:picLocks noChangeAspect="1"/>
            </p:cNvPicPr>
            <p:nvPr/>
          </p:nvPicPr>
          <p:blipFill rotWithShape="1">
            <a:blip r:embed="rId2"/>
            <a:srcRect l="14211" t="27900" r="68647" b="20215"/>
            <a:stretch/>
          </p:blipFill>
          <p:spPr>
            <a:xfrm>
              <a:off x="827584" y="118320"/>
              <a:ext cx="1476470" cy="1256920"/>
            </a:xfrm>
            <a:prstGeom prst="rect">
              <a:avLst/>
            </a:prstGeom>
          </p:spPr>
        </p:pic>
        <p:sp>
          <p:nvSpPr>
            <p:cNvPr id="4" name="Tekstvak 3"/>
            <p:cNvSpPr txBox="1"/>
            <p:nvPr/>
          </p:nvSpPr>
          <p:spPr>
            <a:xfrm>
              <a:off x="1043608" y="1292983"/>
              <a:ext cx="119135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nl-BE" dirty="0" smtClean="0">
                  <a:solidFill>
                    <a:srgbClr val="5D7729"/>
                  </a:solidFill>
                </a:rPr>
                <a:t>2012-2016</a:t>
              </a:r>
              <a:endParaRPr lang="nl-BE" dirty="0">
                <a:solidFill>
                  <a:srgbClr val="5D7729"/>
                </a:solidFill>
              </a:endParaRPr>
            </a:p>
          </p:txBody>
        </p:sp>
      </p:grpSp>
      <p:grpSp>
        <p:nvGrpSpPr>
          <p:cNvPr id="8" name="Groep 7"/>
          <p:cNvGrpSpPr/>
          <p:nvPr/>
        </p:nvGrpSpPr>
        <p:grpSpPr>
          <a:xfrm>
            <a:off x="6931611" y="118320"/>
            <a:ext cx="1312797" cy="1561557"/>
            <a:chOff x="6931611" y="118320"/>
            <a:chExt cx="1312797" cy="1561557"/>
          </a:xfrm>
        </p:grpSpPr>
        <p:grpSp>
          <p:nvGrpSpPr>
            <p:cNvPr id="7" name="Groep 6"/>
            <p:cNvGrpSpPr/>
            <p:nvPr/>
          </p:nvGrpSpPr>
          <p:grpSpPr>
            <a:xfrm>
              <a:off x="6931611" y="118320"/>
              <a:ext cx="1312797" cy="1277213"/>
              <a:chOff x="5796136" y="453082"/>
              <a:chExt cx="1312797" cy="1277213"/>
            </a:xfrm>
          </p:grpSpPr>
          <p:pic>
            <p:nvPicPr>
              <p:cNvPr id="16" name="Afbeelding 15"/>
              <p:cNvPicPr>
                <a:picLocks noChangeAspect="1"/>
              </p:cNvPicPr>
              <p:nvPr/>
            </p:nvPicPr>
            <p:blipFill rotWithShape="1"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75083"/>
              <a:stretch/>
            </p:blipFill>
            <p:spPr>
              <a:xfrm>
                <a:off x="5863494" y="1429477"/>
                <a:ext cx="1245439" cy="300818"/>
              </a:xfrm>
              <a:prstGeom prst="rect">
                <a:avLst/>
              </a:prstGeom>
            </p:spPr>
          </p:pic>
          <p:pic>
            <p:nvPicPr>
              <p:cNvPr id="17" name="Afbeelding 16"/>
              <p:cNvPicPr>
                <a:picLocks noChangeAspect="1"/>
              </p:cNvPicPr>
              <p:nvPr/>
            </p:nvPicPr>
            <p:blipFill rotWithShape="1"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b="26825"/>
              <a:stretch/>
            </p:blipFill>
            <p:spPr>
              <a:xfrm flipH="1">
                <a:off x="5796136" y="453082"/>
                <a:ext cx="1312749" cy="931241"/>
              </a:xfrm>
              <a:prstGeom prst="rect">
                <a:avLst/>
              </a:prstGeom>
            </p:spPr>
          </p:pic>
        </p:grpSp>
        <p:sp>
          <p:nvSpPr>
            <p:cNvPr id="14" name="Tekstvak 13"/>
            <p:cNvSpPr txBox="1"/>
            <p:nvPr/>
          </p:nvSpPr>
          <p:spPr>
            <a:xfrm>
              <a:off x="6957563" y="1310545"/>
              <a:ext cx="119135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nl-BE" dirty="0" smtClean="0">
                  <a:solidFill>
                    <a:srgbClr val="3F2D64"/>
                  </a:solidFill>
                </a:rPr>
                <a:t>2015-2020</a:t>
              </a:r>
              <a:endParaRPr lang="nl-BE" dirty="0">
                <a:solidFill>
                  <a:srgbClr val="3F2D64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15754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hthoek 17"/>
          <p:cNvSpPr/>
          <p:nvPr/>
        </p:nvSpPr>
        <p:spPr>
          <a:xfrm>
            <a:off x="1775760" y="328865"/>
            <a:ext cx="2386851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3200" b="1" dirty="0" smtClean="0">
                <a:solidFill>
                  <a:srgbClr val="5D7729"/>
                </a:solidFill>
                <a:cs typeface="Times New Roman" panose="02020603050405020304" pitchFamily="18" charset="0"/>
              </a:rPr>
              <a:t>PEGASUS</a:t>
            </a:r>
            <a:endParaRPr lang="en-GB" sz="3200" b="1" dirty="0">
              <a:solidFill>
                <a:srgbClr val="5D7729"/>
              </a:solidFill>
              <a:cs typeface="Times New Roman" panose="02020603050405020304" pitchFamily="18" charset="0"/>
            </a:endParaRPr>
          </a:p>
          <a:p>
            <a:pPr algn="ctr"/>
            <a:r>
              <a:rPr lang="en-GB" sz="2800" b="1" dirty="0" smtClean="0">
                <a:solidFill>
                  <a:srgbClr val="5D7729"/>
                </a:solidFill>
                <a:cs typeface="Times New Roman" panose="02020603050405020304" pitchFamily="18" charset="0"/>
              </a:rPr>
              <a:t>(2012-2016)</a:t>
            </a:r>
            <a:endParaRPr lang="nl-BE" sz="2800" b="1" dirty="0">
              <a:solidFill>
                <a:srgbClr val="5D7729"/>
              </a:solidFill>
            </a:endParaRPr>
          </a:p>
        </p:txBody>
      </p:sp>
      <p:pic>
        <p:nvPicPr>
          <p:cNvPr id="19" name="Afbeelding 18"/>
          <p:cNvPicPr>
            <a:picLocks noChangeAspect="1"/>
          </p:cNvPicPr>
          <p:nvPr/>
        </p:nvPicPr>
        <p:blipFill rotWithShape="1">
          <a:blip r:embed="rId3"/>
          <a:srcRect l="14211" t="27900" r="68647" b="20215"/>
          <a:stretch/>
        </p:blipFill>
        <p:spPr>
          <a:xfrm>
            <a:off x="90893" y="116632"/>
            <a:ext cx="1691680" cy="1440128"/>
          </a:xfrm>
          <a:prstGeom prst="rect">
            <a:avLst/>
          </a:prstGeom>
        </p:spPr>
      </p:pic>
      <p:grpSp>
        <p:nvGrpSpPr>
          <p:cNvPr id="20" name="Groep 19"/>
          <p:cNvGrpSpPr/>
          <p:nvPr/>
        </p:nvGrpSpPr>
        <p:grpSpPr>
          <a:xfrm>
            <a:off x="251520" y="6237312"/>
            <a:ext cx="8640960" cy="492443"/>
            <a:chOff x="251520" y="6201871"/>
            <a:chExt cx="8640960" cy="492443"/>
          </a:xfrm>
        </p:grpSpPr>
        <p:pic>
          <p:nvPicPr>
            <p:cNvPr id="21" name="Afbeelding 20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1520" y="6219591"/>
              <a:ext cx="685213" cy="457002"/>
            </a:xfrm>
            <a:prstGeom prst="rect">
              <a:avLst/>
            </a:prstGeom>
          </p:spPr>
        </p:pic>
        <p:sp>
          <p:nvSpPr>
            <p:cNvPr id="22" name="Rechthoek 21"/>
            <p:cNvSpPr/>
            <p:nvPr/>
          </p:nvSpPr>
          <p:spPr>
            <a:xfrm>
              <a:off x="1043608" y="6201871"/>
              <a:ext cx="7848872" cy="49244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/>
              <a:r>
                <a:rPr lang="nl-BE" sz="1300" dirty="0" err="1"/>
                <a:t>This</a:t>
              </a:r>
              <a:r>
                <a:rPr lang="nl-BE" sz="1300" dirty="0"/>
                <a:t> project has </a:t>
              </a:r>
              <a:r>
                <a:rPr lang="nl-BE" sz="1300" dirty="0" err="1"/>
                <a:t>received</a:t>
              </a:r>
              <a:r>
                <a:rPr lang="nl-BE" sz="1300" dirty="0"/>
                <a:t> </a:t>
              </a:r>
              <a:r>
                <a:rPr lang="nl-BE" sz="1300" dirty="0" err="1"/>
                <a:t>funding</a:t>
              </a:r>
              <a:r>
                <a:rPr lang="nl-BE" sz="1300" dirty="0"/>
                <a:t> </a:t>
              </a:r>
              <a:r>
                <a:rPr lang="nl-BE" sz="1300" dirty="0" err="1"/>
                <a:t>from</a:t>
              </a:r>
              <a:r>
                <a:rPr lang="nl-BE" sz="1300" dirty="0"/>
                <a:t> the European </a:t>
              </a:r>
              <a:r>
                <a:rPr lang="nl-BE" sz="1300" dirty="0" err="1"/>
                <a:t>Union’s</a:t>
              </a:r>
              <a:r>
                <a:rPr lang="nl-BE" sz="1300" dirty="0"/>
                <a:t> </a:t>
              </a:r>
              <a:r>
                <a:rPr lang="nl-BE" sz="1300" dirty="0" err="1"/>
                <a:t>Seventh</a:t>
              </a:r>
              <a:r>
                <a:rPr lang="nl-BE" sz="1300" dirty="0"/>
                <a:t> Framework </a:t>
              </a:r>
              <a:r>
                <a:rPr lang="nl-BE" sz="1300" dirty="0" err="1"/>
                <a:t>Programme</a:t>
              </a:r>
              <a:r>
                <a:rPr lang="nl-BE" sz="1300" dirty="0"/>
                <a:t> </a:t>
              </a:r>
              <a:r>
                <a:rPr lang="nl-BE" sz="1300" dirty="0" err="1"/>
                <a:t>for</a:t>
              </a:r>
              <a:r>
                <a:rPr lang="nl-BE" sz="1300" dirty="0"/>
                <a:t> research, </a:t>
              </a:r>
              <a:r>
                <a:rPr lang="nl-BE" sz="1300" dirty="0" err="1"/>
                <a:t>technological</a:t>
              </a:r>
              <a:r>
                <a:rPr lang="nl-BE" sz="1300" dirty="0"/>
                <a:t> </a:t>
              </a:r>
              <a:r>
                <a:rPr lang="nl-BE" sz="1300" dirty="0" err="1"/>
                <a:t>development</a:t>
              </a:r>
              <a:r>
                <a:rPr lang="nl-BE" sz="1300" dirty="0"/>
                <a:t> </a:t>
              </a:r>
              <a:r>
                <a:rPr lang="nl-BE" sz="1300" dirty="0" err="1"/>
                <a:t>and</a:t>
              </a:r>
              <a:r>
                <a:rPr lang="nl-BE" sz="1300" dirty="0"/>
                <a:t> </a:t>
              </a:r>
              <a:r>
                <a:rPr lang="nl-BE" sz="1300" dirty="0" err="1"/>
                <a:t>demonstration</a:t>
              </a:r>
              <a:r>
                <a:rPr lang="nl-BE" sz="1300" dirty="0"/>
                <a:t> </a:t>
              </a:r>
              <a:r>
                <a:rPr lang="nl-BE" sz="1300" dirty="0" err="1"/>
                <a:t>under</a:t>
              </a:r>
              <a:r>
                <a:rPr lang="nl-BE" sz="1300" dirty="0"/>
                <a:t> </a:t>
              </a:r>
              <a:r>
                <a:rPr lang="nl-BE" sz="1300" dirty="0" err="1"/>
                <a:t>grant</a:t>
              </a:r>
              <a:r>
                <a:rPr lang="nl-BE" sz="1300" dirty="0"/>
                <a:t> agreement No 267216.</a:t>
              </a:r>
            </a:p>
          </p:txBody>
        </p:sp>
      </p:grpSp>
      <p:sp>
        <p:nvSpPr>
          <p:cNvPr id="11" name="Tekstvak 10"/>
          <p:cNvSpPr txBox="1"/>
          <p:nvPr/>
        </p:nvSpPr>
        <p:spPr>
          <a:xfrm>
            <a:off x="251520" y="1827589"/>
            <a:ext cx="8640960" cy="50577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Impact on the </a:t>
            </a:r>
            <a:r>
              <a:rPr lang="en-US" b="1" dirty="0" smtClean="0"/>
              <a:t>RESEARCHER</a:t>
            </a:r>
            <a:r>
              <a:rPr lang="en-US" dirty="0" smtClean="0"/>
              <a:t> (career – skills and capabilities - network):</a:t>
            </a:r>
          </a:p>
          <a:p>
            <a:endParaRPr lang="en-US" dirty="0" smtClean="0"/>
          </a:p>
          <a:p>
            <a:pPr algn="r"/>
            <a:r>
              <a:rPr lang="en-US" i="1" dirty="0" smtClean="0"/>
              <a:t>“I believe it has been instrumental in getting accepted as a CERN COFUND fellow”</a:t>
            </a:r>
          </a:p>
          <a:p>
            <a:pPr algn="r"/>
            <a:r>
              <a:rPr lang="en-US" i="1" dirty="0" smtClean="0"/>
              <a:t>“It was the stepping stone to an Odysseus grant and in the end a permanent position”</a:t>
            </a:r>
          </a:p>
          <a:p>
            <a:pPr algn="ctr"/>
            <a:endParaRPr lang="en-US" dirty="0" smtClean="0"/>
          </a:p>
          <a:p>
            <a:pPr>
              <a:spcBef>
                <a:spcPts val="500"/>
              </a:spcBef>
              <a:spcAft>
                <a:spcPts val="500"/>
              </a:spcAft>
            </a:pPr>
            <a:r>
              <a:rPr lang="en-US" dirty="0" smtClean="0"/>
              <a:t>Impact on the </a:t>
            </a:r>
            <a:r>
              <a:rPr lang="en-US" b="1" dirty="0" smtClean="0"/>
              <a:t>HOST RESEARCH GROUP</a:t>
            </a:r>
            <a:r>
              <a:rPr lang="en-US" dirty="0" smtClean="0"/>
              <a:t>:</a:t>
            </a:r>
          </a:p>
          <a:p>
            <a:endParaRPr lang="en-US" dirty="0" smtClean="0"/>
          </a:p>
          <a:p>
            <a:pPr algn="r"/>
            <a:r>
              <a:rPr lang="en-US" i="1" dirty="0" smtClean="0"/>
              <a:t>“The Pegasus fellowship holder brought the latest molecular biology techniques into my laboratory, making us the first in Belgium to have access to this technology”</a:t>
            </a:r>
          </a:p>
          <a:p>
            <a:pPr algn="ctr"/>
            <a:endParaRPr lang="en-US" i="1" dirty="0" smtClean="0"/>
          </a:p>
          <a:p>
            <a:pPr>
              <a:spcBef>
                <a:spcPts val="500"/>
              </a:spcBef>
              <a:spcAft>
                <a:spcPts val="500"/>
              </a:spcAft>
            </a:pPr>
            <a:r>
              <a:rPr lang="en-US" dirty="0" smtClean="0"/>
              <a:t>Impact on </a:t>
            </a:r>
            <a:r>
              <a:rPr lang="en-US" b="1" dirty="0" smtClean="0"/>
              <a:t>FLANDERS </a:t>
            </a:r>
            <a:r>
              <a:rPr lang="en-US" dirty="0" smtClean="0"/>
              <a:t>(visibility – international status – collaborations):</a:t>
            </a:r>
          </a:p>
          <a:p>
            <a:endParaRPr lang="en-US" dirty="0"/>
          </a:p>
          <a:p>
            <a:pPr algn="r"/>
            <a:r>
              <a:rPr lang="en-US" i="1" dirty="0" smtClean="0"/>
              <a:t>“Contributes to the revitalization of science in Flanders”</a:t>
            </a:r>
          </a:p>
          <a:p>
            <a:endParaRPr lang="en-US" i="1" dirty="0" smtClean="0"/>
          </a:p>
          <a:p>
            <a:endParaRPr lang="en-US" dirty="0" smtClean="0"/>
          </a:p>
          <a:p>
            <a:pPr algn="ctr"/>
            <a:endParaRPr lang="nl-BE" i="1" dirty="0" smtClean="0"/>
          </a:p>
          <a:p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2128841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hoek 9"/>
          <p:cNvSpPr/>
          <p:nvPr/>
        </p:nvSpPr>
        <p:spPr>
          <a:xfrm>
            <a:off x="1775760" y="328865"/>
            <a:ext cx="2386851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3200" b="1" dirty="0" smtClean="0">
                <a:solidFill>
                  <a:srgbClr val="5D7729"/>
                </a:solidFill>
                <a:cs typeface="Times New Roman" panose="02020603050405020304" pitchFamily="18" charset="0"/>
              </a:rPr>
              <a:t>PEGASUS</a:t>
            </a:r>
            <a:endParaRPr lang="en-GB" sz="3200" b="1" dirty="0">
              <a:solidFill>
                <a:srgbClr val="5D7729"/>
              </a:solidFill>
              <a:cs typeface="Times New Roman" panose="02020603050405020304" pitchFamily="18" charset="0"/>
            </a:endParaRPr>
          </a:p>
          <a:p>
            <a:pPr algn="ctr"/>
            <a:r>
              <a:rPr lang="en-GB" sz="2800" b="1" dirty="0" smtClean="0">
                <a:solidFill>
                  <a:srgbClr val="5D7729"/>
                </a:solidFill>
                <a:cs typeface="Times New Roman" panose="02020603050405020304" pitchFamily="18" charset="0"/>
              </a:rPr>
              <a:t>(2012-2016)</a:t>
            </a:r>
            <a:endParaRPr lang="nl-BE" sz="2800" b="1" dirty="0">
              <a:solidFill>
                <a:srgbClr val="5D7729"/>
              </a:solidFill>
            </a:endParaRPr>
          </a:p>
        </p:txBody>
      </p:sp>
      <p:pic>
        <p:nvPicPr>
          <p:cNvPr id="23" name="Afbeelding 22"/>
          <p:cNvPicPr>
            <a:picLocks noChangeAspect="1"/>
          </p:cNvPicPr>
          <p:nvPr/>
        </p:nvPicPr>
        <p:blipFill rotWithShape="1">
          <a:blip r:embed="rId3"/>
          <a:srcRect l="14211" t="27900" r="68647" b="20215"/>
          <a:stretch/>
        </p:blipFill>
        <p:spPr>
          <a:xfrm>
            <a:off x="90893" y="116632"/>
            <a:ext cx="1691680" cy="1440128"/>
          </a:xfrm>
          <a:prstGeom prst="rect">
            <a:avLst/>
          </a:prstGeom>
        </p:spPr>
      </p:pic>
      <p:sp>
        <p:nvSpPr>
          <p:cNvPr id="4" name="Tekstvak 3"/>
          <p:cNvSpPr txBox="1"/>
          <p:nvPr/>
        </p:nvSpPr>
        <p:spPr>
          <a:xfrm>
            <a:off x="1475656" y="2776864"/>
            <a:ext cx="5739328" cy="178510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200" dirty="0" smtClean="0"/>
              <a:t>Pegasus-long: 3-year postdoctoral fellowship 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200" dirty="0" smtClean="0"/>
              <a:t>Pegasus-short: 1-year </a:t>
            </a:r>
            <a:r>
              <a:rPr lang="en-US" sz="2200" dirty="0"/>
              <a:t>postdoctoral fellowship </a:t>
            </a:r>
          </a:p>
          <a:p>
            <a:endParaRPr lang="nl-BE" sz="2200" dirty="0" smtClean="0"/>
          </a:p>
          <a:p>
            <a:endParaRPr lang="nl-BE" sz="2200" dirty="0"/>
          </a:p>
        </p:txBody>
      </p:sp>
      <p:sp>
        <p:nvSpPr>
          <p:cNvPr id="5" name="Rechthoek 4"/>
          <p:cNvSpPr/>
          <p:nvPr/>
        </p:nvSpPr>
        <p:spPr>
          <a:xfrm>
            <a:off x="936733" y="2132856"/>
            <a:ext cx="3350982" cy="71327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nl-BE" sz="3000" b="1" dirty="0" smtClean="0"/>
              <a:t>INCOMING </a:t>
            </a:r>
            <a:r>
              <a:rPr lang="nl-BE" sz="3000" b="1" dirty="0" err="1" smtClean="0"/>
              <a:t>mobility</a:t>
            </a:r>
            <a:endParaRPr lang="nl-BE" sz="3000" b="1" dirty="0"/>
          </a:p>
        </p:txBody>
      </p:sp>
      <p:sp>
        <p:nvSpPr>
          <p:cNvPr id="7" name="Tekstvak 6"/>
          <p:cNvSpPr txBox="1"/>
          <p:nvPr/>
        </p:nvSpPr>
        <p:spPr>
          <a:xfrm>
            <a:off x="251520" y="4274672"/>
            <a:ext cx="8640961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nl-BE" sz="2000" dirty="0" smtClean="0"/>
              <a:t>Evaluation: 	</a:t>
            </a:r>
            <a:r>
              <a:rPr lang="en-US" sz="2000" dirty="0" smtClean="0"/>
              <a:t>Respondents as well as interviewees and promoters often 			mentioned that the </a:t>
            </a:r>
            <a:r>
              <a:rPr lang="en-US" sz="2000" b="1" dirty="0" smtClean="0"/>
              <a:t>Pegasus-short fellowship is too short to 			have a meaningful impact</a:t>
            </a:r>
          </a:p>
          <a:p>
            <a:pPr algn="just"/>
            <a:endParaRPr lang="nl-BE" sz="2000" i="1" dirty="0"/>
          </a:p>
          <a:p>
            <a:pPr algn="just"/>
            <a:r>
              <a:rPr lang="nl-BE" sz="2000" dirty="0" smtClean="0"/>
              <a:t>Action taken: 	Pegasus-short fellowships out - full focus on 3-year fellowships</a:t>
            </a:r>
            <a:endParaRPr lang="nl-BE" sz="2000" dirty="0"/>
          </a:p>
        </p:txBody>
      </p:sp>
      <p:sp>
        <p:nvSpPr>
          <p:cNvPr id="11" name="Tekstvak 10"/>
          <p:cNvSpPr txBox="1"/>
          <p:nvPr/>
        </p:nvSpPr>
        <p:spPr>
          <a:xfrm>
            <a:off x="4067944" y="526980"/>
            <a:ext cx="4939878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BE" sz="3000" b="1" dirty="0" err="1" smtClean="0">
                <a:solidFill>
                  <a:srgbClr val="E05206"/>
                </a:solidFill>
              </a:rPr>
              <a:t>Optimized</a:t>
            </a:r>
            <a:r>
              <a:rPr lang="nl-BE" sz="3000" b="1" dirty="0" smtClean="0">
                <a:solidFill>
                  <a:srgbClr val="E05206"/>
                </a:solidFill>
              </a:rPr>
              <a:t> </a:t>
            </a:r>
            <a:r>
              <a:rPr lang="nl-BE" sz="3000" b="1" dirty="0" err="1" smtClean="0">
                <a:solidFill>
                  <a:srgbClr val="E05206"/>
                </a:solidFill>
              </a:rPr>
              <a:t>Programme</a:t>
            </a:r>
            <a:r>
              <a:rPr lang="nl-BE" sz="3000" b="1" dirty="0" smtClean="0">
                <a:solidFill>
                  <a:srgbClr val="E05206"/>
                </a:solidFill>
              </a:rPr>
              <a:t> Design</a:t>
            </a:r>
            <a:endParaRPr lang="nl-BE" sz="3000" b="1" dirty="0">
              <a:solidFill>
                <a:srgbClr val="E0520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7470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hoek 4"/>
          <p:cNvSpPr/>
          <p:nvPr/>
        </p:nvSpPr>
        <p:spPr>
          <a:xfrm>
            <a:off x="662970" y="212418"/>
            <a:ext cx="7812908" cy="7848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nl-BE" sz="3000" b="1" dirty="0" err="1" smtClean="0">
                <a:solidFill>
                  <a:srgbClr val="E05206"/>
                </a:solidFill>
              </a:rPr>
              <a:t>Need</a:t>
            </a:r>
            <a:r>
              <a:rPr lang="nl-BE" sz="3000" b="1" dirty="0" smtClean="0">
                <a:solidFill>
                  <a:srgbClr val="E05206"/>
                </a:solidFill>
              </a:rPr>
              <a:t> </a:t>
            </a:r>
            <a:r>
              <a:rPr lang="nl-BE" sz="3000" b="1" dirty="0" err="1" smtClean="0">
                <a:solidFill>
                  <a:srgbClr val="E05206"/>
                </a:solidFill>
              </a:rPr>
              <a:t>for</a:t>
            </a:r>
            <a:r>
              <a:rPr lang="nl-BE" sz="3000" b="1" dirty="0" smtClean="0">
                <a:solidFill>
                  <a:srgbClr val="E05206"/>
                </a:solidFill>
              </a:rPr>
              <a:t> long-term OUTGOING </a:t>
            </a:r>
            <a:r>
              <a:rPr lang="nl-BE" sz="3000" b="1" dirty="0" err="1" smtClean="0">
                <a:solidFill>
                  <a:srgbClr val="E05206"/>
                </a:solidFill>
              </a:rPr>
              <a:t>mobility</a:t>
            </a:r>
            <a:r>
              <a:rPr lang="nl-BE" sz="3000" b="1" dirty="0" smtClean="0">
                <a:solidFill>
                  <a:srgbClr val="E05206"/>
                </a:solidFill>
              </a:rPr>
              <a:t> at FWO</a:t>
            </a:r>
            <a:endParaRPr lang="nl-BE" sz="3000" b="1" dirty="0">
              <a:solidFill>
                <a:srgbClr val="E05206"/>
              </a:solidFill>
            </a:endParaRPr>
          </a:p>
        </p:txBody>
      </p:sp>
      <p:sp>
        <p:nvSpPr>
          <p:cNvPr id="9" name="Tekstvak 8"/>
          <p:cNvSpPr txBox="1"/>
          <p:nvPr/>
        </p:nvSpPr>
        <p:spPr>
          <a:xfrm>
            <a:off x="265750" y="3861048"/>
            <a:ext cx="8607347" cy="1708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Aft>
                <a:spcPts val="1000"/>
              </a:spcAft>
            </a:pPr>
            <a:r>
              <a:rPr lang="en-US" sz="2000" dirty="0" smtClean="0"/>
              <a:t>Evaluation:	Focus on project-based exchange of researchers</a:t>
            </a:r>
          </a:p>
          <a:p>
            <a:pPr algn="just">
              <a:spcAft>
                <a:spcPts val="1000"/>
              </a:spcAft>
            </a:pPr>
            <a:r>
              <a:rPr lang="en-US" sz="2000" dirty="0" smtClean="0"/>
              <a:t>		Focus </a:t>
            </a:r>
            <a:r>
              <a:rPr lang="en-US" sz="2000" dirty="0"/>
              <a:t>on short period mobility - max. period abroad is 1 </a:t>
            </a:r>
            <a:r>
              <a:rPr lang="en-US" sz="2000" dirty="0" smtClean="0"/>
              <a:t>year</a:t>
            </a:r>
          </a:p>
          <a:p>
            <a:pPr algn="just">
              <a:spcAft>
                <a:spcPts val="1000"/>
              </a:spcAft>
            </a:pPr>
            <a:endParaRPr lang="en-US" sz="2000" dirty="0"/>
          </a:p>
          <a:p>
            <a:pPr algn="just"/>
            <a:r>
              <a:rPr lang="nl-BE" sz="2000" dirty="0" smtClean="0"/>
              <a:t>Action Taken:	</a:t>
            </a:r>
            <a:r>
              <a:rPr lang="nl-BE" sz="2000" dirty="0" err="1" smtClean="0"/>
              <a:t>Include</a:t>
            </a:r>
            <a:r>
              <a:rPr lang="nl-BE" sz="2000" dirty="0" smtClean="0"/>
              <a:t> </a:t>
            </a:r>
            <a:r>
              <a:rPr lang="nl-BE" sz="2000" b="1" dirty="0" smtClean="0"/>
              <a:t>OUTGOING </a:t>
            </a:r>
            <a:r>
              <a:rPr lang="nl-BE" sz="2000" b="1" dirty="0" err="1" smtClean="0"/>
              <a:t>mobility</a:t>
            </a:r>
            <a:r>
              <a:rPr lang="nl-BE" sz="2000" b="1" dirty="0" smtClean="0"/>
              <a:t> </a:t>
            </a:r>
            <a:r>
              <a:rPr lang="nl-BE" sz="2000" dirty="0" smtClean="0"/>
              <a:t>in the new PEGASUS program</a:t>
            </a:r>
            <a:endParaRPr lang="nl-BE" sz="2000" dirty="0"/>
          </a:p>
        </p:txBody>
      </p:sp>
      <p:sp>
        <p:nvSpPr>
          <p:cNvPr id="13" name="Tekstvak 12"/>
          <p:cNvSpPr txBox="1"/>
          <p:nvPr/>
        </p:nvSpPr>
        <p:spPr>
          <a:xfrm>
            <a:off x="286482" y="1412776"/>
            <a:ext cx="2773350" cy="100540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>
              <a:spcAft>
                <a:spcPts val="1000"/>
              </a:spcAft>
            </a:pPr>
            <a:r>
              <a:rPr lang="nl-BE" sz="1700" b="1" dirty="0" err="1" smtClean="0">
                <a:solidFill>
                  <a:srgbClr val="4B08A1"/>
                </a:solidFill>
              </a:rPr>
              <a:t>Mobility</a:t>
            </a:r>
            <a:r>
              <a:rPr lang="nl-BE" sz="1700" b="1" dirty="0" smtClean="0">
                <a:solidFill>
                  <a:srgbClr val="4B08A1"/>
                </a:solidFill>
              </a:rPr>
              <a:t> Grants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BE" sz="1700" dirty="0" smtClean="0"/>
              <a:t>Conferences/Workshops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BE" sz="1700" dirty="0" smtClean="0"/>
              <a:t>Short/long </a:t>
            </a:r>
            <a:r>
              <a:rPr lang="nl-BE" sz="1700" dirty="0" err="1" smtClean="0"/>
              <a:t>stays</a:t>
            </a:r>
            <a:r>
              <a:rPr lang="nl-BE" sz="1700" dirty="0" smtClean="0"/>
              <a:t> </a:t>
            </a:r>
            <a:r>
              <a:rPr lang="nl-BE" sz="1700" dirty="0" err="1" smtClean="0"/>
              <a:t>abroad</a:t>
            </a:r>
            <a:endParaRPr lang="nl-BE" sz="1700" dirty="0" smtClean="0"/>
          </a:p>
        </p:txBody>
      </p:sp>
      <p:sp>
        <p:nvSpPr>
          <p:cNvPr id="15" name="Tekstvak 14"/>
          <p:cNvSpPr txBox="1"/>
          <p:nvPr/>
        </p:nvSpPr>
        <p:spPr>
          <a:xfrm>
            <a:off x="3186318" y="2291215"/>
            <a:ext cx="5706162" cy="100540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>
              <a:spcAft>
                <a:spcPts val="1000"/>
              </a:spcAft>
            </a:pPr>
            <a:r>
              <a:rPr lang="nl-BE" sz="1700" b="1" dirty="0" smtClean="0">
                <a:solidFill>
                  <a:srgbClr val="4B08A1"/>
                </a:solidFill>
              </a:rPr>
              <a:t>Exchange </a:t>
            </a:r>
            <a:r>
              <a:rPr lang="nl-BE" sz="1700" b="1" dirty="0" err="1" smtClean="0">
                <a:solidFill>
                  <a:srgbClr val="4B08A1"/>
                </a:solidFill>
              </a:rPr>
              <a:t>and</a:t>
            </a:r>
            <a:r>
              <a:rPr lang="nl-BE" sz="1700" b="1" dirty="0" smtClean="0">
                <a:solidFill>
                  <a:srgbClr val="4B08A1"/>
                </a:solidFill>
              </a:rPr>
              <a:t> </a:t>
            </a:r>
            <a:r>
              <a:rPr lang="nl-BE" sz="1700" b="1" dirty="0" err="1" smtClean="0">
                <a:solidFill>
                  <a:srgbClr val="4B08A1"/>
                </a:solidFill>
              </a:rPr>
              <a:t>Collaboration</a:t>
            </a:r>
            <a:endParaRPr lang="nl-BE" sz="1700" b="1" dirty="0" smtClean="0">
              <a:solidFill>
                <a:srgbClr val="4B08A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BE" sz="1700" dirty="0" smtClean="0"/>
              <a:t>EU: Poland, Bulgaria, France, Slovenia, Romania, …</a:t>
            </a:r>
          </a:p>
          <a:p>
            <a:pPr marL="285750" indent="-285750"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nl-BE" sz="1700" dirty="0" smtClean="0"/>
              <a:t>Non-EU: China, Argentina, Turkey, South Korea, …</a:t>
            </a:r>
          </a:p>
        </p:txBody>
      </p:sp>
      <p:sp>
        <p:nvSpPr>
          <p:cNvPr id="16" name="Tekstvak 15"/>
          <p:cNvSpPr txBox="1"/>
          <p:nvPr/>
        </p:nvSpPr>
        <p:spPr>
          <a:xfrm>
            <a:off x="3186318" y="1412776"/>
            <a:ext cx="5706162" cy="74379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>
              <a:spcAft>
                <a:spcPts val="1000"/>
              </a:spcAft>
            </a:pPr>
            <a:r>
              <a:rPr lang="nl-BE" sz="1700" b="1" dirty="0" err="1" smtClean="0">
                <a:solidFill>
                  <a:srgbClr val="4B08A1"/>
                </a:solidFill>
              </a:rPr>
              <a:t>Bilateral</a:t>
            </a:r>
            <a:r>
              <a:rPr lang="nl-BE" sz="1700" b="1" dirty="0" smtClean="0">
                <a:solidFill>
                  <a:srgbClr val="4B08A1"/>
                </a:solidFill>
              </a:rPr>
              <a:t> Research </a:t>
            </a:r>
            <a:r>
              <a:rPr lang="nl-BE" sz="1700" b="1" dirty="0" err="1" smtClean="0">
                <a:solidFill>
                  <a:srgbClr val="4B08A1"/>
                </a:solidFill>
              </a:rPr>
              <a:t>Projects</a:t>
            </a:r>
            <a:endParaRPr lang="nl-BE" sz="1700" b="1" dirty="0" smtClean="0">
              <a:solidFill>
                <a:srgbClr val="4B08A1"/>
              </a:solidFill>
            </a:endParaRPr>
          </a:p>
          <a:p>
            <a:pPr marL="285750" indent="-285750"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nl-BE" sz="1700" dirty="0" smtClean="0"/>
              <a:t>Vietnam, Québec, Ecuador, China, Brazil, South </a:t>
            </a:r>
            <a:r>
              <a:rPr lang="nl-BE" sz="1700" dirty="0" err="1" smtClean="0"/>
              <a:t>Africa</a:t>
            </a:r>
            <a:endParaRPr lang="nl-BE" sz="1700" dirty="0" smtClean="0"/>
          </a:p>
        </p:txBody>
      </p:sp>
      <p:pic>
        <p:nvPicPr>
          <p:cNvPr id="18" name="Afbeelding 1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2448" y="5949280"/>
            <a:ext cx="3834384" cy="762000"/>
          </a:xfrm>
          <a:prstGeom prst="rect">
            <a:avLst/>
          </a:prstGeom>
        </p:spPr>
      </p:pic>
      <p:sp>
        <p:nvSpPr>
          <p:cNvPr id="10" name="Tekstvak 9"/>
          <p:cNvSpPr txBox="1"/>
          <p:nvPr/>
        </p:nvSpPr>
        <p:spPr>
          <a:xfrm>
            <a:off x="285133" y="2552825"/>
            <a:ext cx="2774699" cy="74379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>
              <a:spcAft>
                <a:spcPts val="1000"/>
              </a:spcAft>
            </a:pPr>
            <a:r>
              <a:rPr lang="nl-BE" sz="1700" b="1" dirty="0" smtClean="0">
                <a:solidFill>
                  <a:srgbClr val="4B08A1"/>
                </a:solidFill>
              </a:rPr>
              <a:t>Lead Agency Procedures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BE" sz="1700" dirty="0" smtClean="0"/>
              <a:t>LUX, NLD, AUT, SVN</a:t>
            </a:r>
          </a:p>
        </p:txBody>
      </p:sp>
    </p:spTree>
    <p:extLst>
      <p:ext uri="{BB962C8B-B14F-4D97-AF65-F5344CB8AC3E}">
        <p14:creationId xmlns:p14="http://schemas.microsoft.com/office/powerpoint/2010/main" val="2699356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ep 5"/>
          <p:cNvGrpSpPr/>
          <p:nvPr/>
        </p:nvGrpSpPr>
        <p:grpSpPr>
          <a:xfrm>
            <a:off x="251520" y="6237312"/>
            <a:ext cx="8640960" cy="492443"/>
            <a:chOff x="251520" y="6201871"/>
            <a:chExt cx="8640960" cy="492443"/>
          </a:xfrm>
        </p:grpSpPr>
        <p:pic>
          <p:nvPicPr>
            <p:cNvPr id="2" name="Afbeelding 1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1520" y="6219591"/>
              <a:ext cx="685213" cy="457002"/>
            </a:xfrm>
            <a:prstGeom prst="rect">
              <a:avLst/>
            </a:prstGeom>
          </p:spPr>
        </p:pic>
        <p:sp>
          <p:nvSpPr>
            <p:cNvPr id="3" name="Rechthoek 2"/>
            <p:cNvSpPr/>
            <p:nvPr/>
          </p:nvSpPr>
          <p:spPr>
            <a:xfrm>
              <a:off x="1043608" y="6201871"/>
              <a:ext cx="7848872" cy="49244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/>
              <a:r>
                <a:rPr lang="en-US" sz="1300" dirty="0"/>
                <a:t>This project has received funding from the European Union’s Horizon 2020 research and innovation </a:t>
              </a:r>
              <a:r>
                <a:rPr lang="en-US" sz="1300" dirty="0" err="1"/>
                <a:t>programme</a:t>
              </a:r>
              <a:r>
                <a:rPr lang="en-US" sz="1300" dirty="0"/>
                <a:t> under the Marie </a:t>
              </a:r>
              <a:r>
                <a:rPr lang="en-US" sz="1300" dirty="0" err="1"/>
                <a:t>Skłodowska</a:t>
              </a:r>
              <a:r>
                <a:rPr lang="en-US" sz="1300" dirty="0"/>
                <a:t>-Curie grant agreement No 665501</a:t>
              </a:r>
              <a:endParaRPr lang="nl-BE" sz="1300" dirty="0"/>
            </a:p>
          </p:txBody>
        </p:sp>
      </p:grpSp>
      <p:sp>
        <p:nvSpPr>
          <p:cNvPr id="19" name="Rechthoek 18"/>
          <p:cNvSpPr/>
          <p:nvPr/>
        </p:nvSpPr>
        <p:spPr>
          <a:xfrm>
            <a:off x="4933660" y="301536"/>
            <a:ext cx="2386851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3200" b="1" dirty="0" smtClean="0">
                <a:solidFill>
                  <a:srgbClr val="3F2D64"/>
                </a:solidFill>
                <a:cs typeface="Times New Roman" panose="02020603050405020304" pitchFamily="18" charset="0"/>
              </a:rPr>
              <a:t>[PEGASUS]</a:t>
            </a:r>
            <a:r>
              <a:rPr lang="en-GB" sz="3200" b="1" baseline="30000" dirty="0" smtClean="0">
                <a:solidFill>
                  <a:srgbClr val="3F2D64"/>
                </a:solidFill>
                <a:cs typeface="Times New Roman" panose="02020603050405020304" pitchFamily="18" charset="0"/>
              </a:rPr>
              <a:t>2</a:t>
            </a:r>
            <a:endParaRPr lang="en-GB" sz="3200" b="1" baseline="30000" dirty="0">
              <a:solidFill>
                <a:srgbClr val="3F2D64"/>
              </a:solidFill>
              <a:cs typeface="Times New Roman" panose="02020603050405020304" pitchFamily="18" charset="0"/>
            </a:endParaRPr>
          </a:p>
          <a:p>
            <a:pPr algn="ctr"/>
            <a:r>
              <a:rPr lang="en-GB" sz="2800" b="1" dirty="0" smtClean="0">
                <a:solidFill>
                  <a:srgbClr val="3F2D64"/>
                </a:solidFill>
                <a:cs typeface="Times New Roman" panose="02020603050405020304" pitchFamily="18" charset="0"/>
              </a:rPr>
              <a:t>(2015-2020)</a:t>
            </a:r>
            <a:endParaRPr lang="nl-BE" sz="2800" b="1" dirty="0">
              <a:solidFill>
                <a:srgbClr val="3F2D64"/>
              </a:solidFill>
            </a:endParaRPr>
          </a:p>
        </p:txBody>
      </p:sp>
      <p:sp>
        <p:nvSpPr>
          <p:cNvPr id="4" name="Tekstvak 3"/>
          <p:cNvSpPr txBox="1"/>
          <p:nvPr/>
        </p:nvSpPr>
        <p:spPr>
          <a:xfrm>
            <a:off x="2106006" y="3165142"/>
            <a:ext cx="4939878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BE" sz="3000" b="1" dirty="0" err="1" smtClean="0">
                <a:solidFill>
                  <a:srgbClr val="E05206"/>
                </a:solidFill>
              </a:rPr>
              <a:t>Optimized</a:t>
            </a:r>
            <a:r>
              <a:rPr lang="nl-BE" sz="3000" b="1" dirty="0" smtClean="0">
                <a:solidFill>
                  <a:srgbClr val="E05206"/>
                </a:solidFill>
              </a:rPr>
              <a:t> </a:t>
            </a:r>
            <a:r>
              <a:rPr lang="nl-BE" sz="3000" b="1" dirty="0" err="1" smtClean="0">
                <a:solidFill>
                  <a:srgbClr val="E05206"/>
                </a:solidFill>
              </a:rPr>
              <a:t>Programme</a:t>
            </a:r>
            <a:r>
              <a:rPr lang="nl-BE" sz="3000" b="1" dirty="0" smtClean="0">
                <a:solidFill>
                  <a:srgbClr val="E05206"/>
                </a:solidFill>
              </a:rPr>
              <a:t> Design</a:t>
            </a:r>
            <a:endParaRPr lang="nl-BE" sz="3000" b="1" dirty="0">
              <a:solidFill>
                <a:srgbClr val="E05206"/>
              </a:solidFill>
            </a:endParaRPr>
          </a:p>
        </p:txBody>
      </p:sp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507462" y="-2826117"/>
            <a:ext cx="8470471" cy="59695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 flipV="1">
            <a:off x="4176538" y="1116013"/>
            <a:ext cx="7559675" cy="5327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7" name="Groep 6"/>
          <p:cNvGrpSpPr/>
          <p:nvPr/>
        </p:nvGrpSpPr>
        <p:grpSpPr>
          <a:xfrm>
            <a:off x="7380312" y="54127"/>
            <a:ext cx="1512168" cy="1510480"/>
            <a:chOff x="6931611" y="118320"/>
            <a:chExt cx="1312797" cy="1277213"/>
          </a:xfrm>
        </p:grpSpPr>
        <p:pic>
          <p:nvPicPr>
            <p:cNvPr id="16" name="Afbeelding 15"/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75083"/>
            <a:stretch/>
          </p:blipFill>
          <p:spPr>
            <a:xfrm>
              <a:off x="6998969" y="1094715"/>
              <a:ext cx="1245439" cy="300818"/>
            </a:xfrm>
            <a:prstGeom prst="rect">
              <a:avLst/>
            </a:prstGeom>
          </p:spPr>
        </p:pic>
        <p:pic>
          <p:nvPicPr>
            <p:cNvPr id="17" name="Afbeelding 16"/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26825"/>
            <a:stretch/>
          </p:blipFill>
          <p:spPr>
            <a:xfrm flipH="1">
              <a:off x="6931611" y="118320"/>
              <a:ext cx="1312749" cy="931241"/>
            </a:xfrm>
            <a:prstGeom prst="rect">
              <a:avLst/>
            </a:prstGeom>
          </p:spPr>
        </p:pic>
      </p:grpSp>
      <p:sp>
        <p:nvSpPr>
          <p:cNvPr id="8" name="Tekstvak 7"/>
          <p:cNvSpPr txBox="1"/>
          <p:nvPr/>
        </p:nvSpPr>
        <p:spPr>
          <a:xfrm>
            <a:off x="442293" y="1131207"/>
            <a:ext cx="3739101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BE" sz="2200" dirty="0" smtClean="0"/>
              <a:t>3-year</a:t>
            </a:r>
            <a:r>
              <a:rPr lang="nl-BE" sz="2200" b="1" dirty="0" smtClean="0"/>
              <a:t> INCOMING </a:t>
            </a:r>
            <a:r>
              <a:rPr lang="nl-BE" sz="2200" dirty="0" smtClean="0"/>
              <a:t>fellowships</a:t>
            </a:r>
            <a:r>
              <a:rPr lang="nl-BE" sz="2200" b="1" dirty="0" smtClean="0"/>
              <a:t>:</a:t>
            </a:r>
          </a:p>
          <a:p>
            <a:endParaRPr lang="nl-BE" sz="2200" dirty="0"/>
          </a:p>
        </p:txBody>
      </p:sp>
      <p:sp>
        <p:nvSpPr>
          <p:cNvPr id="9" name="Rechthoek 8"/>
          <p:cNvSpPr/>
          <p:nvPr/>
        </p:nvSpPr>
        <p:spPr>
          <a:xfrm>
            <a:off x="735795" y="1718212"/>
            <a:ext cx="7220580" cy="9874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Aft>
                <a:spcPts val="500"/>
              </a:spcAft>
              <a:buFont typeface="Arial" panose="020B0604020202020204" pitchFamily="34" charset="0"/>
              <a:buChar char="•"/>
            </a:pPr>
            <a:r>
              <a:rPr lang="en-US" dirty="0" smtClean="0"/>
              <a:t>To </a:t>
            </a:r>
            <a:r>
              <a:rPr lang="en-US" dirty="0"/>
              <a:t>attract excellent postdoctoral researchers to the Flemish </a:t>
            </a:r>
            <a:r>
              <a:rPr lang="en-US" dirty="0" smtClean="0"/>
              <a:t>Community</a:t>
            </a:r>
          </a:p>
          <a:p>
            <a:pPr marL="285750" indent="-285750">
              <a:spcAft>
                <a:spcPts val="500"/>
              </a:spcAft>
              <a:buFont typeface="Arial" panose="020B0604020202020204" pitchFamily="34" charset="0"/>
              <a:buChar char="•"/>
            </a:pPr>
            <a:r>
              <a:rPr lang="en-US" dirty="0" smtClean="0"/>
              <a:t>To improve Flemish research and to stimulate internationalization of research</a:t>
            </a:r>
            <a:endParaRPr lang="nl-BE" dirty="0"/>
          </a:p>
        </p:txBody>
      </p:sp>
      <p:sp>
        <p:nvSpPr>
          <p:cNvPr id="21" name="Tekstvak 20"/>
          <p:cNvSpPr txBox="1"/>
          <p:nvPr/>
        </p:nvSpPr>
        <p:spPr>
          <a:xfrm>
            <a:off x="1752101" y="4027528"/>
            <a:ext cx="3898824" cy="10464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nl-BE" sz="2200" dirty="0" smtClean="0"/>
              <a:t>3-year</a:t>
            </a:r>
            <a:r>
              <a:rPr lang="nl-BE" sz="2200" b="1" dirty="0" smtClean="0"/>
              <a:t> OUTGOING </a:t>
            </a:r>
            <a:r>
              <a:rPr lang="nl-BE" sz="2200" dirty="0" smtClean="0"/>
              <a:t>fellowships</a:t>
            </a:r>
            <a:r>
              <a:rPr lang="nl-BE" sz="2200" b="1" dirty="0" smtClean="0"/>
              <a:t>:</a:t>
            </a:r>
          </a:p>
          <a:p>
            <a:pPr algn="ctr"/>
            <a:r>
              <a:rPr lang="nl-BE" dirty="0" smtClean="0"/>
              <a:t>(</a:t>
            </a:r>
            <a:r>
              <a:rPr lang="en-US" dirty="0" smtClean="0"/>
              <a:t>first 2 years abroad – third return year</a:t>
            </a:r>
            <a:r>
              <a:rPr lang="nl-BE" dirty="0" smtClean="0"/>
              <a:t>)</a:t>
            </a:r>
          </a:p>
          <a:p>
            <a:pPr algn="ctr"/>
            <a:endParaRPr lang="nl-BE" sz="2200" dirty="0"/>
          </a:p>
        </p:txBody>
      </p:sp>
      <p:sp>
        <p:nvSpPr>
          <p:cNvPr id="10" name="Rechthoek 9"/>
          <p:cNvSpPr/>
          <p:nvPr/>
        </p:nvSpPr>
        <p:spPr>
          <a:xfrm>
            <a:off x="2302771" y="4906513"/>
            <a:ext cx="6589654" cy="10515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US" dirty="0" smtClean="0"/>
              <a:t>To boost the career of postdoctoral researchers in Flanders by </a:t>
            </a:r>
            <a:r>
              <a:rPr lang="en-US" dirty="0"/>
              <a:t>gaining international research </a:t>
            </a:r>
            <a:r>
              <a:rPr lang="en-US" dirty="0" smtClean="0"/>
              <a:t>experience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To </a:t>
            </a:r>
            <a:r>
              <a:rPr lang="en-US" dirty="0"/>
              <a:t>anchor the gained knowledge and expertise in </a:t>
            </a:r>
            <a:r>
              <a:rPr lang="en-US" dirty="0" smtClean="0"/>
              <a:t>Flanders</a:t>
            </a:r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3543810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hthoek 18"/>
          <p:cNvSpPr/>
          <p:nvPr/>
        </p:nvSpPr>
        <p:spPr>
          <a:xfrm>
            <a:off x="4933660" y="301536"/>
            <a:ext cx="2386851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3200" b="1" dirty="0" smtClean="0">
                <a:solidFill>
                  <a:srgbClr val="3F2D64"/>
                </a:solidFill>
                <a:cs typeface="Times New Roman" panose="02020603050405020304" pitchFamily="18" charset="0"/>
              </a:rPr>
              <a:t>[PEGASUS]</a:t>
            </a:r>
            <a:r>
              <a:rPr lang="en-GB" sz="3200" b="1" baseline="30000" dirty="0" smtClean="0">
                <a:solidFill>
                  <a:srgbClr val="3F2D64"/>
                </a:solidFill>
                <a:cs typeface="Times New Roman" panose="02020603050405020304" pitchFamily="18" charset="0"/>
              </a:rPr>
              <a:t>2</a:t>
            </a:r>
            <a:endParaRPr lang="en-GB" sz="3200" b="1" baseline="30000" dirty="0">
              <a:solidFill>
                <a:srgbClr val="3F2D64"/>
              </a:solidFill>
              <a:cs typeface="Times New Roman" panose="02020603050405020304" pitchFamily="18" charset="0"/>
            </a:endParaRPr>
          </a:p>
          <a:p>
            <a:pPr algn="ctr"/>
            <a:r>
              <a:rPr lang="en-GB" sz="2800" b="1" dirty="0" smtClean="0">
                <a:solidFill>
                  <a:srgbClr val="3F2D64"/>
                </a:solidFill>
                <a:cs typeface="Times New Roman" panose="02020603050405020304" pitchFamily="18" charset="0"/>
              </a:rPr>
              <a:t>(2015-2020)</a:t>
            </a:r>
            <a:endParaRPr lang="nl-BE" sz="2800" b="1" dirty="0">
              <a:solidFill>
                <a:srgbClr val="3F2D64"/>
              </a:solidFill>
            </a:endParaRPr>
          </a:p>
        </p:txBody>
      </p:sp>
      <p:grpSp>
        <p:nvGrpSpPr>
          <p:cNvPr id="7" name="Groep 6"/>
          <p:cNvGrpSpPr/>
          <p:nvPr/>
        </p:nvGrpSpPr>
        <p:grpSpPr>
          <a:xfrm>
            <a:off x="7380312" y="54127"/>
            <a:ext cx="1512168" cy="1510480"/>
            <a:chOff x="6931611" y="118320"/>
            <a:chExt cx="1312797" cy="1277213"/>
          </a:xfrm>
        </p:grpSpPr>
        <p:pic>
          <p:nvPicPr>
            <p:cNvPr id="16" name="Afbeelding 15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75083"/>
            <a:stretch/>
          </p:blipFill>
          <p:spPr>
            <a:xfrm>
              <a:off x="6998969" y="1094715"/>
              <a:ext cx="1245439" cy="300818"/>
            </a:xfrm>
            <a:prstGeom prst="rect">
              <a:avLst/>
            </a:prstGeom>
          </p:spPr>
        </p:pic>
        <p:pic>
          <p:nvPicPr>
            <p:cNvPr id="17" name="Afbeelding 16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26825"/>
            <a:stretch/>
          </p:blipFill>
          <p:spPr>
            <a:xfrm flipH="1">
              <a:off x="6931611" y="118320"/>
              <a:ext cx="1312749" cy="931241"/>
            </a:xfrm>
            <a:prstGeom prst="rect">
              <a:avLst/>
            </a:prstGeom>
          </p:spPr>
        </p:pic>
      </p:grpSp>
      <p:sp>
        <p:nvSpPr>
          <p:cNvPr id="12" name="Tekstvak 11"/>
          <p:cNvSpPr txBox="1"/>
          <p:nvPr/>
        </p:nvSpPr>
        <p:spPr>
          <a:xfrm>
            <a:off x="251520" y="2204864"/>
            <a:ext cx="864090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/>
              <a:t>Although fundamental research is the DNA of FWO, FWO is convinced that the </a:t>
            </a:r>
            <a:r>
              <a:rPr lang="en-US" sz="2000" b="1" dirty="0" smtClean="0"/>
              <a:t>cross-fertilization between industry and academic basic research</a:t>
            </a:r>
            <a:r>
              <a:rPr lang="en-US" sz="2000" dirty="0" smtClean="0"/>
              <a:t> contributes to excellent research</a:t>
            </a:r>
            <a:endParaRPr lang="en-US" sz="2000" dirty="0"/>
          </a:p>
        </p:txBody>
      </p:sp>
      <p:sp>
        <p:nvSpPr>
          <p:cNvPr id="14" name="Tekstvak 13"/>
          <p:cNvSpPr txBox="1"/>
          <p:nvPr/>
        </p:nvSpPr>
        <p:spPr>
          <a:xfrm>
            <a:off x="395536" y="516979"/>
            <a:ext cx="386875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BE" sz="3200" b="1" dirty="0" err="1" smtClean="0">
                <a:solidFill>
                  <a:srgbClr val="E05206"/>
                </a:solidFill>
              </a:rPr>
              <a:t>Intersectoral</a:t>
            </a:r>
            <a:r>
              <a:rPr lang="nl-BE" sz="3200" b="1" dirty="0" smtClean="0">
                <a:solidFill>
                  <a:srgbClr val="E05206"/>
                </a:solidFill>
              </a:rPr>
              <a:t> </a:t>
            </a:r>
            <a:r>
              <a:rPr lang="nl-BE" sz="3200" b="1" dirty="0" err="1" smtClean="0">
                <a:solidFill>
                  <a:srgbClr val="E05206"/>
                </a:solidFill>
              </a:rPr>
              <a:t>Mobility</a:t>
            </a:r>
            <a:endParaRPr lang="nl-BE" sz="3200" b="1" dirty="0">
              <a:solidFill>
                <a:srgbClr val="E05206"/>
              </a:solidFill>
            </a:endParaRPr>
          </a:p>
        </p:txBody>
      </p:sp>
      <p:sp>
        <p:nvSpPr>
          <p:cNvPr id="20" name="Tekstvak 19"/>
          <p:cNvSpPr txBox="1"/>
          <p:nvPr/>
        </p:nvSpPr>
        <p:spPr>
          <a:xfrm>
            <a:off x="3851920" y="4042033"/>
            <a:ext cx="5040505" cy="22672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Aft>
                <a:spcPts val="1000"/>
              </a:spcAft>
            </a:pPr>
            <a:r>
              <a:rPr lang="en-US" dirty="0" smtClean="0"/>
              <a:t>Action taken:	</a:t>
            </a:r>
          </a:p>
          <a:p>
            <a:pPr algn="just">
              <a:spcAft>
                <a:spcPts val="1000"/>
              </a:spcAft>
            </a:pPr>
            <a:r>
              <a:rPr lang="en-US" dirty="0" smtClean="0"/>
              <a:t>Part of the research can be spend in the non-academic center</a:t>
            </a:r>
          </a:p>
          <a:p>
            <a:pPr marL="342900" indent="-342900" algn="just"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US" dirty="0" smtClean="0"/>
              <a:t>Project mainly focuses on fundamental research</a:t>
            </a:r>
          </a:p>
          <a:p>
            <a:pPr marL="342900" indent="-342900" algn="just"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US" dirty="0" smtClean="0"/>
              <a:t>Main supervisor remains in academia</a:t>
            </a:r>
          </a:p>
          <a:p>
            <a:pPr marL="342900" indent="-342900" algn="just"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US" dirty="0" smtClean="0"/>
              <a:t>IPR are properly laid out in an agreement</a:t>
            </a:r>
            <a:endParaRPr lang="en-US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4042033"/>
            <a:ext cx="3312368" cy="22362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0177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2092</TotalTime>
  <Words>807</Words>
  <Application>Microsoft Office PowerPoint</Application>
  <PresentationFormat>Diavoorstelling (4:3)</PresentationFormat>
  <Paragraphs>210</Paragraphs>
  <Slides>15</Slides>
  <Notes>12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15</vt:i4>
      </vt:variant>
    </vt:vector>
  </HeadingPairs>
  <TitlesOfParts>
    <vt:vector size="20" baseType="lpstr">
      <vt:lpstr>Arial</vt:lpstr>
      <vt:lpstr>Calibri</vt:lpstr>
      <vt:lpstr>Times New Roman</vt:lpstr>
      <vt:lpstr>Tw Cen MT</vt:lpstr>
      <vt:lpstr>Office Theme</vt:lpstr>
      <vt:lpstr>10 December 2015 – International Mobility: Recruitment and Retention Strategies  PEGASUS – Lessons learnt Gregory Absillis  Research Foundation – Flanders (FWO)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Company>Hewlett-Packard Company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 of Contribution  Speakers Name + Institution</dc:title>
  <dc:creator>Ulrike KOHL</dc:creator>
  <cp:lastModifiedBy>Gregory Absillis</cp:lastModifiedBy>
  <cp:revision>90</cp:revision>
  <cp:lastPrinted>2015-12-03T10:03:47Z</cp:lastPrinted>
  <dcterms:created xsi:type="dcterms:W3CDTF">2015-12-01T15:57:31Z</dcterms:created>
  <dcterms:modified xsi:type="dcterms:W3CDTF">2015-12-08T09:14:37Z</dcterms:modified>
</cp:coreProperties>
</file>