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8" r:id="rId2"/>
    <p:sldId id="260" r:id="rId3"/>
    <p:sldId id="261" r:id="rId4"/>
    <p:sldId id="262" r:id="rId5"/>
    <p:sldId id="265" r:id="rId6"/>
    <p:sldId id="270" r:id="rId7"/>
    <p:sldId id="271" r:id="rId8"/>
    <p:sldId id="272" r:id="rId9"/>
    <p:sldId id="266" r:id="rId10"/>
    <p:sldId id="273" r:id="rId11"/>
    <p:sldId id="274" r:id="rId12"/>
    <p:sldId id="275" r:id="rId13"/>
    <p:sldId id="276" r:id="rId14"/>
    <p:sldId id="277" r:id="rId15"/>
    <p:sldId id="278" r:id="rId16"/>
    <p:sldId id="267" r:id="rId17"/>
    <p:sldId id="264" r:id="rId18"/>
    <p:sldId id="26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>
      <p:cViewPr>
        <p:scale>
          <a:sx n="85" d="100"/>
          <a:sy n="85" d="100"/>
        </p:scale>
        <p:origin x="2304" y="5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7A404D-ABA0-BE44-B038-A86BA0F89D33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0E913C81-B76C-2346-8CB5-80D70E068097}">
      <dgm:prSet phldrT="[Texte]"/>
      <dgm:spPr/>
      <dgm:t>
        <a:bodyPr/>
        <a:lstStyle/>
        <a:p>
          <a:r>
            <a:rPr lang="fr-FR" dirty="0" smtClean="0"/>
            <a:t>Dec.2008 - May </a:t>
          </a:r>
          <a:r>
            <a:rPr lang="fr-FR" dirty="0" smtClean="0"/>
            <a:t>2009         Survey</a:t>
          </a:r>
          <a:endParaRPr lang="fr-FR" dirty="0"/>
        </a:p>
      </dgm:t>
    </dgm:pt>
    <dgm:pt modelId="{7A250C5D-747E-194F-B57B-0ABFB85268B4}" type="parTrans" cxnId="{453E671A-9F7E-8D4D-B096-6B272958F4BA}">
      <dgm:prSet/>
      <dgm:spPr/>
      <dgm:t>
        <a:bodyPr/>
        <a:lstStyle/>
        <a:p>
          <a:endParaRPr lang="fr-FR"/>
        </a:p>
      </dgm:t>
    </dgm:pt>
    <dgm:pt modelId="{FBA7C229-0034-2C4E-BBE6-4C4909F96F49}" type="sibTrans" cxnId="{453E671A-9F7E-8D4D-B096-6B272958F4BA}">
      <dgm:prSet/>
      <dgm:spPr/>
      <dgm:t>
        <a:bodyPr/>
        <a:lstStyle/>
        <a:p>
          <a:endParaRPr lang="fr-FR"/>
        </a:p>
      </dgm:t>
    </dgm:pt>
    <dgm:pt modelId="{E2C044ED-C6AF-A74F-989C-F8474B66CD7A}">
      <dgm:prSet phldrT="[Texte]"/>
      <dgm:spPr/>
      <dgm:t>
        <a:bodyPr/>
        <a:lstStyle/>
        <a:p>
          <a:r>
            <a:rPr lang="fr-FR" dirty="0" smtClean="0"/>
            <a:t>Oct. 2009 - Dec.2011 </a:t>
          </a:r>
          <a:r>
            <a:rPr lang="fr-FR" dirty="0" smtClean="0"/>
            <a:t>   Data </a:t>
          </a:r>
          <a:r>
            <a:rPr lang="fr-FR" dirty="0" err="1" smtClean="0"/>
            <a:t>analysis</a:t>
          </a:r>
          <a:endParaRPr lang="fr-FR" dirty="0"/>
        </a:p>
      </dgm:t>
    </dgm:pt>
    <dgm:pt modelId="{1375C158-D316-E045-9CAB-D4457BE1E1A2}" type="parTrans" cxnId="{7B66E0A4-9CAD-8845-805F-8F24C61E4D16}">
      <dgm:prSet/>
      <dgm:spPr/>
      <dgm:t>
        <a:bodyPr/>
        <a:lstStyle/>
        <a:p>
          <a:endParaRPr lang="fr-FR"/>
        </a:p>
      </dgm:t>
    </dgm:pt>
    <dgm:pt modelId="{4A714DA1-F235-8D4D-AC67-AC4789427DAD}" type="sibTrans" cxnId="{7B66E0A4-9CAD-8845-805F-8F24C61E4D16}">
      <dgm:prSet/>
      <dgm:spPr/>
      <dgm:t>
        <a:bodyPr/>
        <a:lstStyle/>
        <a:p>
          <a:endParaRPr lang="fr-FR"/>
        </a:p>
      </dgm:t>
    </dgm:pt>
    <dgm:pt modelId="{6CA2FE62-0D20-7F47-B229-0A0EC0073F05}">
      <dgm:prSet phldrT="[Texte]"/>
      <dgm:spPr/>
      <dgm:t>
        <a:bodyPr/>
        <a:lstStyle/>
        <a:p>
          <a:r>
            <a:rPr lang="fr-FR" dirty="0" smtClean="0"/>
            <a:t>Jan. 2011 Descriptive report publication</a:t>
          </a:r>
          <a:endParaRPr lang="fr-FR" dirty="0"/>
        </a:p>
      </dgm:t>
    </dgm:pt>
    <dgm:pt modelId="{5241550D-DF56-C34B-A89C-ECA69E1E7ED0}" type="parTrans" cxnId="{60D2D2F2-00C0-3240-96A9-862BBB17835B}">
      <dgm:prSet/>
      <dgm:spPr/>
      <dgm:t>
        <a:bodyPr/>
        <a:lstStyle/>
        <a:p>
          <a:endParaRPr lang="fr-FR"/>
        </a:p>
      </dgm:t>
    </dgm:pt>
    <dgm:pt modelId="{62EFB409-6E38-DC49-BE13-91D8EBFA1363}" type="sibTrans" cxnId="{60D2D2F2-00C0-3240-96A9-862BBB17835B}">
      <dgm:prSet/>
      <dgm:spPr/>
      <dgm:t>
        <a:bodyPr/>
        <a:lstStyle/>
        <a:p>
          <a:endParaRPr lang="fr-FR"/>
        </a:p>
      </dgm:t>
    </dgm:pt>
    <dgm:pt modelId="{D4929CE5-E925-8745-8818-43751E3DC625}" type="pres">
      <dgm:prSet presAssocID="{DB7A404D-ABA0-BE44-B038-A86BA0F89D33}" presName="Name0" presStyleCnt="0">
        <dgm:presLayoutVars>
          <dgm:dir/>
          <dgm:animLvl val="lvl"/>
          <dgm:resizeHandles val="exact"/>
        </dgm:presLayoutVars>
      </dgm:prSet>
      <dgm:spPr/>
    </dgm:pt>
    <dgm:pt modelId="{CB49CC0C-BF4B-AF40-A58B-604E6A855619}" type="pres">
      <dgm:prSet presAssocID="{0E913C81-B76C-2346-8CB5-80D70E06809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3B21246-D291-334F-A658-957BA6807C7A}" type="pres">
      <dgm:prSet presAssocID="{FBA7C229-0034-2C4E-BBE6-4C4909F96F49}" presName="parTxOnlySpace" presStyleCnt="0"/>
      <dgm:spPr/>
    </dgm:pt>
    <dgm:pt modelId="{E3B30940-5A66-484F-BB5B-645687C186A1}" type="pres">
      <dgm:prSet presAssocID="{E2C044ED-C6AF-A74F-989C-F8474B66CD7A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72E452-1318-234B-8983-11111B79E563}" type="pres">
      <dgm:prSet presAssocID="{4A714DA1-F235-8D4D-AC67-AC4789427DAD}" presName="parTxOnlySpace" presStyleCnt="0"/>
      <dgm:spPr/>
    </dgm:pt>
    <dgm:pt modelId="{C0C6ED1C-087B-A44C-8FED-D707D715DDB5}" type="pres">
      <dgm:prSet presAssocID="{6CA2FE62-0D20-7F47-B229-0A0EC0073F05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E4C771A-9F03-A047-80D1-B09149B7EADD}" type="presOf" srcId="{E2C044ED-C6AF-A74F-989C-F8474B66CD7A}" destId="{E3B30940-5A66-484F-BB5B-645687C186A1}" srcOrd="0" destOrd="0" presId="urn:microsoft.com/office/officeart/2005/8/layout/chevron1"/>
    <dgm:cxn modelId="{453E671A-9F7E-8D4D-B096-6B272958F4BA}" srcId="{DB7A404D-ABA0-BE44-B038-A86BA0F89D33}" destId="{0E913C81-B76C-2346-8CB5-80D70E068097}" srcOrd="0" destOrd="0" parTransId="{7A250C5D-747E-194F-B57B-0ABFB85268B4}" sibTransId="{FBA7C229-0034-2C4E-BBE6-4C4909F96F49}"/>
    <dgm:cxn modelId="{5E9E8B22-39CE-D247-82EC-2DD757E35967}" type="presOf" srcId="{6CA2FE62-0D20-7F47-B229-0A0EC0073F05}" destId="{C0C6ED1C-087B-A44C-8FED-D707D715DDB5}" srcOrd="0" destOrd="0" presId="urn:microsoft.com/office/officeart/2005/8/layout/chevron1"/>
    <dgm:cxn modelId="{60D2D2F2-00C0-3240-96A9-862BBB17835B}" srcId="{DB7A404D-ABA0-BE44-B038-A86BA0F89D33}" destId="{6CA2FE62-0D20-7F47-B229-0A0EC0073F05}" srcOrd="2" destOrd="0" parTransId="{5241550D-DF56-C34B-A89C-ECA69E1E7ED0}" sibTransId="{62EFB409-6E38-DC49-BE13-91D8EBFA1363}"/>
    <dgm:cxn modelId="{7B66E0A4-9CAD-8845-805F-8F24C61E4D16}" srcId="{DB7A404D-ABA0-BE44-B038-A86BA0F89D33}" destId="{E2C044ED-C6AF-A74F-989C-F8474B66CD7A}" srcOrd="1" destOrd="0" parTransId="{1375C158-D316-E045-9CAB-D4457BE1E1A2}" sibTransId="{4A714DA1-F235-8D4D-AC67-AC4789427DAD}"/>
    <dgm:cxn modelId="{5EF9AB70-BBE0-D845-B2F1-86F05C422A36}" type="presOf" srcId="{0E913C81-B76C-2346-8CB5-80D70E068097}" destId="{CB49CC0C-BF4B-AF40-A58B-604E6A855619}" srcOrd="0" destOrd="0" presId="urn:microsoft.com/office/officeart/2005/8/layout/chevron1"/>
    <dgm:cxn modelId="{969B50C1-B73C-1243-93D6-2046EA4E94E7}" type="presOf" srcId="{DB7A404D-ABA0-BE44-B038-A86BA0F89D33}" destId="{D4929CE5-E925-8745-8818-43751E3DC625}" srcOrd="0" destOrd="0" presId="urn:microsoft.com/office/officeart/2005/8/layout/chevron1"/>
    <dgm:cxn modelId="{7C8696FC-C4A1-CD4E-8666-B78C78A1BEEB}" type="presParOf" srcId="{D4929CE5-E925-8745-8818-43751E3DC625}" destId="{CB49CC0C-BF4B-AF40-A58B-604E6A855619}" srcOrd="0" destOrd="0" presId="urn:microsoft.com/office/officeart/2005/8/layout/chevron1"/>
    <dgm:cxn modelId="{EAAF4E6B-10F2-A84B-8F84-3F22BF4DA44F}" type="presParOf" srcId="{D4929CE5-E925-8745-8818-43751E3DC625}" destId="{73B21246-D291-334F-A658-957BA6807C7A}" srcOrd="1" destOrd="0" presId="urn:microsoft.com/office/officeart/2005/8/layout/chevron1"/>
    <dgm:cxn modelId="{A4416FF5-A9E2-C248-9EB8-168839AFBC78}" type="presParOf" srcId="{D4929CE5-E925-8745-8818-43751E3DC625}" destId="{E3B30940-5A66-484F-BB5B-645687C186A1}" srcOrd="2" destOrd="0" presId="urn:microsoft.com/office/officeart/2005/8/layout/chevron1"/>
    <dgm:cxn modelId="{14D43591-6CD7-5349-9A12-C79F9CA69489}" type="presParOf" srcId="{D4929CE5-E925-8745-8818-43751E3DC625}" destId="{B872E452-1318-234B-8983-11111B79E563}" srcOrd="3" destOrd="0" presId="urn:microsoft.com/office/officeart/2005/8/layout/chevron1"/>
    <dgm:cxn modelId="{E99CC243-7B89-9743-928F-FED72981FBE2}" type="presParOf" srcId="{D4929CE5-E925-8745-8818-43751E3DC625}" destId="{C0C6ED1C-087B-A44C-8FED-D707D715DDB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9CC0C-BF4B-AF40-A58B-604E6A855619}">
      <dsp:nvSpPr>
        <dsp:cNvPr id="0" name=""/>
        <dsp:cNvSpPr/>
      </dsp:nvSpPr>
      <dsp:spPr>
        <a:xfrm>
          <a:off x="2531" y="391262"/>
          <a:ext cx="3084248" cy="123369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Dec.2008 - May </a:t>
          </a:r>
          <a:r>
            <a:rPr lang="fr-FR" sz="2100" kern="1200" dirty="0" smtClean="0"/>
            <a:t>2009         Survey</a:t>
          </a:r>
          <a:endParaRPr lang="fr-FR" sz="2100" kern="1200" dirty="0"/>
        </a:p>
      </dsp:txBody>
      <dsp:txXfrm>
        <a:off x="619381" y="391262"/>
        <a:ext cx="1850549" cy="1233699"/>
      </dsp:txXfrm>
    </dsp:sp>
    <dsp:sp modelId="{E3B30940-5A66-484F-BB5B-645687C186A1}">
      <dsp:nvSpPr>
        <dsp:cNvPr id="0" name=""/>
        <dsp:cNvSpPr/>
      </dsp:nvSpPr>
      <dsp:spPr>
        <a:xfrm>
          <a:off x="2778355" y="391262"/>
          <a:ext cx="3084248" cy="123369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Oct. 2009 - Dec.2011 </a:t>
          </a:r>
          <a:r>
            <a:rPr lang="fr-FR" sz="2100" kern="1200" dirty="0" smtClean="0"/>
            <a:t>   Data </a:t>
          </a:r>
          <a:r>
            <a:rPr lang="fr-FR" sz="2100" kern="1200" dirty="0" err="1" smtClean="0"/>
            <a:t>analysis</a:t>
          </a:r>
          <a:endParaRPr lang="fr-FR" sz="2100" kern="1200" dirty="0"/>
        </a:p>
      </dsp:txBody>
      <dsp:txXfrm>
        <a:off x="3395205" y="391262"/>
        <a:ext cx="1850549" cy="1233699"/>
      </dsp:txXfrm>
    </dsp:sp>
    <dsp:sp modelId="{C0C6ED1C-087B-A44C-8FED-D707D715DDB5}">
      <dsp:nvSpPr>
        <dsp:cNvPr id="0" name=""/>
        <dsp:cNvSpPr/>
      </dsp:nvSpPr>
      <dsp:spPr>
        <a:xfrm>
          <a:off x="5554179" y="391262"/>
          <a:ext cx="3084248" cy="123369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Jan. 2011 Descriptive report publication</a:t>
          </a:r>
          <a:endParaRPr lang="fr-FR" sz="2100" kern="1200" dirty="0"/>
        </a:p>
      </dsp:txBody>
      <dsp:txXfrm>
        <a:off x="6171029" y="391262"/>
        <a:ext cx="1850549" cy="1233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169818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52983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47934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175131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764292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345100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0874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46771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15696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8728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61776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45733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7919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67733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02836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83941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50277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6858000" y="0"/>
            <a:ext cx="2286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1343025" y="0"/>
            <a:ext cx="7572375" cy="6858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Shape 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9750" y="539750"/>
            <a:ext cx="2755900" cy="107949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540000" y="1980000"/>
            <a:ext cx="7992439" cy="432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7740352" y="6562878"/>
            <a:ext cx="1440160" cy="26035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1000"/>
              </a:lnSpc>
              <a:spcBef>
                <a:spcPts val="0"/>
              </a:spcBef>
              <a:buSzPct val="25000"/>
              <a:buNone/>
            </a:pPr>
            <a:r>
              <a:rPr lang="en-US" sz="1100" b="0" i="0" u="none" strike="noStrike" cap="none" baseline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www.eurodoc.net</a:t>
            </a:r>
          </a:p>
        </p:txBody>
      </p:sp>
    </p:spTree>
    <p:extLst>
      <p:ext uri="{BB962C8B-B14F-4D97-AF65-F5344CB8AC3E}">
        <p14:creationId xmlns:p14="http://schemas.microsoft.com/office/powerpoint/2010/main" val="2052622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7164388" y="0"/>
            <a:ext cx="1979612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27"/>
          <p:cNvSpPr/>
          <p:nvPr/>
        </p:nvSpPr>
        <p:spPr>
          <a:xfrm>
            <a:off x="1343025" y="0"/>
            <a:ext cx="7572375" cy="6858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" name="Shape 28"/>
          <p:cNvCxnSpPr/>
          <p:nvPr/>
        </p:nvCxnSpPr>
        <p:spPr>
          <a:xfrm>
            <a:off x="539750" y="1439862"/>
            <a:ext cx="6588124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6624388" cy="108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540000" y="1980000"/>
            <a:ext cx="8064448" cy="432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dk1"/>
              </a:buClr>
              <a:buFont typeface="Arial"/>
              <a:buChar char="•"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buFont typeface="Calibri"/>
              <a:buNone/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7740352" y="6562878"/>
            <a:ext cx="1440160" cy="26035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1000"/>
              </a:lnSpc>
              <a:spcBef>
                <a:spcPts val="0"/>
              </a:spcBef>
              <a:buSzPct val="25000"/>
              <a:buNone/>
            </a:pPr>
            <a:r>
              <a:rPr lang="en-US" sz="1100" b="0" i="0" u="none" strike="noStrike" cap="none" baseline="0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www.eurodoc.net</a:t>
            </a:r>
          </a:p>
        </p:txBody>
      </p:sp>
    </p:spTree>
    <p:extLst>
      <p:ext uri="{BB962C8B-B14F-4D97-AF65-F5344CB8AC3E}">
        <p14:creationId xmlns:p14="http://schemas.microsoft.com/office/powerpoint/2010/main" val="140893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board@eurodoc.net" TargetMode="External"/><Relationship Id="rId4" Type="http://schemas.openxmlformats.org/officeDocument/2006/relationships/hyperlink" Target="http://eurodoc.net/" TargetMode="External"/><Relationship Id="rId5" Type="http://schemas.openxmlformats.org/officeDocument/2006/relationships/hyperlink" Target="https://www.linkedin.com/company/eurodoc" TargetMode="External"/><Relationship Id="rId6" Type="http://schemas.openxmlformats.org/officeDocument/2006/relationships/hyperlink" Target="https://www.linkedin.com/grp/home?gid=4368831" TargetMode="External"/><Relationship Id="rId7" Type="http://schemas.openxmlformats.org/officeDocument/2006/relationships/hyperlink" Target="https://twitter.com/Eurodoc" TargetMode="External"/><Relationship Id="rId8" Type="http://schemas.openxmlformats.org/officeDocument/2006/relationships/hyperlink" Target="https://www.facebook.com/eurodoc" TargetMode="External"/><Relationship Id="rId9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0585" y="2449763"/>
            <a:ext cx="8959688" cy="292216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16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December 2015 – Parallel Session 3</a:t>
            </a: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err="1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3200" dirty="0" err="1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urodoc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</a:t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situation of Early Career Researchers in 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</a:t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Carole Chapin, 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3200" dirty="0" err="1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urodoc</a:t>
            </a:r>
            <a:endParaRPr lang="en-GB" sz="3200" dirty="0">
              <a:solidFill>
                <a:srgbClr val="CFAB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249" y="2132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29833" y="1362991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90259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584523"/>
            <a:ext cx="7874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I. </a:t>
            </a:r>
            <a:r>
              <a:rPr lang="en-US" sz="36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II : plans</a:t>
            </a:r>
            <a:endParaRPr lang="en-US" sz="3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95536" y="1794872"/>
            <a:ext cx="8064300" cy="48965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r>
              <a:rPr lang="en-GB" sz="3400" dirty="0"/>
              <a:t>Variety of forms of doctoral training </a:t>
            </a:r>
            <a:endParaRPr lang="en-GB" sz="3400" dirty="0" smtClean="0"/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r>
              <a:rPr lang="en-GB" sz="3400" dirty="0" smtClean="0"/>
              <a:t>Expectations </a:t>
            </a:r>
            <a:r>
              <a:rPr lang="en-GB" sz="3400" dirty="0"/>
              <a:t>and motivations of doctoral candidates (DCs</a:t>
            </a:r>
            <a:r>
              <a:rPr lang="en-GB" sz="3400" dirty="0" smtClean="0"/>
              <a:t>)</a:t>
            </a:r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r>
              <a:rPr lang="en-GB" sz="3400" dirty="0"/>
              <a:t>Training experience</a:t>
            </a:r>
            <a:endParaRPr lang="fr-FR" sz="3400" dirty="0"/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r>
              <a:rPr lang="en-GB" sz="3400" dirty="0"/>
              <a:t>Work </a:t>
            </a:r>
            <a:r>
              <a:rPr lang="en-GB" sz="3400" dirty="0" smtClean="0"/>
              <a:t>experience</a:t>
            </a:r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r>
              <a:rPr lang="en-GB" sz="3400" dirty="0"/>
              <a:t>Funding for DCs/doctoral </a:t>
            </a:r>
            <a:r>
              <a:rPr lang="en-GB" sz="3400" dirty="0" smtClean="0"/>
              <a:t>training</a:t>
            </a:r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r>
              <a:rPr lang="en-GB" sz="3400" dirty="0"/>
              <a:t>Pathways to doctoral </a:t>
            </a:r>
            <a:r>
              <a:rPr lang="en-GB" sz="3400" dirty="0" smtClean="0"/>
              <a:t>training</a:t>
            </a:r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r>
              <a:rPr lang="en-GB" sz="3400" dirty="0" smtClean="0"/>
              <a:t>Mobility</a:t>
            </a:r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r>
              <a:rPr lang="en-GB" sz="3400" dirty="0" smtClean="0"/>
              <a:t>Career development after </a:t>
            </a:r>
            <a:r>
              <a:rPr lang="en-GB" sz="3400" dirty="0"/>
              <a:t>degree </a:t>
            </a:r>
            <a:r>
              <a:rPr lang="en-GB" sz="3400" dirty="0" smtClean="0"/>
              <a:t>acquisition</a:t>
            </a:r>
            <a:endParaRPr lang="fr-FR" sz="3400" dirty="0"/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endParaRPr lang="fr-FR" dirty="0"/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endParaRPr lang="fr-FR" dirty="0"/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endParaRPr lang="fr-FR" dirty="0"/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1375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51520" y="479049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II. </a:t>
            </a:r>
            <a:r>
              <a:rPr lang="en-US" sz="36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II : Relevance</a:t>
            </a:r>
            <a:endParaRPr lang="en-US" sz="3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95536" y="1794872"/>
            <a:ext cx="8064300" cy="43704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GB" dirty="0" smtClean="0"/>
              <a:t>What </a:t>
            </a:r>
            <a:r>
              <a:rPr lang="en-GB" dirty="0"/>
              <a:t>forms of doctoral training can be found across </a:t>
            </a:r>
            <a:r>
              <a:rPr lang="en-GB" dirty="0" smtClean="0"/>
              <a:t>Europe?</a:t>
            </a:r>
            <a:endParaRPr lang="fr-FR" dirty="0"/>
          </a:p>
          <a:p>
            <a:pPr lvl="1"/>
            <a:r>
              <a:rPr lang="en-GB" dirty="0"/>
              <a:t>I</a:t>
            </a:r>
            <a:r>
              <a:rPr lang="en-GB" dirty="0" smtClean="0"/>
              <a:t>dentify </a:t>
            </a:r>
            <a:r>
              <a:rPr lang="en-GB" dirty="0"/>
              <a:t>the variety of forms of doctoral training in </a:t>
            </a:r>
            <a:r>
              <a:rPr lang="en-GB" dirty="0" smtClean="0"/>
              <a:t>Europe</a:t>
            </a:r>
          </a:p>
          <a:p>
            <a:pPr marL="457200" lvl="1" indent="0">
              <a:buNone/>
            </a:pPr>
            <a:r>
              <a:rPr lang="en-GB" dirty="0"/>
              <a:t> </a:t>
            </a:r>
            <a:endParaRPr lang="fr-FR" dirty="0"/>
          </a:p>
          <a:p>
            <a:r>
              <a:rPr lang="en-GB" dirty="0" smtClean="0"/>
              <a:t>Expectations </a:t>
            </a:r>
            <a:r>
              <a:rPr lang="en-GB" dirty="0"/>
              <a:t>and motivations of doctoral </a:t>
            </a:r>
            <a:r>
              <a:rPr lang="en-GB" dirty="0" smtClean="0"/>
              <a:t>candidates</a:t>
            </a:r>
          </a:p>
          <a:p>
            <a:pPr lvl="1"/>
            <a:r>
              <a:rPr lang="en-GB" dirty="0" smtClean="0"/>
              <a:t>What </a:t>
            </a:r>
            <a:r>
              <a:rPr lang="en-GB" dirty="0"/>
              <a:t>are the expectations and the motivations of DCs with regard to their doctoral training?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1075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51520" y="479049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II. </a:t>
            </a:r>
            <a:r>
              <a:rPr lang="en-US" sz="36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II : Relevance</a:t>
            </a:r>
            <a:endParaRPr lang="en-US" sz="3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95536" y="1794872"/>
            <a:ext cx="8064300" cy="48965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GB" dirty="0" smtClean="0"/>
              <a:t>What </a:t>
            </a:r>
            <a:r>
              <a:rPr lang="en-GB" dirty="0"/>
              <a:t>kind of training experiences are obtained by DCs and recent doctoral degree holders (RDDH</a:t>
            </a:r>
            <a:r>
              <a:rPr lang="en-GB" dirty="0" smtClean="0"/>
              <a:t>)?</a:t>
            </a:r>
            <a:endParaRPr lang="fr-FR" dirty="0"/>
          </a:p>
          <a:p>
            <a:pPr lvl="1"/>
            <a:r>
              <a:rPr lang="en-GB" dirty="0" smtClean="0"/>
              <a:t>to </a:t>
            </a:r>
            <a:r>
              <a:rPr lang="en-GB" dirty="0"/>
              <a:t>determine the availability of training and supervision and the evaluation DCs and RDDHs make of the training and supervision they had access to</a:t>
            </a:r>
            <a:endParaRPr lang="fr-FR" dirty="0"/>
          </a:p>
          <a:p>
            <a:r>
              <a:rPr lang="en-GB" dirty="0"/>
              <a:t> </a:t>
            </a:r>
            <a:r>
              <a:rPr lang="en-GB" dirty="0" smtClean="0"/>
              <a:t>Work experience</a:t>
            </a:r>
          </a:p>
          <a:p>
            <a:pPr lvl="1"/>
            <a:r>
              <a:rPr lang="en-GB" dirty="0"/>
              <a:t>K</a:t>
            </a:r>
            <a:r>
              <a:rPr lang="en-GB" dirty="0" smtClean="0"/>
              <a:t>inds </a:t>
            </a:r>
            <a:r>
              <a:rPr lang="en-GB" dirty="0"/>
              <a:t>of work </a:t>
            </a:r>
            <a:r>
              <a:rPr lang="en-GB" dirty="0" smtClean="0"/>
              <a:t>experiences, application of the Charter &amp; Code</a:t>
            </a:r>
            <a:endParaRPr lang="fr-FR" dirty="0"/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7927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51520" y="479049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II. </a:t>
            </a:r>
            <a:r>
              <a:rPr lang="en-US" sz="36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II : Relevance</a:t>
            </a:r>
            <a:endParaRPr lang="en-US" sz="3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95536" y="1794872"/>
            <a:ext cx="8064300" cy="48965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GB" dirty="0" smtClean="0"/>
              <a:t>What </a:t>
            </a:r>
            <a:r>
              <a:rPr lang="en-GB" dirty="0"/>
              <a:t>are the main income sources for </a:t>
            </a:r>
            <a:r>
              <a:rPr lang="en-GB" dirty="0" smtClean="0"/>
              <a:t>DCs? </a:t>
            </a:r>
          </a:p>
          <a:p>
            <a:pPr marL="0" indent="0">
              <a:buNone/>
            </a:pPr>
            <a:r>
              <a:rPr lang="en-GB" dirty="0"/>
              <a:t> </a:t>
            </a:r>
            <a:endParaRPr lang="fr-FR" dirty="0"/>
          </a:p>
          <a:p>
            <a:r>
              <a:rPr lang="en-GB" dirty="0" smtClean="0"/>
              <a:t>What </a:t>
            </a:r>
            <a:r>
              <a:rPr lang="en-GB" dirty="0"/>
              <a:t>is the social and educational background of DCs and RDDHs across </a:t>
            </a:r>
            <a:r>
              <a:rPr lang="en-GB" dirty="0" smtClean="0"/>
              <a:t>Europe?</a:t>
            </a:r>
            <a:endParaRPr lang="fr-FR" dirty="0"/>
          </a:p>
          <a:p>
            <a:pPr lvl="1"/>
            <a:r>
              <a:rPr lang="en-GB" dirty="0"/>
              <a:t>D</a:t>
            </a:r>
            <a:r>
              <a:rPr lang="en-GB" dirty="0" smtClean="0"/>
              <a:t>ata </a:t>
            </a:r>
            <a:r>
              <a:rPr lang="en-GB" dirty="0"/>
              <a:t>on the educational pathways of DCs and RDDHs </a:t>
            </a:r>
            <a:endParaRPr lang="en-GB" dirty="0" smtClean="0"/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0216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51520" y="479049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II. </a:t>
            </a:r>
            <a:r>
              <a:rPr lang="en-US" sz="36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II : Relevance</a:t>
            </a:r>
            <a:endParaRPr lang="en-US" sz="3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95536" y="1794872"/>
            <a:ext cx="8064300" cy="48965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GB" dirty="0" smtClean="0"/>
              <a:t>How </a:t>
            </a:r>
            <a:r>
              <a:rPr lang="en-GB" dirty="0"/>
              <a:t>mobile are DCs and RDDHs in </a:t>
            </a:r>
            <a:r>
              <a:rPr lang="en-GB" dirty="0" smtClean="0"/>
              <a:t>Europe?</a:t>
            </a:r>
          </a:p>
          <a:p>
            <a:pPr lvl="1"/>
            <a:r>
              <a:rPr lang="en-GB" dirty="0" smtClean="0"/>
              <a:t>Does </a:t>
            </a:r>
            <a:r>
              <a:rPr lang="en-GB" dirty="0"/>
              <a:t>the implementation of ERA and EHEA reflect in the geographical mobility of DCs and RDDHs? </a:t>
            </a:r>
            <a:endParaRPr lang="en-GB" dirty="0" smtClean="0"/>
          </a:p>
          <a:p>
            <a:pPr lvl="1"/>
            <a:r>
              <a:rPr lang="en-GB" dirty="0" smtClean="0"/>
              <a:t>Do </a:t>
            </a:r>
            <a:r>
              <a:rPr lang="en-GB" dirty="0"/>
              <a:t>they search for opportunities in </a:t>
            </a:r>
            <a:r>
              <a:rPr lang="en-GB" dirty="0" smtClean="0"/>
              <a:t>Europe?</a:t>
            </a:r>
          </a:p>
          <a:p>
            <a:pPr lvl="1"/>
            <a:r>
              <a:rPr lang="en-GB" dirty="0" smtClean="0"/>
              <a:t>What </a:t>
            </a:r>
            <a:r>
              <a:rPr lang="en-GB" dirty="0"/>
              <a:t>are the hindrances/facilitators for the international mobility with regard to doctoral training? </a:t>
            </a:r>
            <a:endParaRPr lang="en-GB" dirty="0" smtClean="0"/>
          </a:p>
          <a:p>
            <a:pPr lvl="1"/>
            <a:r>
              <a:rPr lang="en-GB" dirty="0" smtClean="0"/>
              <a:t>What </a:t>
            </a:r>
            <a:r>
              <a:rPr lang="en-GB" dirty="0"/>
              <a:t>forms of international mobility can be distinguished for DCs and RDDHs?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180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51520" y="479049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II. </a:t>
            </a:r>
            <a:r>
              <a:rPr lang="en-US" sz="36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II : Relevance</a:t>
            </a:r>
            <a:endParaRPr lang="en-US" sz="3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95536" y="1575073"/>
            <a:ext cx="8064300" cy="48965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GB" dirty="0" smtClean="0"/>
              <a:t>Career development after </a:t>
            </a:r>
            <a:r>
              <a:rPr lang="en-GB" dirty="0"/>
              <a:t>degree </a:t>
            </a:r>
            <a:r>
              <a:rPr lang="en-GB" dirty="0" smtClean="0"/>
              <a:t>acquisition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/>
              <a:t>which labour markets are RDDHs </a:t>
            </a:r>
            <a:r>
              <a:rPr lang="en-GB" dirty="0" smtClean="0"/>
              <a:t>attracted?</a:t>
            </a:r>
          </a:p>
          <a:p>
            <a:pPr lvl="1"/>
            <a:r>
              <a:rPr lang="en-GB" dirty="0" smtClean="0"/>
              <a:t>What </a:t>
            </a:r>
            <a:r>
              <a:rPr lang="en-GB" dirty="0"/>
              <a:t>are the typical pathways </a:t>
            </a:r>
            <a:r>
              <a:rPr lang="en-GB" dirty="0" smtClean="0"/>
              <a:t>for career development of </a:t>
            </a:r>
            <a:r>
              <a:rPr lang="en-GB" dirty="0"/>
              <a:t>RDDHs? </a:t>
            </a:r>
            <a:endParaRPr lang="en-GB" dirty="0" smtClean="0"/>
          </a:p>
          <a:p>
            <a:pPr lvl="1"/>
            <a:r>
              <a:rPr lang="en-GB" dirty="0" smtClean="0"/>
              <a:t>Does </a:t>
            </a:r>
            <a:r>
              <a:rPr lang="en-GB" dirty="0"/>
              <a:t>the current employment fit the competencies of the doctoral degree </a:t>
            </a:r>
            <a:r>
              <a:rPr lang="en-GB" dirty="0" smtClean="0"/>
              <a:t>holder</a:t>
            </a:r>
          </a:p>
          <a:p>
            <a:pPr lvl="1"/>
            <a:r>
              <a:rPr lang="en-GB" dirty="0" smtClean="0"/>
              <a:t>Do </a:t>
            </a:r>
            <a:r>
              <a:rPr lang="en-GB" dirty="0"/>
              <a:t>doctoral degree holders meet the job requirements? </a:t>
            </a:r>
            <a:endParaRPr lang="en-GB" dirty="0" smtClean="0"/>
          </a:p>
          <a:p>
            <a:pPr lvl="1"/>
            <a:r>
              <a:rPr lang="en-GB" dirty="0" smtClean="0"/>
              <a:t>Do </a:t>
            </a:r>
            <a:r>
              <a:rPr lang="en-GB" dirty="0"/>
              <a:t>doctorate degree holders working outside academia feel well prepared for their jobs? </a:t>
            </a:r>
            <a:endParaRPr lang="en-GB" dirty="0" smtClean="0"/>
          </a:p>
          <a:p>
            <a:pPr lvl="1"/>
            <a:r>
              <a:rPr lang="en-GB" dirty="0" smtClean="0"/>
              <a:t>What </a:t>
            </a:r>
            <a:r>
              <a:rPr lang="en-GB" dirty="0"/>
              <a:t>are the main barriers/facilitators for finding adequate employment after graduation?</a:t>
            </a:r>
            <a:endParaRPr lang="fr-FR" dirty="0"/>
          </a:p>
          <a:p>
            <a:pPr marL="50800" indent="0">
              <a:lnSpc>
                <a:spcPct val="90000"/>
              </a:lnSpc>
              <a:buSzPct val="100000"/>
              <a:buNone/>
            </a:pPr>
            <a:endParaRPr lang="fr-FR" dirty="0"/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endParaRPr lang="fr-FR" dirty="0"/>
          </a:p>
          <a:p>
            <a:pPr marL="457200" indent="-406400">
              <a:lnSpc>
                <a:spcPct val="90000"/>
              </a:lnSpc>
              <a:buSzPct val="100000"/>
              <a:buFont typeface="Calibri"/>
              <a:buChar char="-"/>
            </a:pPr>
            <a:endParaRPr lang="fr-FR" dirty="0"/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1233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lang="en-US" sz="44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95536" y="1800000"/>
            <a:ext cx="8064300" cy="432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Doctoral candidates and Junior researchers : a major issue for the ERA and EHEA </a:t>
            </a: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major issue inside HR strategies </a:t>
            </a: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need for a better understanding of this population</a:t>
            </a: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need for a comparative database at the </a:t>
            </a:r>
            <a:r>
              <a:rPr lang="en-US" sz="28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european</a:t>
            </a:r>
            <a:r>
              <a:rPr lang="en-US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level</a:t>
            </a: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12775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solidFill>
                  <a:srgbClr val="4A86E8"/>
                </a:solidFill>
                <a:latin typeface="Calibri"/>
                <a:ea typeface="Calibri"/>
                <a:cs typeface="Calibri"/>
                <a:sym typeface="Calibri"/>
              </a:rPr>
              <a:t>Selected r</a:t>
            </a:r>
            <a:r>
              <a:rPr lang="en-US" sz="4400" dirty="0" smtClean="0">
                <a:solidFill>
                  <a:srgbClr val="4A86E8"/>
                </a:solidFill>
                <a:latin typeface="Calibri"/>
                <a:ea typeface="Calibri"/>
                <a:cs typeface="Calibri"/>
                <a:sym typeface="Calibri"/>
              </a:rPr>
              <a:t>eferences</a:t>
            </a:r>
            <a:endParaRPr lang="en-US" sz="4400" dirty="0">
              <a:solidFill>
                <a:srgbClr val="4A86E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540000" y="1980000"/>
            <a:ext cx="8064300" cy="432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fr-FR" sz="2400" dirty="0" err="1" smtClean="0"/>
              <a:t>Eurodoc</a:t>
            </a:r>
            <a:r>
              <a:rPr lang="fr-FR" sz="2400" dirty="0" smtClean="0"/>
              <a:t>, </a:t>
            </a:r>
            <a:r>
              <a:rPr lang="fr-FR" sz="2400" i="1" dirty="0" err="1" smtClean="0"/>
              <a:t>Eurodoc</a:t>
            </a:r>
            <a:r>
              <a:rPr lang="fr-FR" sz="2400" i="1" dirty="0" smtClean="0"/>
              <a:t> </a:t>
            </a:r>
            <a:r>
              <a:rPr lang="fr-FR" sz="2400" i="1" dirty="0"/>
              <a:t>Survey </a:t>
            </a:r>
            <a:r>
              <a:rPr lang="fr-FR" sz="2400" i="1" dirty="0" smtClean="0"/>
              <a:t>I: The </a:t>
            </a:r>
            <a:r>
              <a:rPr lang="fr-FR" sz="2400" i="1" dirty="0"/>
              <a:t>first </a:t>
            </a:r>
            <a:r>
              <a:rPr lang="fr-FR" sz="2400" i="1" dirty="0" err="1"/>
              <a:t>Eurodoc</a:t>
            </a:r>
            <a:r>
              <a:rPr lang="fr-FR" sz="2400" i="1" dirty="0"/>
              <a:t> Survey on Doctoral Candidates in </a:t>
            </a:r>
            <a:r>
              <a:rPr lang="fr-FR" sz="2400" i="1" dirty="0" err="1"/>
              <a:t>Twelve</a:t>
            </a:r>
            <a:r>
              <a:rPr lang="fr-FR" sz="2400" i="1" dirty="0"/>
              <a:t> </a:t>
            </a:r>
            <a:r>
              <a:rPr lang="fr-FR" sz="2400" i="1" dirty="0" err="1"/>
              <a:t>European</a:t>
            </a:r>
            <a:r>
              <a:rPr lang="fr-FR" sz="2400" i="1" dirty="0"/>
              <a:t> </a:t>
            </a:r>
            <a:r>
              <a:rPr lang="fr-FR" sz="2400" i="1" dirty="0" smtClean="0"/>
              <a:t>Countries. Descriptive </a:t>
            </a:r>
            <a:r>
              <a:rPr lang="fr-FR" sz="2400" i="1" dirty="0"/>
              <a:t>Report </a:t>
            </a:r>
            <a:r>
              <a:rPr lang="fr-FR" sz="2400" dirty="0" smtClean="0"/>
              <a:t>(</a:t>
            </a:r>
            <a:r>
              <a:rPr lang="fr-FR" sz="2400" dirty="0" err="1" smtClean="0"/>
              <a:t>Eds</a:t>
            </a:r>
            <a:r>
              <a:rPr lang="fr-FR" sz="2400" dirty="0" smtClean="0"/>
              <a:t>. </a:t>
            </a:r>
            <a:r>
              <a:rPr lang="fr-FR" sz="2400" dirty="0" err="1" smtClean="0"/>
              <a:t>Gu</a:t>
            </a:r>
            <a:r>
              <a:rPr lang="fr-FR" sz="2400" dirty="0" err="1"/>
              <a:t>̈lay</a:t>
            </a:r>
            <a:r>
              <a:rPr lang="fr-FR" sz="2400" dirty="0"/>
              <a:t> </a:t>
            </a:r>
            <a:r>
              <a:rPr lang="fr-FR" sz="2400" dirty="0" err="1"/>
              <a:t>Ates</a:t>
            </a:r>
            <a:r>
              <a:rPr lang="fr-FR" sz="2400" dirty="0"/>
              <a:t>̧, </a:t>
            </a:r>
            <a:r>
              <a:rPr lang="fr-FR" sz="2400" dirty="0" err="1"/>
              <a:t>Karoline</a:t>
            </a:r>
            <a:r>
              <a:rPr lang="fr-FR" sz="2400" dirty="0"/>
              <a:t> </a:t>
            </a:r>
            <a:r>
              <a:rPr lang="fr-FR" sz="2400" dirty="0" err="1"/>
              <a:t>Holländer</a:t>
            </a:r>
            <a:r>
              <a:rPr lang="fr-FR" sz="2400" dirty="0"/>
              <a:t>, Nadia </a:t>
            </a:r>
            <a:r>
              <a:rPr lang="fr-FR" sz="2400" dirty="0" err="1"/>
              <a:t>Koltcheva</a:t>
            </a:r>
            <a:r>
              <a:rPr lang="fr-FR" sz="2400" dirty="0"/>
              <a:t>, </a:t>
            </a:r>
            <a:r>
              <a:rPr lang="fr-FR" sz="2400" dirty="0" err="1"/>
              <a:t>Snežana</a:t>
            </a:r>
            <a:r>
              <a:rPr lang="fr-FR" sz="2400" dirty="0"/>
              <a:t> </a:t>
            </a:r>
            <a:r>
              <a:rPr lang="fr-FR" sz="2400" dirty="0" err="1"/>
              <a:t>Krstic</a:t>
            </a:r>
            <a:r>
              <a:rPr lang="fr-FR" sz="2400" dirty="0"/>
              <a:t>́ </a:t>
            </a:r>
            <a:r>
              <a:rPr lang="fr-FR" sz="2400" dirty="0" err="1"/>
              <a:t>Filomena</a:t>
            </a:r>
            <a:r>
              <a:rPr lang="fr-FR" sz="2400" dirty="0"/>
              <a:t> </a:t>
            </a:r>
            <a:r>
              <a:rPr lang="fr-FR" sz="2400" dirty="0" smtClean="0"/>
              <a:t>Parada), 2011. </a:t>
            </a:r>
          </a:p>
          <a:p>
            <a:r>
              <a:rPr lang="en-US" sz="2400" i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</a:t>
            </a:r>
            <a:r>
              <a:rPr lang="en-US" sz="240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Programme</a:t>
            </a:r>
            <a:r>
              <a:rPr lang="en-US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Structuring the European Research Area Human Resources and </a:t>
            </a:r>
            <a:r>
              <a:rPr lang="en-US" sz="2400" i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Mobility, MSCA</a:t>
            </a:r>
            <a:r>
              <a:rPr lang="en-US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edition September </a:t>
            </a:r>
            <a:r>
              <a:rPr lang="en-US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2004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US" sz="24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European Commission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European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Charter for researchers and The Code of Conduct for the recruitment of </a:t>
            </a:r>
            <a:r>
              <a:rPr lang="en-US" sz="2400" i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researchers</a:t>
            </a:r>
            <a:r>
              <a:rPr lang="en-US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2005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lang="en-US" sz="24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24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i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2400" i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Survey II : Feasibility study</a:t>
            </a:r>
            <a:r>
              <a:rPr lang="en-US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2011. 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7557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4294967295"/>
          </p:nvPr>
        </p:nvSpPr>
        <p:spPr>
          <a:xfrm>
            <a:off x="539850" y="1829100"/>
            <a:ext cx="8064300" cy="462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Contact us at</a:t>
            </a:r>
          </a:p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30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board@eurodoc.net</a:t>
            </a:r>
          </a:p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30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http://eurodoc.net/</a:t>
            </a:r>
          </a:p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https://www.linkedin.com/company/eurodoc</a:t>
            </a:r>
          </a:p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https://www.linkedin.com/grp/home?gid=4368831</a:t>
            </a:r>
          </a:p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https://twitter.com/Eurodoc</a:t>
            </a:r>
          </a:p>
          <a:p>
            <a:pPr marL="0" marR="0" indent="0" algn="ctr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https://www.facebook.com/eurodoc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None/>
            </a:pPr>
            <a:endParaRPr sz="24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7780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4440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361000" y="1689125"/>
            <a:ext cx="7992299" cy="432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1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600" b="1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About </a:t>
            </a:r>
            <a:r>
              <a:rPr lang="en-US" sz="36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Eurodoc: history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3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European council of Doctoral Candidate and Junior Researchers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3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 founded in Girona (Spain) in 2002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3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an volunteer, not for profit, international federation of 32 national associations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+ 4 observers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3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0773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557701" y="1018832"/>
            <a:ext cx="8028597" cy="5628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1150" algn="l" rtl="0">
              <a:spcBef>
                <a:spcPts val="0"/>
              </a:spcBef>
              <a:buNone/>
              <a:tabLst>
                <a:tab pos="2663825" algn="l"/>
              </a:tabLst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 b="1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 </a:t>
            </a:r>
            <a:r>
              <a:rPr lang="en-US" sz="3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map</a:t>
            </a:r>
          </a:p>
          <a:p>
            <a:pPr rtl="0">
              <a:spcBef>
                <a:spcPts val="0"/>
              </a:spcBef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0"/>
              </a:spcBef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1720" y="2199227"/>
            <a:ext cx="4800000" cy="4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4843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About Eurodoc: aims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85600" y="1557275"/>
            <a:ext cx="8064300" cy="432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Represents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DCs and JRs across Europe and at the European level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Works to create a community of DCs and JRs across Europe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Contributes to ERA and EHEA policies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Envisions an ERA and EHEA where all researchers are duly recognized and respected for the essential contributions they make</a:t>
            </a: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50805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23528" y="620688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Introduction : The </a:t>
            </a:r>
            <a:r>
              <a:rPr lang="en-US" sz="32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 </a:t>
            </a:r>
            <a:endParaRPr lang="en-US" sz="32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23528" y="3356992"/>
            <a:ext cx="8064300" cy="26642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35000" indent="-457200">
              <a:lnSpc>
                <a:spcPct val="150000"/>
              </a:lnSpc>
              <a:buFont typeface="Arial" charset="0"/>
              <a:buChar char="•"/>
            </a:pPr>
            <a:r>
              <a:rPr lang="fr-FR" sz="2800" dirty="0"/>
              <a:t>8,900 doctoral candidates, </a:t>
            </a:r>
            <a:r>
              <a:rPr lang="fr-FR" sz="2800" dirty="0" smtClean="0"/>
              <a:t>30 </a:t>
            </a:r>
            <a:r>
              <a:rPr lang="fr-FR" sz="2800" dirty="0"/>
              <a:t>countries </a:t>
            </a:r>
            <a:endParaRPr lang="fr-FR" sz="2800" dirty="0" smtClean="0"/>
          </a:p>
          <a:p>
            <a:pPr marL="635000" indent="-457200">
              <a:lnSpc>
                <a:spcPct val="150000"/>
              </a:lnSpc>
              <a:buFont typeface="Arial" charset="0"/>
              <a:buChar char="•"/>
            </a:pPr>
            <a:r>
              <a:rPr lang="fr-FR" sz="2800" dirty="0" smtClean="0"/>
              <a:t>12 countries </a:t>
            </a:r>
            <a:r>
              <a:rPr lang="fr-FR" sz="2800" dirty="0" err="1" smtClean="0"/>
              <a:t>presented</a:t>
            </a:r>
            <a:r>
              <a:rPr lang="fr-FR" sz="2800" dirty="0" smtClean="0"/>
              <a:t> in the report</a:t>
            </a:r>
          </a:p>
          <a:p>
            <a:pPr marL="635000" indent="-457200">
              <a:lnSpc>
                <a:spcPct val="150000"/>
              </a:lnSpc>
              <a:buFont typeface="Arial" charset="0"/>
              <a:buChar char="•"/>
            </a:pPr>
            <a:r>
              <a:rPr lang="fr-FR" sz="2800" dirty="0" smtClean="0"/>
              <a:t>77 questions</a:t>
            </a:r>
          </a:p>
          <a:p>
            <a:pPr marL="635000" indent="-457200">
              <a:lnSpc>
                <a:spcPct val="150000"/>
              </a:lnSpc>
              <a:buFont typeface="Arial" charset="0"/>
              <a:buChar char="•"/>
            </a:pPr>
            <a:r>
              <a:rPr lang="fr-FR" sz="2800" dirty="0" smtClean="0"/>
              <a:t>27 figures</a:t>
            </a:r>
          </a:p>
          <a:p>
            <a:pPr marL="635000" indent="-457200">
              <a:lnSpc>
                <a:spcPct val="150000"/>
              </a:lnSpc>
              <a:buFont typeface="Arial" charset="0"/>
              <a:buChar char="•"/>
            </a:pPr>
            <a:r>
              <a:rPr lang="fr-FR" sz="2800" dirty="0" smtClean="0"/>
              <a:t>85 tables</a:t>
            </a:r>
            <a:endParaRPr lang="fr-FR" sz="2800" dirty="0"/>
          </a:p>
          <a:p>
            <a:pPr marL="635000" indent="-457200">
              <a:lnSpc>
                <a:spcPct val="90000"/>
              </a:lnSpc>
              <a:buFont typeface="Arial" charset="0"/>
              <a:buChar char="•"/>
            </a:pPr>
            <a:endParaRPr lang="fr-FR" sz="2800" dirty="0"/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1346744436"/>
              </p:ext>
            </p:extLst>
          </p:nvPr>
        </p:nvGraphicFramePr>
        <p:xfrm>
          <a:off x="107504" y="1484784"/>
          <a:ext cx="8640960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959950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23528" y="620688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Introduction : The </a:t>
            </a:r>
            <a:r>
              <a:rPr lang="en-US" sz="32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 </a:t>
            </a:r>
            <a:endParaRPr lang="en-US" sz="32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107504" y="1631546"/>
            <a:ext cx="8064300" cy="4536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35000" indent="-457200">
              <a:lnSpc>
                <a:spcPct val="150000"/>
              </a:lnSpc>
              <a:buFont typeface="Arial" charset="0"/>
              <a:buChar char="•"/>
            </a:pPr>
            <a:r>
              <a:rPr lang="fr-FR" sz="2800" dirty="0" smtClean="0"/>
              <a:t>A first </a:t>
            </a:r>
            <a:r>
              <a:rPr lang="fr-FR" sz="2800" dirty="0" err="1" smtClean="0"/>
              <a:t>attempt</a:t>
            </a:r>
            <a:endParaRPr lang="fr-FR" sz="2800" dirty="0" smtClean="0"/>
          </a:p>
          <a:p>
            <a:pPr marL="635000" indent="-457200">
              <a:lnSpc>
                <a:spcPct val="150000"/>
              </a:lnSpc>
              <a:buFont typeface="Arial" charset="0"/>
              <a:buChar char="•"/>
            </a:pPr>
            <a:r>
              <a:rPr lang="fr-FR" sz="2800" dirty="0" smtClean="0"/>
              <a:t>Main questions : </a:t>
            </a:r>
          </a:p>
          <a:p>
            <a:pPr marL="914400" lvl="2" indent="0">
              <a:buNone/>
            </a:pPr>
            <a:endParaRPr lang="fr-FR" dirty="0" smtClean="0"/>
          </a:p>
          <a:p>
            <a:pPr lvl="2"/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/>
              <a:t>is</a:t>
            </a:r>
            <a:r>
              <a:rPr lang="fr-FR" dirty="0"/>
              <a:t> the real situation, </a:t>
            </a:r>
            <a:r>
              <a:rPr lang="fr-FR" dirty="0" err="1"/>
              <a:t>concerning</a:t>
            </a:r>
            <a:r>
              <a:rPr lang="fr-FR" dirty="0"/>
              <a:t>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employment</a:t>
            </a:r>
            <a:r>
              <a:rPr lang="fr-FR" dirty="0"/>
              <a:t> situation, social </a:t>
            </a:r>
            <a:r>
              <a:rPr lang="fr-FR" dirty="0" err="1"/>
              <a:t>benefits</a:t>
            </a:r>
            <a:r>
              <a:rPr lang="fr-FR" dirty="0"/>
              <a:t> and </a:t>
            </a:r>
            <a:r>
              <a:rPr lang="fr-FR" dirty="0" err="1"/>
              <a:t>working</a:t>
            </a:r>
            <a:r>
              <a:rPr lang="fr-FR" dirty="0"/>
              <a:t> conditions, for doctoral candidates and junior </a:t>
            </a:r>
            <a:r>
              <a:rPr lang="fr-FR" dirty="0" err="1"/>
              <a:t>researchers</a:t>
            </a:r>
            <a:r>
              <a:rPr lang="fr-FR" dirty="0"/>
              <a:t> in Europe? </a:t>
            </a:r>
            <a:endParaRPr lang="fr-FR" dirty="0" smtClean="0"/>
          </a:p>
          <a:p>
            <a:pPr marL="914400" lvl="2" indent="0">
              <a:buNone/>
            </a:pPr>
            <a:endParaRPr lang="fr-FR" dirty="0"/>
          </a:p>
          <a:p>
            <a:pPr lvl="2"/>
            <a:r>
              <a:rPr lang="fr-FR" dirty="0" err="1"/>
              <a:t>What</a:t>
            </a:r>
            <a:r>
              <a:rPr lang="fr-FR" dirty="0"/>
              <a:t> are the </a:t>
            </a:r>
            <a:r>
              <a:rPr lang="fr-FR" dirty="0" err="1"/>
              <a:t>differences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European</a:t>
            </a:r>
            <a:r>
              <a:rPr lang="fr-FR" dirty="0"/>
              <a:t> countries, cultures and </a:t>
            </a:r>
            <a:r>
              <a:rPr lang="fr-FR" dirty="0" err="1"/>
              <a:t>models</a:t>
            </a:r>
            <a:r>
              <a:rPr lang="fr-FR" dirty="0"/>
              <a:t> of doctoral </a:t>
            </a:r>
            <a:r>
              <a:rPr lang="fr-FR" dirty="0" err="1"/>
              <a:t>education</a:t>
            </a:r>
            <a:r>
              <a:rPr lang="fr-FR" dirty="0"/>
              <a:t> and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one </a:t>
            </a:r>
            <a:r>
              <a:rPr lang="fr-FR" dirty="0" err="1"/>
              <a:t>learn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such</a:t>
            </a:r>
            <a:r>
              <a:rPr lang="fr-FR" dirty="0"/>
              <a:t> </a:t>
            </a:r>
            <a:r>
              <a:rPr lang="fr-FR" dirty="0" err="1"/>
              <a:t>differences</a:t>
            </a:r>
            <a:r>
              <a:rPr lang="fr-FR" dirty="0"/>
              <a:t>? </a:t>
            </a:r>
          </a:p>
          <a:p>
            <a:pPr marL="177800" indent="0">
              <a:lnSpc>
                <a:spcPct val="90000"/>
              </a:lnSpc>
              <a:buNone/>
            </a:pPr>
            <a:endParaRPr lang="fr-FR" sz="2800" dirty="0"/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9116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51520" y="479049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Introduction : The </a:t>
            </a:r>
            <a:r>
              <a:rPr lang="en-US" sz="32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 </a:t>
            </a:r>
            <a:endParaRPr lang="en-US" sz="32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251520" y="2007033"/>
            <a:ext cx="8064300" cy="36725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35000" indent="-457200">
              <a:lnSpc>
                <a:spcPct val="150000"/>
              </a:lnSpc>
              <a:buFont typeface="Arial" charset="0"/>
              <a:buChar char="•"/>
            </a:pPr>
            <a:r>
              <a:rPr lang="fr-FR" dirty="0" err="1" smtClean="0"/>
              <a:t>Outcomes</a:t>
            </a:r>
            <a:r>
              <a:rPr lang="fr-FR" dirty="0" smtClean="0"/>
              <a:t> : </a:t>
            </a:r>
          </a:p>
          <a:p>
            <a:pPr marL="177800" indent="0">
              <a:lnSpc>
                <a:spcPct val="150000"/>
              </a:lnSpc>
              <a:buNone/>
            </a:pPr>
            <a:endParaRPr lang="fr-FR" dirty="0" smtClean="0"/>
          </a:p>
          <a:p>
            <a:pPr lvl="2"/>
            <a:r>
              <a:rPr lang="fr-FR" sz="2800" dirty="0" err="1" smtClean="0"/>
              <a:t>Dataset</a:t>
            </a:r>
            <a:endParaRPr lang="fr-FR" sz="2800" dirty="0" smtClean="0"/>
          </a:p>
          <a:p>
            <a:pPr lvl="2"/>
            <a:r>
              <a:rPr lang="fr-FR" sz="2800" dirty="0" smtClean="0"/>
              <a:t>Descriptive report</a:t>
            </a:r>
          </a:p>
          <a:p>
            <a:pPr lvl="2"/>
            <a:r>
              <a:rPr lang="fr-FR" sz="2800" dirty="0" err="1" smtClean="0"/>
              <a:t>Feasibility</a:t>
            </a:r>
            <a:r>
              <a:rPr lang="fr-FR" sz="2800" dirty="0" smtClean="0"/>
              <a:t> </a:t>
            </a:r>
            <a:r>
              <a:rPr lang="fr-FR" sz="2800" dirty="0" err="1" smtClean="0"/>
              <a:t>study</a:t>
            </a:r>
            <a:r>
              <a:rPr lang="fr-FR" sz="2800" dirty="0" smtClean="0"/>
              <a:t> for </a:t>
            </a:r>
            <a:r>
              <a:rPr lang="fr-FR" sz="2800" dirty="0" err="1" smtClean="0"/>
              <a:t>Eurodoc</a:t>
            </a:r>
            <a:r>
              <a:rPr lang="fr-FR" sz="2800" dirty="0" smtClean="0"/>
              <a:t> </a:t>
            </a:r>
            <a:r>
              <a:rPr lang="fr-FR" sz="2800" dirty="0"/>
              <a:t>S</a:t>
            </a:r>
            <a:r>
              <a:rPr lang="fr-FR" sz="2800" dirty="0" smtClean="0"/>
              <a:t>urvey II</a:t>
            </a:r>
            <a:endParaRPr lang="fr-FR" sz="2800" dirty="0"/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56028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107504" y="302181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GB" sz="320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What </a:t>
            </a:r>
            <a:r>
              <a:rPr lang="en-GB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do we </a:t>
            </a:r>
            <a:r>
              <a:rPr lang="en-GB" sz="320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need to know </a:t>
            </a:r>
            <a:r>
              <a:rPr lang="en-GB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about </a:t>
            </a:r>
            <a:r>
              <a:rPr lang="en-GB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Early</a:t>
            </a:r>
            <a:r>
              <a:rPr lang="en-GB" sz="2800" b="1" dirty="0"/>
              <a:t> </a:t>
            </a:r>
            <a:r>
              <a:rPr lang="en-GB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Career</a:t>
            </a:r>
            <a:r>
              <a:rPr lang="en-GB" sz="2800" b="1" dirty="0"/>
              <a:t> </a:t>
            </a:r>
            <a:r>
              <a:rPr lang="en-GB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Researchers </a:t>
            </a:r>
            <a:r>
              <a:rPr lang="en-GB" sz="320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in Europe ?</a:t>
            </a:r>
            <a:r>
              <a:rPr lang="fr-FR" sz="320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 </a:t>
            </a:r>
            <a:endParaRPr lang="en-US" sz="32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266786" y="1745312"/>
            <a:ext cx="8064300" cy="45641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7800" indent="0" algn="ctr">
              <a:lnSpc>
                <a:spcPct val="150000"/>
              </a:lnSpc>
              <a:buNone/>
            </a:pPr>
            <a:r>
              <a:rPr lang="en-GB" dirty="0" err="1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Eurodoc</a:t>
            </a:r>
            <a:r>
              <a:rPr lang="en-GB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 Survey II</a:t>
            </a:r>
          </a:p>
          <a:p>
            <a:pPr marL="177800" indent="0" algn="ctr">
              <a:lnSpc>
                <a:spcPct val="150000"/>
              </a:lnSpc>
              <a:buNone/>
            </a:pPr>
            <a:endParaRPr lang="en-GB" sz="1800" b="1" dirty="0" smtClean="0"/>
          </a:p>
          <a:p>
            <a:pPr marL="749300" indent="-571500">
              <a:buAutoNum type="romanUcPeriod"/>
            </a:pPr>
            <a:r>
              <a:rPr lang="en-GB" sz="2800" dirty="0" err="1" smtClean="0"/>
              <a:t>Eurodoc</a:t>
            </a:r>
            <a:r>
              <a:rPr lang="en-GB" sz="2800" dirty="0" smtClean="0"/>
              <a:t> </a:t>
            </a:r>
            <a:r>
              <a:rPr lang="en-GB" sz="2800" dirty="0"/>
              <a:t>plans for the </a:t>
            </a:r>
            <a:r>
              <a:rPr lang="en-GB" sz="2800" dirty="0" smtClean="0"/>
              <a:t>study, study </a:t>
            </a:r>
            <a:r>
              <a:rPr lang="en-GB" sz="2800" dirty="0"/>
              <a:t>design and </a:t>
            </a:r>
            <a:r>
              <a:rPr lang="en-GB" sz="2800" dirty="0" smtClean="0"/>
              <a:t>aims </a:t>
            </a:r>
            <a:endParaRPr lang="en-GB" sz="2800" dirty="0" smtClean="0"/>
          </a:p>
          <a:p>
            <a:pPr marL="749300" indent="-571500">
              <a:buAutoNum type="romanUcPeriod"/>
            </a:pPr>
            <a:endParaRPr lang="en-GB" sz="2800" dirty="0" smtClean="0"/>
          </a:p>
          <a:p>
            <a:pPr marL="749300" indent="-571500">
              <a:buAutoNum type="romanUcPeriod"/>
            </a:pPr>
            <a:r>
              <a:rPr lang="en-GB" sz="2800" dirty="0" smtClean="0"/>
              <a:t>Relevance </a:t>
            </a:r>
            <a:r>
              <a:rPr lang="en-GB" sz="2800" dirty="0"/>
              <a:t>of this project for institutions and organisations </a:t>
            </a:r>
            <a:r>
              <a:rPr lang="en-GB" sz="2800" dirty="0" smtClean="0"/>
              <a:t>focusing </a:t>
            </a:r>
            <a:r>
              <a:rPr lang="en-GB" sz="2800" dirty="0"/>
              <a:t>on research and researchers careers in </a:t>
            </a:r>
            <a:r>
              <a:rPr lang="en-GB" sz="2800" dirty="0" smtClean="0"/>
              <a:t>Europe, at </a:t>
            </a:r>
            <a:r>
              <a:rPr lang="en-GB" sz="2800" dirty="0"/>
              <a:t>the </a:t>
            </a:r>
            <a:r>
              <a:rPr lang="en-GB" sz="2800" dirty="0" smtClean="0"/>
              <a:t>European, national </a:t>
            </a:r>
            <a:r>
              <a:rPr lang="en-GB" sz="2800" dirty="0"/>
              <a:t>or regional level</a:t>
            </a:r>
            <a:endParaRPr lang="fr-FR" sz="2800" dirty="0"/>
          </a:p>
          <a:p>
            <a:pPr marL="177800" indent="0">
              <a:lnSpc>
                <a:spcPct val="150000"/>
              </a:lnSpc>
              <a:buNone/>
            </a:pPr>
            <a:endParaRPr lang="fr-FR" dirty="0" smtClean="0"/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88447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6624300" cy="10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I. </a:t>
            </a:r>
            <a:r>
              <a:rPr lang="en-US" sz="36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Eurodoc</a:t>
            </a:r>
            <a:r>
              <a:rPr lang="en-US" sz="36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Survey II : plans</a:t>
            </a:r>
            <a:endParaRPr lang="en-US" sz="3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95536" y="1800000"/>
            <a:ext cx="8064300" cy="432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a Survey II ? </a:t>
            </a:r>
          </a:p>
          <a:p>
            <a:pPr marL="5080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endParaRPr lang="en-US"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Expansion of the number of countries participating</a:t>
            </a:r>
          </a:p>
          <a:p>
            <a:pPr marL="5080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endParaRPr lang="en-US" sz="20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Experiences and working conditions of DCs and JRs</a:t>
            </a:r>
            <a:endParaRPr lang="en-US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 practices and recommendations</a:t>
            </a:r>
          </a:p>
          <a:p>
            <a:pPr marL="5080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Career development of recent PhD graduates</a:t>
            </a:r>
            <a:endParaRPr lang="en-US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0"/>
            <a:ext cx="2915816" cy="101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39957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713</Words>
  <Application>Microsoft Macintosh PowerPoint</Application>
  <PresentationFormat>Présentation à l'écran (4:3)</PresentationFormat>
  <Paragraphs>129</Paragraphs>
  <Slides>18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Calibri</vt:lpstr>
      <vt:lpstr>Times New Roman</vt:lpstr>
      <vt:lpstr>Verdana</vt:lpstr>
      <vt:lpstr>Arial</vt:lpstr>
      <vt:lpstr>Office Theme</vt:lpstr>
      <vt:lpstr>10 December 2015 – Parallel Session 3  The Eurodoc survey  on the situation of Early Career Researchers in Europe  Carole Chapin,       urodoc</vt:lpstr>
      <vt:lpstr> About Eurodoc: history  The European council of Doctoral Candidate and Junior Researchers  Was founded in Girona (Spain) in 2002  Is an volunteer, not for profit, international federation of 32 national associations + 4 observers    </vt:lpstr>
      <vt:lpstr> Eurodoc map  </vt:lpstr>
      <vt:lpstr>About Eurodoc: aims</vt:lpstr>
      <vt:lpstr>Introduction : The Eurodoc Survey I </vt:lpstr>
      <vt:lpstr>Introduction : The Eurodoc Survey I </vt:lpstr>
      <vt:lpstr>Introduction : The Eurodoc Survey I </vt:lpstr>
      <vt:lpstr>What do we need to know about Early Career Researchers in Europe ? </vt:lpstr>
      <vt:lpstr>I. Eurodoc Survey II : plans</vt:lpstr>
      <vt:lpstr>I. Eurodoc Survey II : plans</vt:lpstr>
      <vt:lpstr>II. Eurodoc Survey II : Relevance</vt:lpstr>
      <vt:lpstr>II. Eurodoc Survey II : Relevance</vt:lpstr>
      <vt:lpstr>II. Eurodoc Survey II : Relevance</vt:lpstr>
      <vt:lpstr>II. Eurodoc Survey II : Relevance</vt:lpstr>
      <vt:lpstr>II. Eurodoc Survey II : Relevance</vt:lpstr>
      <vt:lpstr>Conclusion</vt:lpstr>
      <vt:lpstr>Selected references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Utilisateur de Microsoft Office</cp:lastModifiedBy>
  <cp:revision>41</cp:revision>
  <cp:lastPrinted>2015-12-08T22:37:46Z</cp:lastPrinted>
  <dcterms:created xsi:type="dcterms:W3CDTF">2015-12-01T15:57:31Z</dcterms:created>
  <dcterms:modified xsi:type="dcterms:W3CDTF">2015-12-08T22:37:53Z</dcterms:modified>
</cp:coreProperties>
</file>