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8" r:id="rId2"/>
    <p:sldId id="256" r:id="rId3"/>
    <p:sldId id="265" r:id="rId4"/>
    <p:sldId id="259" r:id="rId5"/>
    <p:sldId id="261" r:id="rId6"/>
    <p:sldId id="260" r:id="rId7"/>
    <p:sldId id="267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FAB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4" d="100"/>
          <a:sy n="84" d="100"/>
        </p:scale>
        <p:origin x="-840" y="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Relationship Id="rId4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openxmlformats.org/officeDocument/2006/relationships/oleObject" Target="../embeddings/oleObject2.bin"/><Relationship Id="rId1" Type="http://schemas.openxmlformats.org/officeDocument/2006/relationships/themeOverride" Target="../theme/themeOverride2.xml"/><Relationship Id="rId4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Position vs. Stipend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view3D>
      <c:rotX val="3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'Ark2'!$B$1:$B$5</c:f>
              <c:strCache>
                <c:ptCount val="5"/>
                <c:pt idx="0">
                  <c:v>position (usually with social coverage)</c:v>
                </c:pt>
                <c:pt idx="1">
                  <c:v>stipend (social coverage included/optional)</c:v>
                </c:pt>
                <c:pt idx="2">
                  <c:v>stipend (social coverage not included/not reported)</c:v>
                </c:pt>
                <c:pt idx="3">
                  <c:v>mixture (for stay abroad)</c:v>
                </c:pt>
                <c:pt idx="4">
                  <c:v>not answered</c:v>
                </c:pt>
              </c:strCache>
            </c:strRef>
          </c:cat>
          <c:val>
            <c:numRef>
              <c:f>'Ark2'!$A$1:$A$5</c:f>
              <c:numCache>
                <c:formatCode>General</c:formatCode>
                <c:ptCount val="5"/>
                <c:pt idx="0">
                  <c:v>78</c:v>
                </c:pt>
                <c:pt idx="1">
                  <c:v>5</c:v>
                </c:pt>
                <c:pt idx="2">
                  <c:v>14</c:v>
                </c:pt>
                <c:pt idx="3">
                  <c:v>1</c:v>
                </c:pt>
                <c:pt idx="4">
                  <c:v>6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3498250218722657"/>
          <c:y val="0.60954449645593056"/>
          <c:w val="0.73281255468066497"/>
          <c:h val="0.3904555035440693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Length of funding period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view3D>
      <c:rotX val="3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'Ark3'!$A$1:$A$4</c:f>
              <c:strCache>
                <c:ptCount val="4"/>
                <c:pt idx="0">
                  <c:v>0-2  yrs</c:v>
                </c:pt>
                <c:pt idx="1">
                  <c:v>3-4 yrs</c:v>
                </c:pt>
                <c:pt idx="2">
                  <c:v>5yrs +</c:v>
                </c:pt>
                <c:pt idx="3">
                  <c:v>no answer</c:v>
                </c:pt>
              </c:strCache>
            </c:strRef>
          </c:cat>
          <c:val>
            <c:numRef>
              <c:f>'Ark3'!$B$1:$B$4</c:f>
              <c:numCache>
                <c:formatCode>General</c:formatCode>
                <c:ptCount val="4"/>
                <c:pt idx="0">
                  <c:v>30</c:v>
                </c:pt>
                <c:pt idx="1">
                  <c:v>48</c:v>
                </c:pt>
                <c:pt idx="2">
                  <c:v>22</c:v>
                </c:pt>
                <c:pt idx="3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8CDFB5-CDD4-4097-A5DC-A92ACAD81A33}" type="datetimeFigureOut">
              <a:rPr lang="en-GB" smtClean="0"/>
              <a:t>18/12/2015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EC18AD-1363-42D7-8887-4F2E286D68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611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18/12/2015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04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18/12/2015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74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18/12/2015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53147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schimi\Pictures\PPT Presi\Essai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245134"/>
            <a:ext cx="9144000" cy="1612865"/>
          </a:xfrm>
          <a:prstGeom prst="rect">
            <a:avLst/>
          </a:prstGeom>
          <a:noFill/>
        </p:spPr>
      </p:pic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4499992" y="2636912"/>
            <a:ext cx="4392488" cy="1512168"/>
          </a:xfrm>
        </p:spPr>
        <p:txBody>
          <a:bodyPr/>
          <a:lstStyle>
            <a:lvl1pPr marL="0" indent="0" algn="l">
              <a:buNone/>
              <a:defRPr sz="2400" baseline="0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dirty="0" smtClean="0"/>
              <a:t>Cliquez pour ajouter un sous-titre</a:t>
            </a:r>
            <a:endParaRPr lang="fr-CH" dirty="0"/>
          </a:p>
        </p:txBody>
      </p:sp>
      <p:sp>
        <p:nvSpPr>
          <p:cNvPr id="13" name="Titre 12"/>
          <p:cNvSpPr>
            <a:spLocks noGrp="1"/>
          </p:cNvSpPr>
          <p:nvPr>
            <p:ph type="title" hasCustomPrompt="1"/>
          </p:nvPr>
        </p:nvSpPr>
        <p:spPr>
          <a:xfrm>
            <a:off x="4499992" y="1628800"/>
            <a:ext cx="4392488" cy="1008881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Cliquez pour ajouter un titre</a:t>
            </a:r>
            <a:endParaRPr lang="fr-CH" dirty="0"/>
          </a:p>
        </p:txBody>
      </p:sp>
      <p:sp>
        <p:nvSpPr>
          <p:cNvPr id="19" name="Espace réservé de la date 18"/>
          <p:cNvSpPr>
            <a:spLocks noGrp="1"/>
          </p:cNvSpPr>
          <p:nvPr>
            <p:ph type="dt" sz="half" idx="10"/>
          </p:nvPr>
        </p:nvSpPr>
        <p:spPr>
          <a:xfrm>
            <a:off x="4499992" y="4149080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fr-FR" smtClean="0"/>
              <a:t>date</a:t>
            </a:r>
            <a:endParaRPr lang="en-US" dirty="0"/>
          </a:p>
        </p:txBody>
      </p:sp>
      <p:pic>
        <p:nvPicPr>
          <p:cNvPr id="7" name="Picture 2" descr="C:\Users\schimi\Pictures\PPT Presi\logo_presidence_2015_en\LOGO_PRESIDENCE_2015_EN\LOGO_PRESIDENCE_2015_CMYK_EN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3264783" cy="579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95997983"/>
      </p:ext>
    </p:extLst>
  </p:cSld>
  <p:clrMapOvr>
    <a:masterClrMapping/>
  </p:clrMapOvr>
  <p:hf sldNum="0"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18/12/2015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459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18/12/2015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6000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18/12/2015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1521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18/12/2015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6151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18/12/2015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7714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18/12/2015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693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18/12/2015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9236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18/12/2015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191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2D1D4B-CEA5-44F7-92E6-ADDAFDCD5AA3}" type="datetimeFigureOut">
              <a:rPr lang="en-GB" smtClean="0"/>
              <a:t>18/12/2015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437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7504" y="2564904"/>
            <a:ext cx="8959688" cy="309634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GB" sz="1400" dirty="0" smtClean="0">
                <a:solidFill>
                  <a:srgbClr val="CFAB7A"/>
                </a:solidFill>
                <a:cs typeface="Times New Roman" panose="02020603050405020304" pitchFamily="18" charset="0"/>
              </a:rPr>
              <a:t>10 December 2015 – Parallel </a:t>
            </a:r>
            <a:r>
              <a:rPr lang="en-GB" sz="1400" dirty="0">
                <a:solidFill>
                  <a:srgbClr val="CFAB7A"/>
                </a:solidFill>
                <a:cs typeface="Times New Roman" panose="02020603050405020304" pitchFamily="18" charset="0"/>
              </a:rPr>
              <a:t>Session  </a:t>
            </a:r>
            <a:r>
              <a:rPr lang="en-GB" sz="1400" dirty="0" smtClean="0">
                <a:solidFill>
                  <a:srgbClr val="CFAB7A"/>
                </a:solidFill>
                <a:cs typeface="Times New Roman" panose="02020603050405020304" pitchFamily="18" charset="0"/>
              </a:rPr>
              <a:t>“Careers </a:t>
            </a:r>
            <a:r>
              <a:rPr lang="en-GB" sz="1400" dirty="0">
                <a:solidFill>
                  <a:srgbClr val="CFAB7A"/>
                </a:solidFill>
                <a:cs typeface="Times New Roman" panose="02020603050405020304" pitchFamily="18" charset="0"/>
              </a:rPr>
              <a:t>pathways and histories: Excellence in </a:t>
            </a:r>
            <a:r>
              <a:rPr lang="en-GB" sz="1400" dirty="0" smtClean="0">
                <a:solidFill>
                  <a:srgbClr val="CFAB7A"/>
                </a:solidFill>
                <a:cs typeface="Times New Roman" panose="02020603050405020304" pitchFamily="18" charset="0"/>
              </a:rPr>
              <a:t>context”</a:t>
            </a:r>
            <a:r>
              <a:rPr lang="en-GB" sz="1400" dirty="0">
                <a:solidFill>
                  <a:srgbClr val="CFAB7A"/>
                </a:solidFill>
                <a:cs typeface="Times New Roman" panose="02020603050405020304" pitchFamily="18" charset="0"/>
              </a:rPr>
              <a:t/>
            </a:r>
            <a:br>
              <a:rPr lang="en-GB" sz="1400" dirty="0">
                <a:solidFill>
                  <a:srgbClr val="CFAB7A"/>
                </a:solidFill>
                <a:cs typeface="Times New Roman" panose="02020603050405020304" pitchFamily="18" charset="0"/>
              </a:rPr>
            </a:br>
            <a:r>
              <a:rPr lang="en-GB" sz="3200" dirty="0" smtClean="0">
                <a:solidFill>
                  <a:srgbClr val="CFAB7A"/>
                </a:solidFill>
                <a:cs typeface="Times New Roman" panose="02020603050405020304" pitchFamily="18" charset="0"/>
              </a:rPr>
              <a:t>Postdoc funding schemes in Europe – a survey</a:t>
            </a:r>
            <a:br>
              <a:rPr lang="en-GB" sz="3200" dirty="0" smtClean="0">
                <a:solidFill>
                  <a:srgbClr val="CFAB7A"/>
                </a:solidFill>
                <a:cs typeface="Times New Roman" panose="02020603050405020304" pitchFamily="18" charset="0"/>
              </a:rPr>
            </a:br>
            <a:r>
              <a:rPr lang="en-GB" sz="3200" dirty="0" smtClean="0">
                <a:solidFill>
                  <a:srgbClr val="CFAB7A"/>
                </a:solidFill>
                <a:cs typeface="Times New Roman" panose="02020603050405020304" pitchFamily="18" charset="0"/>
              </a:rPr>
              <a:t>Anjana Buckow, DFG</a:t>
            </a:r>
            <a:endParaRPr lang="en-GB" sz="3200" dirty="0">
              <a:solidFill>
                <a:srgbClr val="CFAB7A"/>
              </a:solidFill>
              <a:cs typeface="Times New Roman" panose="02020603050405020304" pitchFamily="18" charset="0"/>
            </a:endParaRPr>
          </a:p>
        </p:txBody>
      </p:sp>
      <p:pic>
        <p:nvPicPr>
          <p:cNvPr id="7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58211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106752" y="1556792"/>
            <a:ext cx="396044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“Synergies to fuel Researchers’ Careers”</a:t>
            </a:r>
          </a:p>
          <a:p>
            <a:pPr algn="ctr"/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Luxembourg, 10 – 11 December 2015</a:t>
            </a:r>
          </a:p>
          <a:p>
            <a:pPr algn="ctr">
              <a:spcBef>
                <a:spcPts val="1200"/>
              </a:spcBef>
            </a:pPr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organised by 			</a:t>
            </a:r>
          </a:p>
          <a:p>
            <a:endParaRPr lang="en-GB" dirty="0"/>
          </a:p>
        </p:txBody>
      </p:sp>
      <p:pic>
        <p:nvPicPr>
          <p:cNvPr id="1026" name="Picture 2" descr="W:\# Commun #\4. PSCommunication\1. Corporate Communication\13. Logos &amp; Office Templates\2. Logo FNR\1. Logo quadri texte gris\Logo Small Signature Outloo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413" y="2214636"/>
            <a:ext cx="2543587" cy="559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90661"/>
            <a:ext cx="19050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465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531" y="1700808"/>
            <a:ext cx="7596845" cy="4392488"/>
          </a:xfrm>
        </p:spPr>
        <p:txBody>
          <a:bodyPr>
            <a:normAutofit/>
          </a:bodyPr>
          <a:lstStyle/>
          <a:p>
            <a:pPr algn="l"/>
            <a:r>
              <a:rPr lang="en-US" sz="2400" dirty="0">
                <a:solidFill>
                  <a:schemeClr val="tx1"/>
                </a:solidFill>
              </a:rPr>
              <a:t>The Postdoc phase is the </a:t>
            </a:r>
            <a:r>
              <a:rPr lang="en-US" sz="2400" b="1" dirty="0">
                <a:solidFill>
                  <a:schemeClr val="tx1"/>
                </a:solidFill>
              </a:rPr>
              <a:t>period after being awarded a PhD </a:t>
            </a:r>
            <a:r>
              <a:rPr lang="en-US" sz="2400" dirty="0">
                <a:solidFill>
                  <a:schemeClr val="tx1"/>
                </a:solidFill>
              </a:rPr>
              <a:t>when the PhD holder is </a:t>
            </a:r>
            <a:r>
              <a:rPr lang="en-US" sz="2400" b="1" dirty="0">
                <a:solidFill>
                  <a:schemeClr val="tx1"/>
                </a:solidFill>
              </a:rPr>
              <a:t>still not fully independent</a:t>
            </a:r>
            <a:r>
              <a:rPr lang="en-US" sz="2400" dirty="0">
                <a:solidFill>
                  <a:schemeClr val="tx1"/>
                </a:solidFill>
              </a:rPr>
              <a:t>.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dirty="0">
                <a:solidFill>
                  <a:schemeClr val="tx1"/>
                </a:solidFill>
              </a:rPr>
              <a:t>It can vary in terms of length, mentoring, supervision, the degree of leadership and the type funding etc.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dirty="0">
                <a:solidFill>
                  <a:schemeClr val="tx1"/>
                </a:solidFill>
              </a:rPr>
              <a:t>The postdoc can have a permanent position, however, </a:t>
            </a:r>
            <a:r>
              <a:rPr lang="en-US" sz="2400" b="1" dirty="0">
                <a:solidFill>
                  <a:schemeClr val="tx1"/>
                </a:solidFill>
              </a:rPr>
              <a:t>temporary appointment is prevalent</a:t>
            </a:r>
            <a:r>
              <a:rPr lang="en-US" sz="2400" dirty="0">
                <a:solidFill>
                  <a:schemeClr val="tx1"/>
                </a:solidFill>
              </a:rPr>
              <a:t>.</a:t>
            </a:r>
            <a:endParaRPr lang="de-DE" sz="2200" dirty="0">
              <a:solidFill>
                <a:schemeClr val="tx1"/>
              </a:solidFill>
            </a:endParaRPr>
          </a:p>
          <a:p>
            <a:pPr algn="l"/>
            <a:endParaRPr lang="en-GB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The Mapping: Definition of “postdoc”/target group</a:t>
            </a:r>
            <a:endParaRPr lang="en-GB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8" name="chart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8064" y="4713391"/>
            <a:ext cx="3484439" cy="1384702"/>
          </a:xfrm>
          <a:prstGeom prst="rect">
            <a:avLst/>
          </a:prstGeom>
        </p:spPr>
      </p:pic>
      <p:sp>
        <p:nvSpPr>
          <p:cNvPr id="9" name="Pfeil nach rechts 8"/>
          <p:cNvSpPr/>
          <p:nvPr/>
        </p:nvSpPr>
        <p:spPr>
          <a:xfrm>
            <a:off x="4644008" y="5127830"/>
            <a:ext cx="595616" cy="277912"/>
          </a:xfrm>
          <a:prstGeom prst="rightArrow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0" name="Pfeil nach rechts 9"/>
          <p:cNvSpPr/>
          <p:nvPr/>
        </p:nvSpPr>
        <p:spPr>
          <a:xfrm>
            <a:off x="4788024" y="5405742"/>
            <a:ext cx="451600" cy="216024"/>
          </a:xfrm>
          <a:prstGeom prst="rightArrow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51849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531" y="1700808"/>
            <a:ext cx="5292589" cy="4392488"/>
          </a:xfrm>
        </p:spPr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de-DE" sz="2200" dirty="0" smtClean="0">
                <a:solidFill>
                  <a:schemeClr val="tx1"/>
                </a:solidFill>
              </a:rPr>
              <a:t>Template </a:t>
            </a:r>
            <a:r>
              <a:rPr lang="de-DE" sz="2200" dirty="0" err="1">
                <a:solidFill>
                  <a:schemeClr val="tx1"/>
                </a:solidFill>
              </a:rPr>
              <a:t>with</a:t>
            </a:r>
            <a:r>
              <a:rPr lang="de-DE" sz="2200" dirty="0">
                <a:solidFill>
                  <a:schemeClr val="tx1"/>
                </a:solidFill>
              </a:rPr>
              <a:t> 26 </a:t>
            </a:r>
            <a:r>
              <a:rPr lang="de-DE" sz="2200" dirty="0" err="1">
                <a:solidFill>
                  <a:schemeClr val="tx1"/>
                </a:solidFill>
              </a:rPr>
              <a:t>questions</a:t>
            </a:r>
            <a:r>
              <a:rPr lang="de-DE" sz="2200" dirty="0">
                <a:solidFill>
                  <a:schemeClr val="tx1"/>
                </a:solidFill>
              </a:rPr>
              <a:t> </a:t>
            </a:r>
            <a:r>
              <a:rPr lang="de-DE" sz="2200" dirty="0" err="1">
                <a:solidFill>
                  <a:schemeClr val="tx1"/>
                </a:solidFill>
              </a:rPr>
              <a:t>sent</a:t>
            </a:r>
            <a:r>
              <a:rPr lang="de-DE" sz="2200" dirty="0">
                <a:solidFill>
                  <a:schemeClr val="tx1"/>
                </a:solidFill>
              </a:rPr>
              <a:t> </a:t>
            </a:r>
            <a:r>
              <a:rPr lang="de-DE" sz="2200" dirty="0" err="1">
                <a:solidFill>
                  <a:schemeClr val="tx1"/>
                </a:solidFill>
              </a:rPr>
              <a:t>to</a:t>
            </a:r>
            <a:r>
              <a:rPr lang="de-DE" sz="2200" dirty="0">
                <a:solidFill>
                  <a:schemeClr val="tx1"/>
                </a:solidFill>
              </a:rPr>
              <a:t> European </a:t>
            </a:r>
            <a:r>
              <a:rPr lang="de-DE" sz="2200" dirty="0" err="1">
                <a:solidFill>
                  <a:schemeClr val="tx1"/>
                </a:solidFill>
              </a:rPr>
              <a:t>research</a:t>
            </a:r>
            <a:r>
              <a:rPr lang="de-DE" sz="2200" dirty="0">
                <a:solidFill>
                  <a:schemeClr val="tx1"/>
                </a:solidFill>
              </a:rPr>
              <a:t> </a:t>
            </a:r>
            <a:r>
              <a:rPr lang="de-DE" sz="2200" dirty="0" err="1">
                <a:solidFill>
                  <a:schemeClr val="tx1"/>
                </a:solidFill>
              </a:rPr>
              <a:t>organisations</a:t>
            </a:r>
            <a:endParaRPr lang="de-DE" sz="2200" dirty="0">
              <a:solidFill>
                <a:schemeClr val="tx1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de-DE" sz="2200" dirty="0" err="1">
                <a:solidFill>
                  <a:schemeClr val="tx1"/>
                </a:solidFill>
              </a:rPr>
              <a:t>Funding</a:t>
            </a:r>
            <a:r>
              <a:rPr lang="de-DE" sz="2200" dirty="0">
                <a:solidFill>
                  <a:schemeClr val="tx1"/>
                </a:solidFill>
              </a:rPr>
              <a:t> </a:t>
            </a:r>
            <a:r>
              <a:rPr lang="de-DE" sz="2200" dirty="0" err="1">
                <a:solidFill>
                  <a:schemeClr val="tx1"/>
                </a:solidFill>
              </a:rPr>
              <a:t>schemes</a:t>
            </a:r>
            <a:r>
              <a:rPr lang="de-DE" sz="2200" dirty="0">
                <a:solidFill>
                  <a:schemeClr val="tx1"/>
                </a:solidFill>
              </a:rPr>
              <a:t> in </a:t>
            </a:r>
            <a:r>
              <a:rPr lang="de-DE" sz="2200" dirty="0" err="1">
                <a:solidFill>
                  <a:schemeClr val="tx1"/>
                </a:solidFill>
              </a:rPr>
              <a:t>which</a:t>
            </a:r>
            <a:r>
              <a:rPr lang="de-DE" sz="2200" dirty="0">
                <a:solidFill>
                  <a:schemeClr val="tx1"/>
                </a:solidFill>
              </a:rPr>
              <a:t> </a:t>
            </a:r>
            <a:r>
              <a:rPr lang="de-DE" sz="2200" dirty="0" err="1">
                <a:solidFill>
                  <a:schemeClr val="tx1"/>
                </a:solidFill>
              </a:rPr>
              <a:t>the</a:t>
            </a:r>
            <a:r>
              <a:rPr lang="de-DE" sz="2200" dirty="0">
                <a:solidFill>
                  <a:schemeClr val="tx1"/>
                </a:solidFill>
              </a:rPr>
              <a:t> </a:t>
            </a:r>
            <a:r>
              <a:rPr lang="de-DE" sz="2200" dirty="0" err="1">
                <a:solidFill>
                  <a:schemeClr val="tx1"/>
                </a:solidFill>
              </a:rPr>
              <a:t>postdoc</a:t>
            </a:r>
            <a:r>
              <a:rPr lang="de-DE" sz="2200" dirty="0">
                <a:solidFill>
                  <a:schemeClr val="tx1"/>
                </a:solidFill>
              </a:rPr>
              <a:t> </a:t>
            </a:r>
            <a:r>
              <a:rPr lang="de-DE" sz="2200" dirty="0" err="1">
                <a:solidFill>
                  <a:schemeClr val="tx1"/>
                </a:solidFill>
              </a:rPr>
              <a:t>can</a:t>
            </a:r>
            <a:r>
              <a:rPr lang="de-DE" sz="2200" dirty="0">
                <a:solidFill>
                  <a:schemeClr val="tx1"/>
                </a:solidFill>
              </a:rPr>
              <a:t> </a:t>
            </a:r>
            <a:r>
              <a:rPr lang="de-DE" sz="2200" dirty="0" err="1">
                <a:solidFill>
                  <a:schemeClr val="tx1"/>
                </a:solidFill>
              </a:rPr>
              <a:t>apply</a:t>
            </a:r>
            <a:r>
              <a:rPr lang="de-DE" sz="2200" dirty="0">
                <a:solidFill>
                  <a:schemeClr val="tx1"/>
                </a:solidFill>
              </a:rPr>
              <a:t> </a:t>
            </a:r>
            <a:r>
              <a:rPr lang="de-DE" sz="2200" dirty="0" err="1">
                <a:solidFill>
                  <a:schemeClr val="tx1"/>
                </a:solidFill>
              </a:rPr>
              <a:t>for</a:t>
            </a:r>
            <a:r>
              <a:rPr lang="de-DE" sz="2200" dirty="0">
                <a:solidFill>
                  <a:schemeClr val="tx1"/>
                </a:solidFill>
              </a:rPr>
              <a:t> </a:t>
            </a:r>
            <a:r>
              <a:rPr lang="de-DE" sz="2200" dirty="0" err="1">
                <a:solidFill>
                  <a:schemeClr val="tx1"/>
                </a:solidFill>
              </a:rPr>
              <a:t>his</a:t>
            </a:r>
            <a:r>
              <a:rPr lang="de-DE" sz="2200" dirty="0">
                <a:solidFill>
                  <a:schemeClr val="tx1"/>
                </a:solidFill>
              </a:rPr>
              <a:t>/her </a:t>
            </a:r>
            <a:r>
              <a:rPr lang="de-DE" sz="2200" dirty="0" err="1">
                <a:solidFill>
                  <a:schemeClr val="tx1"/>
                </a:solidFill>
              </a:rPr>
              <a:t>own</a:t>
            </a:r>
            <a:r>
              <a:rPr lang="de-DE" sz="2200" dirty="0">
                <a:solidFill>
                  <a:schemeClr val="tx1"/>
                </a:solidFill>
              </a:rPr>
              <a:t> </a:t>
            </a:r>
            <a:r>
              <a:rPr lang="de-DE" sz="2200" dirty="0" err="1">
                <a:solidFill>
                  <a:schemeClr val="tx1"/>
                </a:solidFill>
              </a:rPr>
              <a:t>salary</a:t>
            </a:r>
            <a:r>
              <a:rPr lang="de-DE" sz="2200" dirty="0">
                <a:solidFill>
                  <a:schemeClr val="tx1"/>
                </a:solidFill>
              </a:rPr>
              <a:t> (</a:t>
            </a:r>
            <a:r>
              <a:rPr lang="de-DE" sz="2200" dirty="0" err="1">
                <a:solidFill>
                  <a:schemeClr val="tx1"/>
                </a:solidFill>
              </a:rPr>
              <a:t>mainly</a:t>
            </a:r>
            <a:r>
              <a:rPr lang="de-DE" sz="2200" dirty="0">
                <a:solidFill>
                  <a:schemeClr val="tx1"/>
                </a:solidFill>
              </a:rPr>
              <a:t> R2, but also R3)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chemeClr val="tx1"/>
                </a:solidFill>
              </a:rPr>
              <a:t>Minimum </a:t>
            </a:r>
            <a:r>
              <a:rPr lang="de-DE" sz="2200" dirty="0" err="1">
                <a:solidFill>
                  <a:schemeClr val="tx1"/>
                </a:solidFill>
              </a:rPr>
              <a:t>length</a:t>
            </a:r>
            <a:r>
              <a:rPr lang="de-DE" sz="2200" dirty="0">
                <a:solidFill>
                  <a:schemeClr val="tx1"/>
                </a:solidFill>
              </a:rPr>
              <a:t> </a:t>
            </a:r>
            <a:r>
              <a:rPr lang="de-DE" sz="2200" dirty="0" err="1">
                <a:solidFill>
                  <a:schemeClr val="tx1"/>
                </a:solidFill>
              </a:rPr>
              <a:t>of</a:t>
            </a:r>
            <a:r>
              <a:rPr lang="de-DE" sz="2200" dirty="0">
                <a:solidFill>
                  <a:schemeClr val="tx1"/>
                </a:solidFill>
              </a:rPr>
              <a:t> </a:t>
            </a:r>
            <a:r>
              <a:rPr lang="de-DE" sz="2200" dirty="0" err="1">
                <a:solidFill>
                  <a:schemeClr val="tx1"/>
                </a:solidFill>
              </a:rPr>
              <a:t>funding</a:t>
            </a:r>
            <a:r>
              <a:rPr lang="de-DE" sz="2200" dirty="0">
                <a:solidFill>
                  <a:schemeClr val="tx1"/>
                </a:solidFill>
              </a:rPr>
              <a:t>: 6 </a:t>
            </a:r>
            <a:r>
              <a:rPr lang="de-DE" sz="2200" dirty="0" err="1">
                <a:solidFill>
                  <a:schemeClr val="tx1"/>
                </a:solidFill>
              </a:rPr>
              <a:t>months</a:t>
            </a:r>
            <a:endParaRPr lang="de-DE" sz="2200" dirty="0">
              <a:solidFill>
                <a:schemeClr val="tx1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chemeClr val="tx1"/>
                </a:solidFill>
              </a:rPr>
              <a:t>104 </a:t>
            </a:r>
            <a:r>
              <a:rPr lang="de-DE" sz="2200" dirty="0" err="1">
                <a:solidFill>
                  <a:schemeClr val="tx1"/>
                </a:solidFill>
              </a:rPr>
              <a:t>programmes</a:t>
            </a:r>
            <a:r>
              <a:rPr lang="de-DE" sz="2200" dirty="0">
                <a:solidFill>
                  <a:schemeClr val="tx1"/>
                </a:solidFill>
              </a:rPr>
              <a:t> in </a:t>
            </a:r>
            <a:r>
              <a:rPr lang="de-DE" sz="2200" dirty="0" err="1">
                <a:solidFill>
                  <a:schemeClr val="tx1"/>
                </a:solidFill>
              </a:rPr>
              <a:t>our</a:t>
            </a:r>
            <a:r>
              <a:rPr lang="de-DE" sz="2200" dirty="0">
                <a:solidFill>
                  <a:schemeClr val="tx1"/>
                </a:solidFill>
              </a:rPr>
              <a:t> </a:t>
            </a:r>
            <a:r>
              <a:rPr lang="de-DE" sz="2200" dirty="0" err="1">
                <a:solidFill>
                  <a:schemeClr val="tx1"/>
                </a:solidFill>
              </a:rPr>
              <a:t>survey</a:t>
            </a:r>
            <a:endParaRPr lang="de-DE" sz="2200" dirty="0">
              <a:solidFill>
                <a:schemeClr val="tx1"/>
              </a:solidFill>
            </a:endParaRPr>
          </a:p>
          <a:p>
            <a:endParaRPr lang="de-DE" sz="2200" dirty="0">
              <a:solidFill>
                <a:schemeClr val="tx1"/>
              </a:solidFill>
            </a:endParaRPr>
          </a:p>
          <a:p>
            <a:pPr marL="18000" algn="l"/>
            <a:r>
              <a:rPr lang="de-DE" sz="2200" dirty="0">
                <a:solidFill>
                  <a:schemeClr val="tx1"/>
                </a:solidFill>
                <a:sym typeface="Wingdings" panose="05000000000000000000" pitchFamily="2" charset="2"/>
              </a:rPr>
              <a:t> The </a:t>
            </a:r>
            <a:r>
              <a:rPr lang="de-DE" sz="2200" dirty="0" err="1">
                <a:solidFill>
                  <a:schemeClr val="tx1"/>
                </a:solidFill>
                <a:sym typeface="Wingdings" panose="05000000000000000000" pitchFamily="2" charset="2"/>
              </a:rPr>
              <a:t>survey</a:t>
            </a:r>
            <a:r>
              <a:rPr lang="de-DE" sz="220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de-DE" sz="2200" dirty="0" err="1">
                <a:solidFill>
                  <a:schemeClr val="tx1"/>
                </a:solidFill>
                <a:sym typeface="Wingdings" panose="05000000000000000000" pitchFamily="2" charset="2"/>
              </a:rPr>
              <a:t>is</a:t>
            </a:r>
            <a:r>
              <a:rPr lang="de-DE" sz="220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de-DE" sz="2200" dirty="0" err="1">
                <a:solidFill>
                  <a:schemeClr val="tx1"/>
                </a:solidFill>
                <a:sym typeface="Wingdings" panose="05000000000000000000" pitchFamily="2" charset="2"/>
              </a:rPr>
              <a:t>by</a:t>
            </a:r>
            <a:r>
              <a:rPr lang="de-DE" sz="220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de-DE" sz="2200" dirty="0" err="1">
                <a:solidFill>
                  <a:schemeClr val="tx1"/>
                </a:solidFill>
                <a:sym typeface="Wingdings" panose="05000000000000000000" pitchFamily="2" charset="2"/>
              </a:rPr>
              <a:t>no</a:t>
            </a:r>
            <a:r>
              <a:rPr lang="de-DE" sz="220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de-DE" sz="2200" dirty="0" err="1">
                <a:solidFill>
                  <a:schemeClr val="tx1"/>
                </a:solidFill>
                <a:sym typeface="Wingdings" panose="05000000000000000000" pitchFamily="2" charset="2"/>
              </a:rPr>
              <a:t>means</a:t>
            </a:r>
            <a:r>
              <a:rPr lang="de-DE" sz="2200" dirty="0">
                <a:solidFill>
                  <a:schemeClr val="tx1"/>
                </a:solidFill>
                <a:sym typeface="Wingdings" panose="05000000000000000000" pitchFamily="2" charset="2"/>
              </a:rPr>
              <a:t> exhaustive!</a:t>
            </a:r>
            <a:endParaRPr lang="de-DE" sz="2200" dirty="0">
              <a:solidFill>
                <a:schemeClr val="tx1"/>
              </a:solidFill>
            </a:endParaRPr>
          </a:p>
          <a:p>
            <a:pPr algn="l"/>
            <a:endParaRPr lang="en-GB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The </a:t>
            </a:r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Mapping</a:t>
            </a:r>
            <a:endParaRPr lang="en-GB" sz="28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6096" y="1556792"/>
            <a:ext cx="4627265" cy="5450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896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532" y="1632191"/>
            <a:ext cx="8676964" cy="4461105"/>
          </a:xfrm>
        </p:spPr>
        <p:txBody>
          <a:bodyPr>
            <a:normAutofit/>
          </a:bodyPr>
          <a:lstStyle/>
          <a:p>
            <a:pPr algn="l"/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GB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Survey of Results: Working Conditions</a:t>
            </a:r>
          </a:p>
        </p:txBody>
      </p:sp>
      <p:sp>
        <p:nvSpPr>
          <p:cNvPr id="5" name="Rechteck 4"/>
          <p:cNvSpPr/>
          <p:nvPr/>
        </p:nvSpPr>
        <p:spPr>
          <a:xfrm>
            <a:off x="155678" y="1700808"/>
            <a:ext cx="4931657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dirty="0" err="1"/>
              <a:t>Example</a:t>
            </a:r>
            <a:r>
              <a:rPr lang="de-DE" sz="2000" dirty="0"/>
              <a:t>: </a:t>
            </a:r>
            <a:r>
              <a:rPr lang="de-DE" sz="2000" dirty="0" err="1"/>
              <a:t>Salary</a:t>
            </a:r>
            <a:r>
              <a:rPr lang="de-DE" sz="2000" dirty="0"/>
              <a:t> and </a:t>
            </a:r>
            <a:r>
              <a:rPr lang="de-DE" sz="2000" dirty="0" err="1"/>
              <a:t>length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dirty="0" err="1"/>
              <a:t>funding</a:t>
            </a:r>
            <a:endParaRPr lang="de-DE" sz="2000" dirty="0"/>
          </a:p>
          <a:p>
            <a:pPr lvl="1"/>
            <a:r>
              <a:rPr lang="de-DE" dirty="0"/>
              <a:t>Mobile high </a:t>
            </a:r>
            <a:r>
              <a:rPr lang="de-DE" dirty="0" err="1"/>
              <a:t>performers</a:t>
            </a:r>
            <a:r>
              <a:rPr lang="de-DE" dirty="0"/>
              <a:t> </a:t>
            </a:r>
            <a:r>
              <a:rPr lang="de-DE" dirty="0" err="1"/>
              <a:t>go</a:t>
            </a:r>
            <a:r>
              <a:rPr lang="de-DE" dirty="0"/>
              <a:t> </a:t>
            </a:r>
            <a:r>
              <a:rPr lang="de-DE" dirty="0" err="1"/>
              <a:t>where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conditions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best</a:t>
            </a:r>
            <a:endParaRPr lang="de-DE" dirty="0"/>
          </a:p>
          <a:p>
            <a:pPr lvl="1"/>
            <a:r>
              <a:rPr lang="de-DE" dirty="0" err="1"/>
              <a:t>Oversupply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postdocs</a:t>
            </a:r>
            <a:r>
              <a:rPr lang="de-DE" dirty="0"/>
              <a:t> </a:t>
            </a:r>
            <a:r>
              <a:rPr lang="de-DE" dirty="0">
                <a:sym typeface="Wingdings" panose="05000000000000000000" pitchFamily="2" charset="2"/>
              </a:rPr>
              <a:t> </a:t>
            </a:r>
            <a:r>
              <a:rPr lang="de-DE" dirty="0" err="1">
                <a:sym typeface="Wingdings" panose="05000000000000000000" pitchFamily="2" charset="2"/>
              </a:rPr>
              <a:t>unattractive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conditions</a:t>
            </a:r>
            <a:endParaRPr lang="en-GB" dirty="0"/>
          </a:p>
        </p:txBody>
      </p:sp>
      <p:graphicFrame>
        <p:nvGraphicFramePr>
          <p:cNvPr id="8" name="Diagramm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7529972"/>
              </p:ext>
            </p:extLst>
          </p:nvPr>
        </p:nvGraphicFramePr>
        <p:xfrm>
          <a:off x="5195731" y="1556792"/>
          <a:ext cx="3840765" cy="4605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Diagramm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92576813"/>
              </p:ext>
            </p:extLst>
          </p:nvPr>
        </p:nvGraphicFramePr>
        <p:xfrm>
          <a:off x="683568" y="3324291"/>
          <a:ext cx="4176464" cy="29076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881826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532" y="1700808"/>
            <a:ext cx="5220580" cy="4392488"/>
          </a:xfrm>
        </p:spPr>
        <p:txBody>
          <a:bodyPr>
            <a:normAutofit fontScale="70000" lnSpcReduction="20000"/>
          </a:bodyPr>
          <a:lstStyle/>
          <a:p>
            <a:pPr marL="457200" indent="-45720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dirty="0" err="1" smtClean="0">
                <a:solidFill>
                  <a:schemeClr val="tx1"/>
                </a:solidFill>
              </a:rPr>
              <a:t>Period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abroad</a:t>
            </a:r>
            <a:r>
              <a:rPr lang="de-DE" dirty="0">
                <a:solidFill>
                  <a:schemeClr val="tx1"/>
                </a:solidFill>
              </a:rPr>
              <a:t> = </a:t>
            </a:r>
            <a:r>
              <a:rPr lang="de-DE" dirty="0" err="1">
                <a:solidFill>
                  <a:schemeClr val="tx1"/>
                </a:solidFill>
              </a:rPr>
              <a:t>good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for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research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career</a:t>
            </a:r>
            <a:r>
              <a:rPr lang="de-DE" dirty="0">
                <a:solidFill>
                  <a:schemeClr val="tx1"/>
                </a:solidFill>
              </a:rPr>
              <a:t>, but </a:t>
            </a:r>
            <a:r>
              <a:rPr lang="de-DE" dirty="0" err="1">
                <a:solidFill>
                  <a:schemeClr val="tx1"/>
                </a:solidFill>
              </a:rPr>
              <a:t>problems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involved</a:t>
            </a:r>
            <a:endParaRPr lang="de-DE" dirty="0">
              <a:solidFill>
                <a:schemeClr val="tx1"/>
              </a:solidFill>
            </a:endParaRPr>
          </a:p>
          <a:p>
            <a:pPr marL="457200" indent="-45720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tx1"/>
                </a:solidFill>
              </a:rPr>
              <a:t>41 (</a:t>
            </a:r>
            <a:r>
              <a:rPr lang="de-DE" dirty="0" err="1">
                <a:solidFill>
                  <a:schemeClr val="tx1"/>
                </a:solidFill>
              </a:rPr>
              <a:t>of</a:t>
            </a:r>
            <a:r>
              <a:rPr lang="de-DE" dirty="0">
                <a:solidFill>
                  <a:schemeClr val="tx1"/>
                </a:solidFill>
              </a:rPr>
              <a:t> 104) </a:t>
            </a:r>
            <a:r>
              <a:rPr lang="de-DE" dirty="0" err="1">
                <a:solidFill>
                  <a:schemeClr val="tx1"/>
                </a:solidFill>
              </a:rPr>
              <a:t>schemes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expect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mobility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as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prerequisite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or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support</a:t>
            </a:r>
            <a:r>
              <a:rPr lang="de-DE" dirty="0">
                <a:solidFill>
                  <a:schemeClr val="tx1"/>
                </a:solidFill>
              </a:rPr>
              <a:t> it.</a:t>
            </a:r>
          </a:p>
          <a:p>
            <a:pPr marL="984250" lvl="2" indent="-45720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tx1"/>
                </a:solidFill>
              </a:rPr>
              <a:t>Experience, </a:t>
            </a:r>
            <a:r>
              <a:rPr lang="de-DE" dirty="0" err="1" smtClean="0">
                <a:solidFill>
                  <a:schemeClr val="tx1"/>
                </a:solidFill>
              </a:rPr>
              <a:t>Collaboration</a:t>
            </a:r>
            <a:endParaRPr lang="de-DE" dirty="0">
              <a:solidFill>
                <a:schemeClr val="tx1"/>
              </a:solidFill>
            </a:endParaRPr>
          </a:p>
          <a:p>
            <a:pPr marL="984250" lvl="2" indent="-45720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dirty="0" err="1" smtClean="0">
                <a:solidFill>
                  <a:schemeClr val="tx1"/>
                </a:solidFill>
              </a:rPr>
              <a:t>Repatriation</a:t>
            </a:r>
            <a:r>
              <a:rPr lang="de-DE" dirty="0">
                <a:solidFill>
                  <a:schemeClr val="tx1"/>
                </a:solidFill>
              </a:rPr>
              <a:t>, </a:t>
            </a:r>
            <a:r>
              <a:rPr lang="de-DE" dirty="0" err="1">
                <a:solidFill>
                  <a:schemeClr val="tx1"/>
                </a:solidFill>
              </a:rPr>
              <a:t>attraction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of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foreign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talent</a:t>
            </a:r>
            <a:endParaRPr lang="de-DE" dirty="0">
              <a:solidFill>
                <a:schemeClr val="tx1"/>
              </a:solidFill>
            </a:endParaRPr>
          </a:p>
          <a:p>
            <a:pPr marL="457200" indent="-45720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dirty="0" err="1">
                <a:solidFill>
                  <a:schemeClr val="tx1"/>
                </a:solidFill>
              </a:rPr>
              <a:t>Some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include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funding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for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return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phase</a:t>
            </a:r>
            <a:endParaRPr lang="de-DE" dirty="0">
              <a:solidFill>
                <a:schemeClr val="tx1"/>
              </a:solidFill>
            </a:endParaRPr>
          </a:p>
          <a:p>
            <a:pPr marL="457200" indent="-45720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tx1"/>
                </a:solidFill>
              </a:rPr>
              <a:t>Evaluation </a:t>
            </a:r>
            <a:r>
              <a:rPr lang="de-DE" dirty="0" err="1">
                <a:solidFill>
                  <a:schemeClr val="tx1"/>
                </a:solidFill>
              </a:rPr>
              <a:t>reports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reveal</a:t>
            </a:r>
            <a:r>
              <a:rPr lang="de-DE" dirty="0">
                <a:solidFill>
                  <a:schemeClr val="tx1"/>
                </a:solidFill>
              </a:rPr>
              <a:t>:</a:t>
            </a:r>
          </a:p>
          <a:p>
            <a:pPr marL="984250" lvl="2" indent="-45720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tx1"/>
                </a:solidFill>
              </a:rPr>
              <a:t>Integration at host </a:t>
            </a:r>
            <a:r>
              <a:rPr lang="de-DE" dirty="0" err="1">
                <a:solidFill>
                  <a:schemeClr val="tx1"/>
                </a:solidFill>
              </a:rPr>
              <a:t>institute</a:t>
            </a:r>
            <a:r>
              <a:rPr lang="de-DE" dirty="0">
                <a:solidFill>
                  <a:schemeClr val="tx1"/>
                </a:solidFill>
              </a:rPr>
              <a:t> not </a:t>
            </a:r>
            <a:r>
              <a:rPr lang="de-DE" dirty="0" err="1">
                <a:solidFill>
                  <a:schemeClr val="tx1"/>
                </a:solidFill>
              </a:rPr>
              <a:t>good</a:t>
            </a:r>
            <a:endParaRPr lang="de-DE" dirty="0">
              <a:solidFill>
                <a:schemeClr val="tx1"/>
              </a:solidFill>
            </a:endParaRPr>
          </a:p>
          <a:p>
            <a:pPr marL="984250" lvl="2" indent="-45720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dirty="0" err="1">
                <a:solidFill>
                  <a:schemeClr val="tx1"/>
                </a:solidFill>
              </a:rPr>
              <a:t>Social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security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should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be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provided</a:t>
            </a:r>
            <a:endParaRPr lang="de-DE" dirty="0">
              <a:solidFill>
                <a:schemeClr val="tx1"/>
              </a:solidFill>
            </a:endParaRPr>
          </a:p>
          <a:p>
            <a:pPr marL="984250" lvl="2" indent="-45720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tx1"/>
                </a:solidFill>
              </a:rPr>
              <a:t>Return </a:t>
            </a:r>
            <a:r>
              <a:rPr lang="de-DE" dirty="0" err="1">
                <a:solidFill>
                  <a:schemeClr val="tx1"/>
                </a:solidFill>
              </a:rPr>
              <a:t>only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if</a:t>
            </a:r>
            <a:r>
              <a:rPr lang="de-DE" dirty="0">
                <a:solidFill>
                  <a:schemeClr val="tx1"/>
                </a:solidFill>
              </a:rPr>
              <a:t>/</a:t>
            </a:r>
            <a:r>
              <a:rPr lang="de-DE" dirty="0" err="1">
                <a:solidFill>
                  <a:schemeClr val="tx1"/>
                </a:solidFill>
              </a:rPr>
              <a:t>when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good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positions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offered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Survey Results: Mobility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0112" y="1340768"/>
            <a:ext cx="3005588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222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3628" y="1700808"/>
            <a:ext cx="5586524" cy="4392488"/>
          </a:xfrm>
        </p:spPr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de-DE" sz="2800" dirty="0" err="1" smtClean="0">
                <a:solidFill>
                  <a:schemeClr val="tx1"/>
                </a:solidFill>
              </a:rPr>
              <a:t>Funding</a:t>
            </a:r>
            <a:r>
              <a:rPr lang="de-DE" sz="2800" dirty="0" smtClean="0">
                <a:solidFill>
                  <a:schemeClr val="tx1"/>
                </a:solidFill>
              </a:rPr>
              <a:t> </a:t>
            </a:r>
            <a:r>
              <a:rPr lang="de-DE" sz="2800" dirty="0" err="1" smtClean="0">
                <a:solidFill>
                  <a:schemeClr val="tx1"/>
                </a:solidFill>
              </a:rPr>
              <a:t>seen</a:t>
            </a:r>
            <a:r>
              <a:rPr lang="de-DE" sz="2800" dirty="0" smtClean="0">
                <a:solidFill>
                  <a:schemeClr val="tx1"/>
                </a:solidFill>
              </a:rPr>
              <a:t> </a:t>
            </a:r>
            <a:r>
              <a:rPr lang="de-DE" sz="2800" dirty="0" err="1">
                <a:solidFill>
                  <a:schemeClr val="tx1"/>
                </a:solidFill>
              </a:rPr>
              <a:t>as</a:t>
            </a:r>
            <a:r>
              <a:rPr lang="de-DE" sz="2800" dirty="0">
                <a:solidFill>
                  <a:schemeClr val="tx1"/>
                </a:solidFill>
              </a:rPr>
              <a:t> </a:t>
            </a:r>
            <a:r>
              <a:rPr lang="de-DE" sz="2800" dirty="0" err="1">
                <a:solidFill>
                  <a:schemeClr val="tx1"/>
                </a:solidFill>
              </a:rPr>
              <a:t>career</a:t>
            </a:r>
            <a:r>
              <a:rPr lang="de-DE" sz="2800" dirty="0">
                <a:solidFill>
                  <a:schemeClr val="tx1"/>
                </a:solidFill>
              </a:rPr>
              <a:t> </a:t>
            </a:r>
            <a:r>
              <a:rPr lang="de-DE" sz="2800" dirty="0" err="1">
                <a:solidFill>
                  <a:schemeClr val="tx1"/>
                </a:solidFill>
              </a:rPr>
              <a:t>promoting</a:t>
            </a:r>
            <a:r>
              <a:rPr lang="de-DE" sz="2800" dirty="0">
                <a:solidFill>
                  <a:schemeClr val="tx1"/>
                </a:solidFill>
              </a:rPr>
              <a:t> </a:t>
            </a:r>
            <a:r>
              <a:rPr lang="de-DE" sz="2800" dirty="0" err="1">
                <a:solidFill>
                  <a:schemeClr val="tx1"/>
                </a:solidFill>
              </a:rPr>
              <a:t>element</a:t>
            </a:r>
            <a:r>
              <a:rPr lang="de-DE" sz="2800" dirty="0">
                <a:solidFill>
                  <a:schemeClr val="tx1"/>
                </a:solidFill>
              </a:rPr>
              <a:t> </a:t>
            </a:r>
            <a:r>
              <a:rPr lang="de-DE" sz="2800" dirty="0" err="1">
                <a:solidFill>
                  <a:schemeClr val="tx1"/>
                </a:solidFill>
              </a:rPr>
              <a:t>as</a:t>
            </a:r>
            <a:r>
              <a:rPr lang="de-DE" sz="2800" dirty="0">
                <a:solidFill>
                  <a:schemeClr val="tx1"/>
                </a:solidFill>
              </a:rPr>
              <a:t> such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de-DE" sz="2800" dirty="0" smtClean="0">
                <a:solidFill>
                  <a:schemeClr val="tx1"/>
                </a:solidFill>
              </a:rPr>
              <a:t>Support </a:t>
            </a:r>
            <a:r>
              <a:rPr lang="de-DE" sz="2800" dirty="0" err="1">
                <a:solidFill>
                  <a:schemeClr val="tx1"/>
                </a:solidFill>
              </a:rPr>
              <a:t>for</a:t>
            </a:r>
            <a:r>
              <a:rPr lang="de-DE" sz="2800" dirty="0">
                <a:solidFill>
                  <a:schemeClr val="tx1"/>
                </a:solidFill>
              </a:rPr>
              <a:t> </a:t>
            </a:r>
            <a:r>
              <a:rPr lang="de-DE" sz="2800" dirty="0" err="1">
                <a:solidFill>
                  <a:schemeClr val="tx1"/>
                </a:solidFill>
              </a:rPr>
              <a:t>career</a:t>
            </a:r>
            <a:r>
              <a:rPr lang="de-DE" sz="2800" dirty="0">
                <a:solidFill>
                  <a:schemeClr val="tx1"/>
                </a:solidFill>
              </a:rPr>
              <a:t> </a:t>
            </a:r>
            <a:r>
              <a:rPr lang="de-DE" sz="2800" dirty="0" err="1">
                <a:solidFill>
                  <a:schemeClr val="tx1"/>
                </a:solidFill>
              </a:rPr>
              <a:t>development</a:t>
            </a:r>
            <a:r>
              <a:rPr lang="de-DE" sz="2800" dirty="0" smtClean="0">
                <a:solidFill>
                  <a:schemeClr val="tx1"/>
                </a:solidFill>
              </a:rPr>
              <a:t>/ </a:t>
            </a:r>
            <a:r>
              <a:rPr lang="de-DE" sz="2800" dirty="0" err="1" smtClean="0">
                <a:solidFill>
                  <a:schemeClr val="tx1"/>
                </a:solidFill>
              </a:rPr>
              <a:t>planning</a:t>
            </a:r>
            <a:r>
              <a:rPr lang="de-DE" sz="2800" dirty="0">
                <a:solidFill>
                  <a:schemeClr val="tx1"/>
                </a:solidFill>
              </a:rPr>
              <a:t>: </a:t>
            </a:r>
            <a:r>
              <a:rPr lang="de-DE" sz="2800" dirty="0" smtClean="0">
                <a:solidFill>
                  <a:schemeClr val="tx1"/>
                </a:solidFill>
              </a:rPr>
              <a:t>rare</a:t>
            </a:r>
            <a:endParaRPr lang="de-DE" sz="2800" dirty="0">
              <a:solidFill>
                <a:schemeClr val="tx1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de-DE" sz="2800" dirty="0" smtClean="0">
                <a:solidFill>
                  <a:schemeClr val="tx1"/>
                </a:solidFill>
              </a:rPr>
              <a:t>Little </a:t>
            </a:r>
            <a:r>
              <a:rPr lang="de-DE" sz="2800" dirty="0" err="1">
                <a:solidFill>
                  <a:schemeClr val="tx1"/>
                </a:solidFill>
              </a:rPr>
              <a:t>information</a:t>
            </a:r>
            <a:r>
              <a:rPr lang="de-DE" sz="2800" dirty="0">
                <a:solidFill>
                  <a:schemeClr val="tx1"/>
                </a:solidFill>
              </a:rPr>
              <a:t> </a:t>
            </a:r>
            <a:r>
              <a:rPr lang="de-DE" sz="2800" dirty="0" err="1">
                <a:solidFill>
                  <a:schemeClr val="tx1"/>
                </a:solidFill>
              </a:rPr>
              <a:t>about</a:t>
            </a:r>
            <a:r>
              <a:rPr lang="de-DE" sz="2800" dirty="0">
                <a:solidFill>
                  <a:schemeClr val="tx1"/>
                </a:solidFill>
              </a:rPr>
              <a:t> </a:t>
            </a:r>
            <a:r>
              <a:rPr lang="de-DE" sz="2800" dirty="0" err="1">
                <a:solidFill>
                  <a:schemeClr val="tx1"/>
                </a:solidFill>
              </a:rPr>
              <a:t>what</a:t>
            </a:r>
            <a:r>
              <a:rPr lang="de-DE" sz="2800" dirty="0">
                <a:solidFill>
                  <a:schemeClr val="tx1"/>
                </a:solidFill>
              </a:rPr>
              <a:t> </a:t>
            </a:r>
            <a:r>
              <a:rPr lang="de-DE" sz="2800" dirty="0" err="1">
                <a:solidFill>
                  <a:schemeClr val="tx1"/>
                </a:solidFill>
              </a:rPr>
              <a:t>really</a:t>
            </a:r>
            <a:r>
              <a:rPr lang="de-DE" sz="2800" dirty="0">
                <a:solidFill>
                  <a:schemeClr val="tx1"/>
                </a:solidFill>
              </a:rPr>
              <a:t> </a:t>
            </a:r>
            <a:r>
              <a:rPr lang="de-DE" sz="2800" dirty="0" err="1">
                <a:solidFill>
                  <a:schemeClr val="tx1"/>
                </a:solidFill>
              </a:rPr>
              <a:t>works</a:t>
            </a:r>
            <a:r>
              <a:rPr lang="de-DE" sz="2800" dirty="0">
                <a:solidFill>
                  <a:schemeClr val="tx1"/>
                </a:solidFill>
              </a:rPr>
              <a:t>.</a:t>
            </a:r>
          </a:p>
          <a:p>
            <a:pPr algn="l"/>
            <a:endParaRPr lang="en-GB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Survey of Results: Career Perspectives and Career Development</a:t>
            </a:r>
          </a:p>
        </p:txBody>
      </p:sp>
      <p:pic>
        <p:nvPicPr>
          <p:cNvPr id="9" name="Picture 2" descr="dfg_folienarchiv_treppenhau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9975" y="1700808"/>
            <a:ext cx="2771923" cy="277190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29748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L:\Daten\Bilder\themenbilder\ex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52"/>
          <a:stretch>
            <a:fillRect/>
          </a:stretch>
        </p:blipFill>
        <p:spPr bwMode="auto">
          <a:xfrm>
            <a:off x="5377719" y="1412776"/>
            <a:ext cx="3376837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3628" y="1700808"/>
            <a:ext cx="6954676" cy="4392488"/>
          </a:xfrm>
        </p:spPr>
        <p:txBody>
          <a:bodyPr>
            <a:normAutofit fontScale="92500" lnSpcReduction="20000"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de-DE" dirty="0" err="1">
                <a:solidFill>
                  <a:schemeClr val="tx1"/>
                </a:solidFill>
              </a:rPr>
              <a:t>Around</a:t>
            </a:r>
            <a:r>
              <a:rPr lang="de-DE" dirty="0">
                <a:solidFill>
                  <a:schemeClr val="tx1"/>
                </a:solidFill>
              </a:rPr>
              <a:t> ¼ </a:t>
            </a:r>
            <a:r>
              <a:rPr lang="de-DE" dirty="0" err="1">
                <a:solidFill>
                  <a:schemeClr val="tx1"/>
                </a:solidFill>
              </a:rPr>
              <a:t>of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programmes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smtClean="0">
                <a:solidFill>
                  <a:schemeClr val="tx1"/>
                </a:solidFill>
              </a:rPr>
              <a:t>in</a:t>
            </a:r>
            <a:br>
              <a:rPr lang="de-DE" dirty="0" smtClean="0">
                <a:solidFill>
                  <a:schemeClr val="tx1"/>
                </a:solidFill>
              </a:rPr>
            </a:br>
            <a:r>
              <a:rPr lang="de-DE" dirty="0" err="1" smtClean="0">
                <a:solidFill>
                  <a:schemeClr val="tx1"/>
                </a:solidFill>
              </a:rPr>
              <a:t>survey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have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been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evaluated</a:t>
            </a:r>
            <a:endParaRPr lang="de-DE" dirty="0">
              <a:solidFill>
                <a:schemeClr val="tx1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tx1"/>
                </a:solidFill>
              </a:rPr>
              <a:t>Feedback/</a:t>
            </a:r>
            <a:r>
              <a:rPr lang="de-DE" dirty="0" err="1">
                <a:solidFill>
                  <a:schemeClr val="tx1"/>
                </a:solidFill>
              </a:rPr>
              <a:t>Results</a:t>
            </a:r>
            <a:endParaRPr lang="de-DE" dirty="0">
              <a:solidFill>
                <a:schemeClr val="tx1"/>
              </a:solidFill>
            </a:endParaRP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de-DE" dirty="0" err="1">
                <a:solidFill>
                  <a:schemeClr val="tx1"/>
                </a:solidFill>
              </a:rPr>
              <a:t>Flexibility</a:t>
            </a:r>
            <a:endParaRPr lang="de-DE" dirty="0">
              <a:solidFill>
                <a:schemeClr val="tx1"/>
              </a:solidFill>
            </a:endParaRP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de-DE" dirty="0" err="1">
                <a:solidFill>
                  <a:schemeClr val="tx1"/>
                </a:solidFill>
              </a:rPr>
              <a:t>Transparency</a:t>
            </a:r>
            <a:r>
              <a:rPr lang="de-DE" dirty="0">
                <a:solidFill>
                  <a:schemeClr val="tx1"/>
                </a:solidFill>
              </a:rPr>
              <a:t> 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tx1"/>
                </a:solidFill>
              </a:rPr>
              <a:t>Host </a:t>
            </a:r>
            <a:r>
              <a:rPr lang="de-DE" dirty="0" err="1">
                <a:solidFill>
                  <a:schemeClr val="tx1"/>
                </a:solidFill>
              </a:rPr>
              <a:t>institute</a:t>
            </a:r>
            <a:r>
              <a:rPr lang="de-DE" dirty="0">
                <a:solidFill>
                  <a:schemeClr val="tx1"/>
                </a:solidFill>
              </a:rPr>
              <a:t> and </a:t>
            </a:r>
            <a:r>
              <a:rPr lang="de-DE" dirty="0" err="1">
                <a:solidFill>
                  <a:schemeClr val="tx1"/>
                </a:solidFill>
              </a:rPr>
              <a:t>status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of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grant</a:t>
            </a:r>
            <a:r>
              <a:rPr lang="de-DE" dirty="0">
                <a:solidFill>
                  <a:schemeClr val="tx1"/>
                </a:solidFill>
              </a:rPr>
              <a:t> holder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tx1"/>
                </a:solidFill>
              </a:rPr>
              <a:t>Support </a:t>
            </a:r>
            <a:r>
              <a:rPr lang="de-DE" dirty="0" err="1">
                <a:solidFill>
                  <a:schemeClr val="tx1"/>
                </a:solidFill>
              </a:rPr>
              <a:t>during</a:t>
            </a:r>
            <a:r>
              <a:rPr lang="de-DE" dirty="0">
                <a:solidFill>
                  <a:schemeClr val="tx1"/>
                </a:solidFill>
              </a:rPr>
              <a:t> and after </a:t>
            </a:r>
            <a:r>
              <a:rPr lang="de-DE" dirty="0" err="1">
                <a:solidFill>
                  <a:schemeClr val="tx1"/>
                </a:solidFill>
              </a:rPr>
              <a:t>grant</a:t>
            </a:r>
            <a:endParaRPr lang="de-DE" dirty="0">
              <a:solidFill>
                <a:schemeClr val="tx1"/>
              </a:solidFill>
            </a:endParaRP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tx1"/>
                </a:solidFill>
              </a:rPr>
              <a:t>Networking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tx1"/>
                </a:solidFill>
              </a:rPr>
              <a:t>Marketing </a:t>
            </a:r>
            <a:r>
              <a:rPr lang="de-DE" dirty="0" err="1">
                <a:solidFill>
                  <a:schemeClr val="tx1"/>
                </a:solidFill>
              </a:rPr>
              <a:t>of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programmes</a:t>
            </a:r>
            <a:endParaRPr lang="de-DE" dirty="0">
              <a:solidFill>
                <a:schemeClr val="tx1"/>
              </a:solidFill>
            </a:endParaRP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de-DE" dirty="0" err="1">
                <a:solidFill>
                  <a:schemeClr val="tx1"/>
                </a:solidFill>
              </a:rPr>
              <a:t>Competition</a:t>
            </a:r>
            <a:endParaRPr lang="de-DE" dirty="0">
              <a:solidFill>
                <a:schemeClr val="tx1"/>
              </a:solidFill>
            </a:endParaRPr>
          </a:p>
          <a:p>
            <a:pPr algn="l"/>
            <a:endParaRPr lang="en-GB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Survey of Results: Monitoring / Evaluation</a:t>
            </a:r>
          </a:p>
        </p:txBody>
      </p:sp>
    </p:spTree>
    <p:extLst>
      <p:ext uri="{BB962C8B-B14F-4D97-AF65-F5344CB8AC3E}">
        <p14:creationId xmlns:p14="http://schemas.microsoft.com/office/powerpoint/2010/main" val="2129459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532" y="1700808"/>
            <a:ext cx="8676964" cy="4392488"/>
          </a:xfrm>
        </p:spPr>
        <p:txBody>
          <a:bodyPr>
            <a:normAutofit/>
          </a:bodyPr>
          <a:lstStyle/>
          <a:p>
            <a:r>
              <a:rPr lang="de-DE" dirty="0" smtClean="0">
                <a:solidFill>
                  <a:schemeClr val="tx1"/>
                </a:solidFill>
              </a:rPr>
              <a:t>The </a:t>
            </a:r>
            <a:r>
              <a:rPr lang="de-DE" dirty="0" err="1" smtClean="0">
                <a:solidFill>
                  <a:schemeClr val="tx1"/>
                </a:solidFill>
              </a:rPr>
              <a:t>results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of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the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study</a:t>
            </a:r>
            <a:r>
              <a:rPr lang="de-DE" dirty="0" smtClean="0">
                <a:solidFill>
                  <a:schemeClr val="tx1"/>
                </a:solidFill>
              </a:rPr>
              <a:t>, </a:t>
            </a:r>
            <a:r>
              <a:rPr lang="de-DE" dirty="0" err="1" smtClean="0">
                <a:solidFill>
                  <a:schemeClr val="tx1"/>
                </a:solidFill>
              </a:rPr>
              <a:t>including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conclusions</a:t>
            </a:r>
            <a:r>
              <a:rPr lang="de-DE" dirty="0" smtClean="0">
                <a:solidFill>
                  <a:schemeClr val="tx1"/>
                </a:solidFill>
              </a:rPr>
              <a:t> and </a:t>
            </a:r>
            <a:r>
              <a:rPr lang="de-DE" dirty="0" err="1" smtClean="0">
                <a:solidFill>
                  <a:schemeClr val="tx1"/>
                </a:solidFill>
              </a:rPr>
              <a:t>recommendations</a:t>
            </a:r>
            <a:r>
              <a:rPr lang="de-DE" dirty="0" smtClean="0">
                <a:solidFill>
                  <a:schemeClr val="tx1"/>
                </a:solidFill>
              </a:rPr>
              <a:t> will </a:t>
            </a:r>
            <a:r>
              <a:rPr lang="de-DE" dirty="0" err="1" smtClean="0">
                <a:solidFill>
                  <a:schemeClr val="tx1"/>
                </a:solidFill>
              </a:rPr>
              <a:t>be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made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public</a:t>
            </a:r>
            <a:r>
              <a:rPr lang="de-DE" dirty="0" smtClean="0">
                <a:solidFill>
                  <a:schemeClr val="tx1"/>
                </a:solidFill>
              </a:rPr>
              <a:t> in Spring 2016.</a:t>
            </a:r>
          </a:p>
          <a:p>
            <a:r>
              <a:rPr lang="de-DE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For</a:t>
            </a:r>
            <a:r>
              <a:rPr lang="de-DE" dirty="0" smtClean="0">
                <a:solidFill>
                  <a:schemeClr val="tx1"/>
                </a:solidFill>
                <a:sym typeface="Wingdings" panose="05000000000000000000" pitchFamily="2" charset="2"/>
              </a:rPr>
              <a:t> more </a:t>
            </a:r>
            <a:r>
              <a:rPr lang="de-DE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information</a:t>
            </a:r>
            <a:r>
              <a:rPr lang="de-DE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de-DE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http</a:t>
            </a:r>
            <a:r>
              <a:rPr lang="de-DE" dirty="0">
                <a:solidFill>
                  <a:schemeClr val="tx1"/>
                </a:solidFill>
                <a:sym typeface="Wingdings" panose="05000000000000000000" pitchFamily="2" charset="2"/>
              </a:rPr>
              <a:t>://www.scienceeurope.org/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Conclusions &amp; Recommendations</a:t>
            </a:r>
            <a:endParaRPr lang="en-GB" sz="28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1622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298</Words>
  <Application>Microsoft Office PowerPoint</Application>
  <PresentationFormat>On-screen Show (4:3)</PresentationFormat>
  <Paragraphs>54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10 December 2015 – Parallel Session  “Careers pathways and histories: Excellence in context” Postdoc funding schemes in Europe – a survey Anjana Buckow, DFG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Contribution  Speakers Name + Institution</dc:title>
  <dc:creator>Ulrike KOHL</dc:creator>
  <cp:lastModifiedBy>Ulrike KOHL</cp:lastModifiedBy>
  <cp:revision>21</cp:revision>
  <dcterms:created xsi:type="dcterms:W3CDTF">2015-12-01T15:57:31Z</dcterms:created>
  <dcterms:modified xsi:type="dcterms:W3CDTF">2015-12-18T11:27:22Z</dcterms:modified>
</cp:coreProperties>
</file>