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271" r:id="rId3"/>
    <p:sldId id="261" r:id="rId4"/>
    <p:sldId id="272" r:id="rId5"/>
    <p:sldId id="274" r:id="rId6"/>
    <p:sldId id="256" r:id="rId7"/>
    <p:sldId id="267" r:id="rId8"/>
    <p:sldId id="269" r:id="rId9"/>
    <p:sldId id="270" r:id="rId10"/>
    <p:sldId id="266" r:id="rId11"/>
    <p:sldId id="268"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AB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4" d="100"/>
          <a:sy n="114" d="100"/>
        </p:scale>
        <p:origin x="-906"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CDFB5-CDD4-4097-A5DC-A92ACAD81A33}" type="datetimeFigureOut">
              <a:rPr lang="en-GB" smtClean="0"/>
              <a:pPr/>
              <a:t>09/12/2015</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EC18AD-1363-42D7-8887-4F2E286D68CA}" type="slidenum">
              <a:rPr lang="en-GB" smtClean="0"/>
              <a:pPr/>
              <a:t>‹#›</a:t>
            </a:fld>
            <a:endParaRPr lang="en-GB" dirty="0"/>
          </a:p>
        </p:txBody>
      </p:sp>
    </p:spTree>
    <p:extLst>
      <p:ext uri="{BB962C8B-B14F-4D97-AF65-F5344CB8AC3E}">
        <p14:creationId xmlns:p14="http://schemas.microsoft.com/office/powerpoint/2010/main" val="914611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25710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22974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1305314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apositive de titre">
    <p:spTree>
      <p:nvGrpSpPr>
        <p:cNvPr id="1" name=""/>
        <p:cNvGrpSpPr/>
        <p:nvPr/>
      </p:nvGrpSpPr>
      <p:grpSpPr>
        <a:xfrm>
          <a:off x="0" y="0"/>
          <a:ext cx="0" cy="0"/>
          <a:chOff x="0" y="0"/>
          <a:chExt cx="0" cy="0"/>
        </a:xfrm>
      </p:grpSpPr>
      <p:pic>
        <p:nvPicPr>
          <p:cNvPr id="4" name="Picture 2" descr="C:\Users\schimi\Pictures\PPT Presi\Essai2.png"/>
          <p:cNvPicPr>
            <a:picLocks noChangeAspect="1" noChangeArrowheads="1"/>
          </p:cNvPicPr>
          <p:nvPr userDrawn="1"/>
        </p:nvPicPr>
        <p:blipFill>
          <a:blip r:embed="rId2" cstate="print"/>
          <a:srcRect/>
          <a:stretch>
            <a:fillRect/>
          </a:stretch>
        </p:blipFill>
        <p:spPr bwMode="auto">
          <a:xfrm>
            <a:off x="0" y="5245134"/>
            <a:ext cx="9144000" cy="1612865"/>
          </a:xfrm>
          <a:prstGeom prst="rect">
            <a:avLst/>
          </a:prstGeom>
          <a:noFill/>
        </p:spPr>
      </p:pic>
      <p:sp>
        <p:nvSpPr>
          <p:cNvPr id="3" name="Sous-titre 2"/>
          <p:cNvSpPr>
            <a:spLocks noGrp="1"/>
          </p:cNvSpPr>
          <p:nvPr>
            <p:ph type="subTitle" idx="1" hasCustomPrompt="1"/>
          </p:nvPr>
        </p:nvSpPr>
        <p:spPr>
          <a:xfrm>
            <a:off x="4499992" y="2636912"/>
            <a:ext cx="4392488" cy="1512168"/>
          </a:xfrm>
        </p:spPr>
        <p:txBody>
          <a:bodyPr/>
          <a:lstStyle>
            <a:lvl1pPr marL="0" indent="0" algn="l">
              <a:buNone/>
              <a:defRPr sz="2400" baseline="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dirty="0" smtClean="0"/>
              <a:t>Cliquez pour ajouter un sous-titre</a:t>
            </a:r>
            <a:endParaRPr lang="fr-CH" dirty="0"/>
          </a:p>
        </p:txBody>
      </p:sp>
      <p:sp>
        <p:nvSpPr>
          <p:cNvPr id="13" name="Titre 12"/>
          <p:cNvSpPr>
            <a:spLocks noGrp="1"/>
          </p:cNvSpPr>
          <p:nvPr>
            <p:ph type="title" hasCustomPrompt="1"/>
          </p:nvPr>
        </p:nvSpPr>
        <p:spPr>
          <a:xfrm>
            <a:off x="4499992" y="1628800"/>
            <a:ext cx="4392488" cy="1008881"/>
          </a:xfrm>
        </p:spPr>
        <p:txBody>
          <a:bodyPr/>
          <a:lstStyle>
            <a:lvl1pPr>
              <a:defRPr/>
            </a:lvl1pPr>
          </a:lstStyle>
          <a:p>
            <a:r>
              <a:rPr lang="fr-FR" dirty="0" smtClean="0"/>
              <a:t>Cliquez pour ajouter un titre</a:t>
            </a:r>
            <a:endParaRPr lang="fr-CH" dirty="0"/>
          </a:p>
        </p:txBody>
      </p:sp>
      <p:sp>
        <p:nvSpPr>
          <p:cNvPr id="19" name="Espace réservé de la date 18"/>
          <p:cNvSpPr>
            <a:spLocks noGrp="1"/>
          </p:cNvSpPr>
          <p:nvPr>
            <p:ph type="dt" sz="half" idx="10"/>
          </p:nvPr>
        </p:nvSpPr>
        <p:spPr>
          <a:xfrm>
            <a:off x="4499992" y="4149080"/>
            <a:ext cx="2133600" cy="476250"/>
          </a:xfrm>
        </p:spPr>
        <p:txBody>
          <a:bodyPr/>
          <a:lstStyle/>
          <a:p>
            <a:pPr>
              <a:defRPr/>
            </a:pPr>
            <a:r>
              <a:rPr lang="fr-FR" dirty="0" smtClean="0"/>
              <a:t>date</a:t>
            </a:r>
            <a:endParaRPr lang="en-US" dirty="0"/>
          </a:p>
        </p:txBody>
      </p:sp>
      <p:pic>
        <p:nvPicPr>
          <p:cNvPr id="7" name="Picture 2" descr="C:\Users\schimi\Pictures\PPT Presi\logo_presidence_2015_en\LOGO_PRESIDENCE_2015_EN\LOGO_PRESIDENCE_2015_CMYK_EN.png"/>
          <p:cNvPicPr>
            <a:picLocks noChangeAspect="1" noChangeArrowheads="1"/>
          </p:cNvPicPr>
          <p:nvPr userDrawn="1"/>
        </p:nvPicPr>
        <p:blipFill>
          <a:blip r:embed="rId3" cstate="print"/>
          <a:srcRect/>
          <a:stretch>
            <a:fillRect/>
          </a:stretch>
        </p:blipFill>
        <p:spPr bwMode="auto">
          <a:xfrm>
            <a:off x="395536" y="332656"/>
            <a:ext cx="3264783" cy="579600"/>
          </a:xfrm>
          <a:prstGeom prst="rect">
            <a:avLst/>
          </a:prstGeom>
          <a:noFill/>
        </p:spPr>
      </p:pic>
    </p:spTree>
    <p:extLst>
      <p:ext uri="{BB962C8B-B14F-4D97-AF65-F5344CB8AC3E}">
        <p14:creationId xmlns:p14="http://schemas.microsoft.com/office/powerpoint/2010/main" val="3795997983"/>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2810459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1456000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2711521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4226151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3557714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103069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1319236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2D1D4B-CEA5-44F7-92E6-ADDAFDCD5AA3}" type="datetimeFigureOut">
              <a:rPr lang="en-GB" smtClean="0"/>
              <a:pPr/>
              <a:t>09/12/2015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1281191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2D1D4B-CEA5-44F7-92E6-ADDAFDCD5AA3}" type="datetimeFigureOut">
              <a:rPr lang="en-GB" smtClean="0"/>
              <a:pPr/>
              <a:t>09/12/2015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45ACF-7BB2-49E1-A8D5-E598855CCC8C}" type="slidenum">
              <a:rPr lang="en-GB" smtClean="0"/>
              <a:pPr/>
              <a:t>‹#›</a:t>
            </a:fld>
            <a:endParaRPr lang="en-GB" dirty="0"/>
          </a:p>
        </p:txBody>
      </p:sp>
    </p:spTree>
    <p:extLst>
      <p:ext uri="{BB962C8B-B14F-4D97-AF65-F5344CB8AC3E}">
        <p14:creationId xmlns:p14="http://schemas.microsoft.com/office/powerpoint/2010/main" val="526437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mariecuriealumni.eu/groups/croatia-national-group" TargetMode="External"/><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774138"/>
            <a:ext cx="8959688" cy="2743093"/>
          </a:xfrm>
        </p:spPr>
        <p:txBody>
          <a:bodyPr>
            <a:noAutofit/>
          </a:bodyPr>
          <a:lstStyle/>
          <a:p>
            <a:pPr>
              <a:lnSpc>
                <a:spcPct val="150000"/>
              </a:lnSpc>
              <a:spcBef>
                <a:spcPts val="1200"/>
              </a:spcBef>
            </a:pPr>
            <a:r>
              <a:rPr lang="en-GB" sz="1400" dirty="0" smtClean="0">
                <a:solidFill>
                  <a:srgbClr val="CFAB7A"/>
                </a:solidFill>
                <a:latin typeface="Times New Roman" panose="02020603050405020304" pitchFamily="18" charset="0"/>
                <a:cs typeface="Times New Roman" panose="02020603050405020304" pitchFamily="18" charset="0"/>
              </a:rPr>
              <a:t>10 December 2015 – Plenary Session (or 10 December 2015 – Parallel Session or 11 December 2015 – Plenary Session)</a:t>
            </a:r>
            <a:br>
              <a:rPr lang="en-GB" sz="1400" dirty="0" smtClean="0">
                <a:solidFill>
                  <a:srgbClr val="CFAB7A"/>
                </a:solidFill>
                <a:latin typeface="Times New Roman" panose="02020603050405020304" pitchFamily="18" charset="0"/>
                <a:cs typeface="Times New Roman" panose="02020603050405020304" pitchFamily="18" charset="0"/>
              </a:rPr>
            </a:br>
            <a:r>
              <a:rPr lang="en-GB" sz="3200" dirty="0" smtClean="0">
                <a:solidFill>
                  <a:srgbClr val="CFAB7A"/>
                </a:solidFill>
                <a:latin typeface="Times New Roman" panose="02020603050405020304" pitchFamily="18" charset="0"/>
                <a:cs typeface="Times New Roman" panose="02020603050405020304" pitchFamily="18" charset="0"/>
              </a:rPr>
              <a:t>From unemployment to a promising career </a:t>
            </a:r>
            <a:br>
              <a:rPr lang="en-GB" sz="3200" dirty="0" smtClean="0">
                <a:solidFill>
                  <a:srgbClr val="CFAB7A"/>
                </a:solidFill>
                <a:latin typeface="Times New Roman" panose="02020603050405020304" pitchFamily="18" charset="0"/>
                <a:cs typeface="Times New Roman" panose="02020603050405020304" pitchFamily="18" charset="0"/>
              </a:rPr>
            </a:br>
            <a:r>
              <a:rPr lang="en-GB" sz="3200" dirty="0" smtClean="0">
                <a:solidFill>
                  <a:srgbClr val="CFAB7A"/>
                </a:solidFill>
                <a:latin typeface="Times New Roman" panose="02020603050405020304" pitchFamily="18" charset="0"/>
                <a:cs typeface="Times New Roman" panose="02020603050405020304" pitchFamily="18" charset="0"/>
              </a:rPr>
              <a:t>Ivana Nina Unković – Faculty of Arts, University in Ljubljana (Slovenia)</a:t>
            </a:r>
            <a:endParaRPr lang="en-GB" sz="3200" dirty="0">
              <a:solidFill>
                <a:srgbClr val="CFAB7A"/>
              </a:solidFill>
              <a:latin typeface="Times New Roman" panose="02020603050405020304" pitchFamily="18" charset="0"/>
              <a:cs typeface="Times New Roman" panose="02020603050405020304" pitchFamily="18" charset="0"/>
            </a:endParaRPr>
          </a:p>
        </p:txBody>
      </p:sp>
      <p:pic>
        <p:nvPicPr>
          <p:cNvPr id="7"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84144" y="309206"/>
            <a:ext cx="3569728" cy="12475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94282" y="1556792"/>
            <a:ext cx="3960440" cy="1261884"/>
          </a:xfrm>
          <a:prstGeom prst="rect">
            <a:avLst/>
          </a:prstGeom>
          <a:noFill/>
        </p:spPr>
        <p:txBody>
          <a:bodyPr wrap="square" rtlCol="0">
            <a:spAutoFit/>
          </a:bodyPr>
          <a:lstStyle/>
          <a:p>
            <a:pPr algn="ctr"/>
            <a:r>
              <a:rPr lang="en-GB" sz="1600" b="1" i="1" dirty="0" smtClean="0">
                <a:solidFill>
                  <a:schemeClr val="tx1">
                    <a:lumMod val="50000"/>
                    <a:lumOff val="50000"/>
                  </a:schemeClr>
                </a:solidFill>
              </a:rPr>
              <a:t>Synergies to fuel Researchers’ Careers</a:t>
            </a:r>
          </a:p>
          <a:p>
            <a:pPr algn="ctr"/>
            <a:r>
              <a:rPr lang="en-GB" sz="1600" dirty="0" smtClean="0">
                <a:solidFill>
                  <a:schemeClr val="tx1">
                    <a:lumMod val="50000"/>
                    <a:lumOff val="50000"/>
                  </a:schemeClr>
                </a:solidFill>
              </a:rPr>
              <a:t>Luxembourg, 10 – 11 December 2015</a:t>
            </a:r>
          </a:p>
          <a:p>
            <a:pPr algn="ctr">
              <a:spcBef>
                <a:spcPts val="1200"/>
              </a:spcBef>
            </a:pPr>
            <a:r>
              <a:rPr lang="en-GB" sz="1600" dirty="0" smtClean="0">
                <a:solidFill>
                  <a:schemeClr val="tx1">
                    <a:lumMod val="50000"/>
                    <a:lumOff val="50000"/>
                  </a:schemeClr>
                </a:solidFill>
              </a:rPr>
              <a:t>  organised by 			</a:t>
            </a:r>
          </a:p>
          <a:p>
            <a:endParaRPr lang="en-GB" dirty="0"/>
          </a:p>
        </p:txBody>
      </p:sp>
      <p:pic>
        <p:nvPicPr>
          <p:cNvPr id="1026" name="Picture 2" descr="W:\# Commun #\4. PSCommunication\1. Corporate Communication\13. Logos &amp; Office Templates\2. Logo FNR\1. Logo quadri texte gris\Logo Small Signature Outloo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8101" y="2172592"/>
            <a:ext cx="2543587" cy="559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125787"/>
            <a:ext cx="19050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4657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51920" y="1484784"/>
            <a:ext cx="5292080" cy="5373216"/>
          </a:xfrm>
        </p:spPr>
        <p:txBody>
          <a:bodyPr>
            <a:noAutofit/>
          </a:bodyPr>
          <a:lstStyle/>
          <a:p>
            <a:pPr algn="l">
              <a:buFont typeface="Arial" pitchFamily="34" charset="0"/>
              <a:buChar char="•"/>
            </a:pPr>
            <a:r>
              <a:rPr lang="en-GB" sz="14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Excellent acceptance by the colleagues and administrative staff at the Host Institution (Faculty of Arts, University in Ljubljana)</a:t>
            </a:r>
          </a:p>
          <a:p>
            <a:pPr algn="l">
              <a:buFontTx/>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learned Slovenian language (was payed by the Faculty language course)</a:t>
            </a:r>
          </a:p>
          <a:p>
            <a:pPr algn="l"/>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wrote 5 scientific paper, attended 7 Conferences</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my stay in Vienna for my research is with a low budget (University of Ljubljana owns a flat in Vienna – they have offered me the accommodation)</a:t>
            </a:r>
          </a:p>
          <a:p>
            <a:pPr algn="l">
              <a:buFontTx/>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teaching on two Faculties /giving lectures</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part of two Associations  - Slovenian Art Historian and ICOMOS Slovenia</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writing a book in two languages (results of the research)  - applying for Academic Publishing Division of the Faculty of Arts</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offered to apply for a part time job as a part of the research group at the Faculty –acknowledgment of my work in Slovenia</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Member of the Organizing Committee for International Conference for PhD candidates and recent PhD (Faculty of Arts Ljubljana, Faculty of Humanities and Social Sciences in Split, Centre for iconographies studies in Rijeka)</a:t>
            </a:r>
          </a:p>
          <a:p>
            <a:pPr algn="l">
              <a:buFont typeface="Arial" pitchFamily="34" charset="0"/>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rPr>
              <a:t>- Member of  Editorial board (Cambridge Scholar Publishing Ltd.) </a:t>
            </a:r>
            <a:endParaRPr lang="en-GB" sz="12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23928" y="188640"/>
            <a:ext cx="511256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GB" sz="2400" dirty="0" smtClean="0">
                <a:solidFill>
                  <a:schemeClr val="tx1">
                    <a:lumMod val="75000"/>
                    <a:lumOff val="25000"/>
                  </a:schemeClr>
                </a:solidFill>
                <a:latin typeface="Times New Roman" panose="02020603050405020304" pitchFamily="18" charset="0"/>
                <a:cs typeface="Times New Roman" panose="02020603050405020304" pitchFamily="18" charset="0"/>
              </a:rPr>
              <a:t>Experience and offered possibilities during my research in Slovenia (Host Institution)</a:t>
            </a:r>
          </a:p>
        </p:txBody>
      </p:sp>
      <p:pic>
        <p:nvPicPr>
          <p:cNvPr id="8" name="Picture 7" descr="images.jpg"/>
          <p:cNvPicPr>
            <a:picLocks noChangeAspect="1"/>
          </p:cNvPicPr>
          <p:nvPr/>
        </p:nvPicPr>
        <p:blipFill>
          <a:blip r:embed="rId3" cstate="print"/>
          <a:stretch>
            <a:fillRect/>
          </a:stretch>
        </p:blipFill>
        <p:spPr>
          <a:xfrm>
            <a:off x="899592" y="1700808"/>
            <a:ext cx="2143125" cy="2133600"/>
          </a:xfrm>
          <a:prstGeom prst="rect">
            <a:avLst/>
          </a:prstGeom>
        </p:spPr>
      </p:pic>
      <p:pic>
        <p:nvPicPr>
          <p:cNvPr id="9" name="Picture 8" descr="12042713_900813006640744_1813356860587098127_n.jpg"/>
          <p:cNvPicPr>
            <a:picLocks noChangeAspect="1"/>
          </p:cNvPicPr>
          <p:nvPr/>
        </p:nvPicPr>
        <p:blipFill>
          <a:blip r:embed="rId4" cstate="print"/>
          <a:stretch>
            <a:fillRect/>
          </a:stretch>
        </p:blipFill>
        <p:spPr>
          <a:xfrm>
            <a:off x="179512" y="3861048"/>
            <a:ext cx="3707904" cy="2780928"/>
          </a:xfrm>
          <a:prstGeom prst="rect">
            <a:avLst/>
          </a:prstGeom>
        </p:spPr>
      </p:pic>
      <p:pic>
        <p:nvPicPr>
          <p:cNvPr id="11" name="Picture 10" descr="10487609_787842851271094_3292602301981084990_n.jpg"/>
          <p:cNvPicPr>
            <a:picLocks noChangeAspect="1"/>
          </p:cNvPicPr>
          <p:nvPr/>
        </p:nvPicPr>
        <p:blipFill>
          <a:blip r:embed="rId5" cstate="print"/>
          <a:stretch>
            <a:fillRect/>
          </a:stretch>
        </p:blipFill>
        <p:spPr>
          <a:xfrm>
            <a:off x="179512" y="3804560"/>
            <a:ext cx="3672408" cy="1359352"/>
          </a:xfrm>
          <a:prstGeom prst="rect">
            <a:avLst/>
          </a:prstGeom>
        </p:spPr>
      </p:pic>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1700808"/>
            <a:ext cx="8784976" cy="4824536"/>
          </a:xfrm>
        </p:spPr>
        <p:txBody>
          <a:bodyPr>
            <a:normAutofit fontScale="77500" lnSpcReduction="20000"/>
          </a:bodyPr>
          <a:lstStyle/>
          <a:p>
            <a:pPr algn="l"/>
            <a:r>
              <a:rPr lang="en-GB" sz="2100" dirty="0" smtClean="0">
                <a:solidFill>
                  <a:srgbClr val="FF0000"/>
                </a:solidFill>
                <a:latin typeface="Times New Roman" panose="02020603050405020304" pitchFamily="18" charset="0"/>
                <a:cs typeface="Times New Roman" panose="02020603050405020304" pitchFamily="18" charset="0"/>
              </a:rPr>
              <a:t>Goals: </a:t>
            </a:r>
          </a:p>
          <a:p>
            <a:pPr algn="l">
              <a:buFont typeface="Arial" pitchFamily="34" charset="0"/>
              <a:buChar char="•"/>
            </a:pP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continue the research and write another book about the complete history and theory of Monument Conservation Heritage in ex Yugoslavia</a:t>
            </a:r>
          </a:p>
          <a:p>
            <a:pPr lvl="1" algn="l"/>
            <a:r>
              <a:rPr lang="en-GB" sz="2100" dirty="0" smtClean="0">
                <a:solidFill>
                  <a:srgbClr val="FF0000"/>
                </a:solidFill>
                <a:latin typeface="Times New Roman" panose="02020603050405020304" pitchFamily="18" charset="0"/>
                <a:cs typeface="Times New Roman" panose="02020603050405020304" pitchFamily="18" charset="0"/>
              </a:rPr>
              <a:t>why?  </a:t>
            </a: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It is necessary for better understanding and improving today's Conservation Work    </a:t>
            </a:r>
          </a:p>
          <a:p>
            <a:pPr lvl="1" algn="l"/>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in this region</a:t>
            </a:r>
          </a:p>
          <a:p>
            <a:pPr lvl="1" algn="l">
              <a:buFontTx/>
              <a:buChar char="-"/>
            </a:pPr>
            <a:endPar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be further involved in teaching and and lecturing (dissemination of knowledge)</a:t>
            </a:r>
          </a:p>
          <a:p>
            <a:pPr algn="l"/>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GB" sz="2100" dirty="0" smtClean="0">
                <a:solidFill>
                  <a:srgbClr val="FF0000"/>
                </a:solidFill>
                <a:latin typeface="Times New Roman" panose="02020603050405020304" pitchFamily="18" charset="0"/>
                <a:cs typeface="Times New Roman" panose="02020603050405020304" pitchFamily="18" charset="0"/>
              </a:rPr>
              <a:t>how? </a:t>
            </a: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Lead workshops in collaboration with the Croatian Ministry of  Science and 		     </a:t>
            </a:r>
          </a:p>
          <a:p>
            <a:pPr algn="l"/>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Education </a:t>
            </a:r>
          </a:p>
          <a:p>
            <a:pPr algn="l"/>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Invest time and effort in the contribution to the Marie Curie Alumni Community</a:t>
            </a:r>
          </a:p>
          <a:p>
            <a:pPr algn="l"/>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a:t>
            </a:r>
          </a:p>
          <a:p>
            <a:pPr algn="l"/>
            <a:r>
              <a:rPr lang="en-GB" sz="2100" dirty="0" smtClean="0">
                <a:solidFill>
                  <a:srgbClr val="FF0000"/>
                </a:solidFill>
                <a:latin typeface="Times New Roman" panose="02020603050405020304" pitchFamily="18" charset="0"/>
                <a:cs typeface="Times New Roman" panose="02020603050405020304" pitchFamily="18" charset="0"/>
              </a:rPr>
              <a:t>Realistic opportunities in Croatia until now</a:t>
            </a:r>
          </a:p>
          <a:p>
            <a:pPr algn="l"/>
            <a:r>
              <a:rPr lang="en-GB" sz="2100" dirty="0" smtClean="0">
                <a:solidFill>
                  <a:srgbClr val="FF0000"/>
                </a:solidFill>
                <a:latin typeface="Times New Roman" panose="02020603050405020304" pitchFamily="18" charset="0"/>
                <a:cs typeface="Times New Roman" panose="02020603050405020304" pitchFamily="18" charset="0"/>
              </a:rPr>
              <a:t>After the end of the project in May 2017?</a:t>
            </a:r>
          </a:p>
          <a:p>
            <a:pPr lvl="2" algn="l">
              <a:buFont typeface="Arial" pitchFamily="34" charset="0"/>
              <a:buChar char="•"/>
            </a:pP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 Unemployment? </a:t>
            </a:r>
          </a:p>
          <a:p>
            <a:pPr lvl="2" algn="l">
              <a:buFont typeface="Arial" pitchFamily="34" charset="0"/>
              <a:buChar char="•"/>
            </a:pPr>
            <a:r>
              <a:rPr lang="en-GB" sz="2100" dirty="0" smtClean="0">
                <a:solidFill>
                  <a:schemeClr val="tx1">
                    <a:lumMod val="75000"/>
                    <a:lumOff val="25000"/>
                  </a:schemeClr>
                </a:solidFill>
                <a:latin typeface="Times New Roman" panose="02020603050405020304" pitchFamily="18" charset="0"/>
                <a:cs typeface="Times New Roman" panose="02020603050405020304" pitchFamily="18" charset="0"/>
              </a:rPr>
              <a:t>In July 2015 applied for a job at one of Croatian University – was rejected – selected a colleague without this level of achievements and without a PhD</a:t>
            </a:r>
          </a:p>
          <a:p>
            <a:pPr lvl="2" algn="l">
              <a:buFont typeface="Arial" pitchFamily="34" charset="0"/>
              <a:buChar char="•"/>
            </a:pPr>
            <a:r>
              <a:rPr lang="en-GB" sz="2100" dirty="0" smtClean="0">
                <a:solidFill>
                  <a:srgbClr val="FF0000"/>
                </a:solidFill>
                <a:latin typeface="Times New Roman" panose="02020603050405020304" pitchFamily="18" charset="0"/>
                <a:cs typeface="Times New Roman" panose="02020603050405020304" pitchFamily="18" charset="0"/>
              </a:rPr>
              <a:t> </a:t>
            </a:r>
            <a:r>
              <a:rPr lang="en-GB" sz="3300" dirty="0" smtClean="0">
                <a:solidFill>
                  <a:srgbClr val="FF0000"/>
                </a:solidFill>
                <a:latin typeface="Times New Roman" panose="02020603050405020304" pitchFamily="18" charset="0"/>
                <a:cs typeface="Times New Roman" panose="02020603050405020304" pitchFamily="18" charset="0"/>
              </a:rPr>
              <a:t>Offerings in Croatia until now? – NONE</a:t>
            </a:r>
          </a:p>
          <a:p>
            <a:pPr lvl="2" algn="l">
              <a:buFont typeface="Arial" pitchFamily="34" charset="0"/>
              <a:buChar char="•"/>
            </a:pPr>
            <a:r>
              <a:rPr lang="en-GB" sz="3600" dirty="0" smtClean="0">
                <a:solidFill>
                  <a:srgbClr val="FF0000"/>
                </a:solidFill>
                <a:latin typeface="Times New Roman" panose="02020603050405020304" pitchFamily="18" charset="0"/>
                <a:cs typeface="Times New Roman" panose="02020603050405020304" pitchFamily="18" charset="0"/>
              </a:rPr>
              <a:t> Is the brain-drain effect in Croatia stopped? </a:t>
            </a:r>
          </a:p>
          <a:p>
            <a:pPr lvl="2" algn="l">
              <a:buFontTx/>
              <a:buChar char="-"/>
            </a:pPr>
            <a:endParaRPr lang="en-GB" sz="12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Tx/>
              <a:buChar char="-"/>
            </a:pPr>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11</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95936" y="188640"/>
            <a:ext cx="5040560"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rPr>
              <a:t>Goals and realistic opportunities until now offered in Croatia </a:t>
            </a:r>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774138"/>
            <a:ext cx="8959688" cy="2743093"/>
          </a:xfrm>
        </p:spPr>
        <p:txBody>
          <a:bodyPr>
            <a:noAutofit/>
          </a:bodyPr>
          <a:lstStyle/>
          <a:p>
            <a:pPr>
              <a:lnSpc>
                <a:spcPct val="150000"/>
              </a:lnSpc>
              <a:spcBef>
                <a:spcPts val="1200"/>
              </a:spcBef>
            </a:pPr>
            <a:r>
              <a:rPr lang="en-GB" sz="2000" b="1" dirty="0" smtClean="0">
                <a:solidFill>
                  <a:srgbClr val="CFAB7A"/>
                </a:solidFill>
                <a:latin typeface="Times New Roman" panose="02020603050405020304" pitchFamily="18" charset="0"/>
                <a:cs typeface="Times New Roman" panose="02020603050405020304" pitchFamily="18" charset="0"/>
              </a:rPr>
              <a:t>THANK YOU FOR YOUR ATENTION!</a:t>
            </a:r>
            <a:r>
              <a:rPr lang="hr-HR" sz="2000" b="1" dirty="0" smtClean="0">
                <a:solidFill>
                  <a:srgbClr val="CFAB7A"/>
                </a:solidFill>
                <a:latin typeface="Times New Roman" panose="02020603050405020304" pitchFamily="18" charset="0"/>
                <a:cs typeface="Times New Roman" panose="02020603050405020304" pitchFamily="18" charset="0"/>
              </a:rPr>
              <a:t/>
            </a:r>
            <a:br>
              <a:rPr lang="hr-HR" sz="2000" b="1" dirty="0" smtClean="0">
                <a:solidFill>
                  <a:srgbClr val="CFAB7A"/>
                </a:solidFill>
                <a:latin typeface="Times New Roman" panose="02020603050405020304" pitchFamily="18" charset="0"/>
                <a:cs typeface="Times New Roman" panose="02020603050405020304" pitchFamily="18" charset="0"/>
              </a:rPr>
            </a:br>
            <a:endParaRPr lang="en-GB" sz="2000" b="1" dirty="0">
              <a:solidFill>
                <a:srgbClr val="CFAB7A"/>
              </a:solidFill>
              <a:latin typeface="Times New Roman" panose="02020603050405020304" pitchFamily="18" charset="0"/>
              <a:cs typeface="Times New Roman" panose="02020603050405020304" pitchFamily="18" charset="0"/>
            </a:endParaRPr>
          </a:p>
        </p:txBody>
      </p:sp>
      <p:pic>
        <p:nvPicPr>
          <p:cNvPr id="7"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84144" y="309206"/>
            <a:ext cx="3569728" cy="12475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94282" y="1556792"/>
            <a:ext cx="3960440" cy="1261884"/>
          </a:xfrm>
          <a:prstGeom prst="rect">
            <a:avLst/>
          </a:prstGeom>
          <a:noFill/>
        </p:spPr>
        <p:txBody>
          <a:bodyPr wrap="square" rtlCol="0">
            <a:spAutoFit/>
          </a:bodyPr>
          <a:lstStyle/>
          <a:p>
            <a:pPr algn="ctr"/>
            <a:r>
              <a:rPr lang="en-GB" sz="1600" b="1" i="1" dirty="0" smtClean="0">
                <a:solidFill>
                  <a:schemeClr val="tx1">
                    <a:lumMod val="50000"/>
                    <a:lumOff val="50000"/>
                  </a:schemeClr>
                </a:solidFill>
              </a:rPr>
              <a:t>Synergies to fuel Researchers’ Careers</a:t>
            </a:r>
          </a:p>
          <a:p>
            <a:pPr algn="ctr"/>
            <a:r>
              <a:rPr lang="en-GB" sz="1600" dirty="0" smtClean="0">
                <a:solidFill>
                  <a:schemeClr val="tx1">
                    <a:lumMod val="50000"/>
                    <a:lumOff val="50000"/>
                  </a:schemeClr>
                </a:solidFill>
              </a:rPr>
              <a:t>Luxembourg, 10 – 11 December 2015</a:t>
            </a:r>
          </a:p>
          <a:p>
            <a:pPr algn="ctr">
              <a:spcBef>
                <a:spcPts val="1200"/>
              </a:spcBef>
            </a:pPr>
            <a:r>
              <a:rPr lang="en-GB" sz="1600" dirty="0" smtClean="0">
                <a:solidFill>
                  <a:schemeClr val="tx1">
                    <a:lumMod val="50000"/>
                    <a:lumOff val="50000"/>
                  </a:schemeClr>
                </a:solidFill>
              </a:rPr>
              <a:t>  organised by 			</a:t>
            </a:r>
          </a:p>
          <a:p>
            <a:endParaRPr lang="en-GB" dirty="0"/>
          </a:p>
        </p:txBody>
      </p:sp>
      <p:pic>
        <p:nvPicPr>
          <p:cNvPr id="1026" name="Picture 2" descr="W:\# Commun #\4. PSCommunication\1. Corporate Communication\13. Logos &amp; Office Templates\2. Logo FNR\1. Logo quadri texte gris\Logo Small Signature Outloo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8101" y="2172592"/>
            <a:ext cx="2543587" cy="559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125787"/>
            <a:ext cx="19050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4657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84784"/>
            <a:ext cx="9144000" cy="3024336"/>
          </a:xfrm>
        </p:spPr>
        <p:txBody>
          <a:bodyPr>
            <a:normAutofit/>
          </a:bodyPr>
          <a:lstStyle/>
          <a:p>
            <a:pPr lvl="8" algn="just">
              <a:buFont typeface="Arial" pitchFamily="34" charset="0"/>
              <a:buChar char="•"/>
            </a:pPr>
            <a:r>
              <a:rPr lang="hr-HR" sz="1600" dirty="0" smtClean="0">
                <a:solidFill>
                  <a:schemeClr val="tx1">
                    <a:lumMod val="75000"/>
                    <a:lumOff val="25000"/>
                  </a:schemeClr>
                </a:solidFill>
                <a:latin typeface="Times New Roman" pitchFamily="18" charset="0"/>
                <a:cs typeface="Times New Roman" pitchFamily="18" charset="0"/>
              </a:rPr>
              <a:t> </a:t>
            </a:r>
            <a:r>
              <a:rPr lang="en-US" sz="1600" dirty="0" smtClean="0">
                <a:solidFill>
                  <a:schemeClr val="tx1">
                    <a:lumMod val="75000"/>
                    <a:lumOff val="25000"/>
                  </a:schemeClr>
                </a:solidFill>
                <a:latin typeface="Times New Roman" pitchFamily="18" charset="0"/>
                <a:cs typeface="Times New Roman" pitchFamily="18" charset="0"/>
              </a:rPr>
              <a:t>The new International Fellowship Mobility Programme for Experienced Researchers in Croatia – NEWFELPRO is a fellowship project of the Government of the Republic of Croatia and the Ministry of Science, Education and Sport </a:t>
            </a:r>
          </a:p>
          <a:p>
            <a:pPr lvl="8" algn="just">
              <a:buFont typeface="Arial" pitchFamily="34" charset="0"/>
              <a:buChar char="•"/>
            </a:pPr>
            <a:endParaRPr lang="en-US" sz="1600" dirty="0" smtClean="0">
              <a:solidFill>
                <a:schemeClr val="tx1">
                  <a:lumMod val="75000"/>
                  <a:lumOff val="25000"/>
                </a:schemeClr>
              </a:solidFill>
              <a:latin typeface="Times New Roman" pitchFamily="18" charset="0"/>
              <a:cs typeface="Times New Roman" pitchFamily="18" charset="0"/>
            </a:endParaRPr>
          </a:p>
          <a:p>
            <a:pPr lvl="8" algn="just">
              <a:buFont typeface="Arial" pitchFamily="34" charset="0"/>
              <a:buChar char="•"/>
            </a:pPr>
            <a:r>
              <a:rPr lang="en-US" sz="1600" dirty="0" smtClean="0">
                <a:solidFill>
                  <a:schemeClr val="tx1">
                    <a:lumMod val="75000"/>
                    <a:lumOff val="25000"/>
                  </a:schemeClr>
                </a:solidFill>
                <a:latin typeface="Times New Roman" pitchFamily="18" charset="0"/>
                <a:cs typeface="Times New Roman" pitchFamily="18" charset="0"/>
              </a:rPr>
              <a:t> Co-financed through the Marie Curie FP7-PEOPLE-2011-COFUND program.</a:t>
            </a:r>
          </a:p>
          <a:p>
            <a:pPr lvl="8" algn="just">
              <a:buFont typeface="Arial" pitchFamily="34" charset="0"/>
              <a:buChar char="•"/>
            </a:pPr>
            <a:endParaRPr lang="en-US" sz="1600" dirty="0" smtClean="0">
              <a:solidFill>
                <a:schemeClr val="tx1">
                  <a:lumMod val="75000"/>
                  <a:lumOff val="25000"/>
                </a:schemeClr>
              </a:solidFill>
              <a:latin typeface="Times New Roman" pitchFamily="18" charset="0"/>
              <a:cs typeface="Times New Roman" pitchFamily="18" charset="0"/>
            </a:endParaRPr>
          </a:p>
          <a:p>
            <a:pPr lvl="8" algn="just">
              <a:buFont typeface="Arial" pitchFamily="34" charset="0"/>
              <a:buChar char="•"/>
            </a:pPr>
            <a:r>
              <a:rPr lang="en-US" sz="1600" dirty="0" smtClean="0">
                <a:solidFill>
                  <a:schemeClr val="tx1">
                    <a:lumMod val="75000"/>
                    <a:lumOff val="25000"/>
                  </a:schemeClr>
                </a:solidFill>
                <a:latin typeface="Times New Roman" pitchFamily="18" charset="0"/>
                <a:cs typeface="Times New Roman" pitchFamily="18" charset="0"/>
              </a:rPr>
              <a:t> Total value is 7 million </a:t>
            </a:r>
            <a:r>
              <a:rPr lang="hr-HR" sz="1600" dirty="0" smtClean="0">
                <a:solidFill>
                  <a:schemeClr val="tx1">
                    <a:lumMod val="75000"/>
                    <a:lumOff val="25000"/>
                  </a:schemeClr>
                </a:solidFill>
                <a:latin typeface="Times New Roman" pitchFamily="18" charset="0"/>
                <a:cs typeface="Times New Roman" pitchFamily="18" charset="0"/>
              </a:rPr>
              <a:t>E</a:t>
            </a:r>
            <a:r>
              <a:rPr lang="en-US" sz="1600" dirty="0" err="1" smtClean="0">
                <a:solidFill>
                  <a:schemeClr val="tx1">
                    <a:lumMod val="75000"/>
                    <a:lumOff val="25000"/>
                  </a:schemeClr>
                </a:solidFill>
                <a:latin typeface="Times New Roman" pitchFamily="18" charset="0"/>
                <a:cs typeface="Times New Roman" pitchFamily="18" charset="0"/>
              </a:rPr>
              <a:t>uros</a:t>
            </a:r>
            <a:r>
              <a:rPr lang="en-US" sz="1600" dirty="0" smtClean="0">
                <a:solidFill>
                  <a:schemeClr val="tx1">
                    <a:lumMod val="75000"/>
                    <a:lumOff val="25000"/>
                  </a:schemeClr>
                </a:solidFill>
                <a:latin typeface="Times New Roman" pitchFamily="18" charset="0"/>
                <a:cs typeface="Times New Roman" pitchFamily="18" charset="0"/>
              </a:rPr>
              <a:t>, out of which 60% is financed from national sources. Project duration is from 2013 until 2017 </a:t>
            </a:r>
          </a:p>
          <a:p>
            <a:pPr algn="just"/>
            <a:endParaRPr lang="hr-HR" sz="2800" dirty="0" smtClean="0">
              <a:solidFill>
                <a:schemeClr val="tx1">
                  <a:lumMod val="75000"/>
                  <a:lumOff val="25000"/>
                </a:schemeClr>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2</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51920" y="188640"/>
            <a:ext cx="5184576"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NEWFELPRO</a:t>
            </a:r>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8" name="Picture 7" descr="preuzmi (2).jpg"/>
          <p:cNvPicPr>
            <a:picLocks noChangeAspect="1"/>
          </p:cNvPicPr>
          <p:nvPr/>
        </p:nvPicPr>
        <p:blipFill>
          <a:blip r:embed="rId3" cstate="print"/>
          <a:stretch>
            <a:fillRect/>
          </a:stretch>
        </p:blipFill>
        <p:spPr>
          <a:xfrm>
            <a:off x="0" y="1628800"/>
            <a:ext cx="3131840" cy="825069"/>
          </a:xfrm>
          <a:prstGeom prst="rect">
            <a:avLst/>
          </a:prstGeom>
        </p:spPr>
      </p:pic>
      <p:pic>
        <p:nvPicPr>
          <p:cNvPr id="9" name="Picture 8" descr="images (1).jpg"/>
          <p:cNvPicPr>
            <a:picLocks noChangeAspect="1"/>
          </p:cNvPicPr>
          <p:nvPr/>
        </p:nvPicPr>
        <p:blipFill>
          <a:blip r:embed="rId4" cstate="print"/>
          <a:stretch>
            <a:fillRect/>
          </a:stretch>
        </p:blipFill>
        <p:spPr>
          <a:xfrm>
            <a:off x="179512" y="2780928"/>
            <a:ext cx="1511175" cy="1224136"/>
          </a:xfrm>
          <a:prstGeom prst="rect">
            <a:avLst/>
          </a:prstGeom>
        </p:spPr>
      </p:pic>
      <p:pic>
        <p:nvPicPr>
          <p:cNvPr id="10" name="Picture 9" descr="LogoMarieCurie.jpg"/>
          <p:cNvPicPr>
            <a:picLocks noChangeAspect="1"/>
          </p:cNvPicPr>
          <p:nvPr/>
        </p:nvPicPr>
        <p:blipFill>
          <a:blip r:embed="rId5" cstate="print"/>
          <a:stretch>
            <a:fillRect/>
          </a:stretch>
        </p:blipFill>
        <p:spPr>
          <a:xfrm>
            <a:off x="1619672" y="2708920"/>
            <a:ext cx="1969943" cy="1194445"/>
          </a:xfrm>
          <a:prstGeom prst="rect">
            <a:avLst/>
          </a:prstGeom>
        </p:spPr>
      </p:pic>
      <p:graphicFrame>
        <p:nvGraphicFramePr>
          <p:cNvPr id="16" name="Table 15"/>
          <p:cNvGraphicFramePr>
            <a:graphicFrameLocks noGrp="1"/>
          </p:cNvGraphicFramePr>
          <p:nvPr/>
        </p:nvGraphicFramePr>
        <p:xfrm>
          <a:off x="323528" y="4293096"/>
          <a:ext cx="8640960" cy="370840"/>
        </p:xfrm>
        <a:graphic>
          <a:graphicData uri="http://schemas.openxmlformats.org/drawingml/2006/table">
            <a:tbl>
              <a:tblPr firstRow="1" bandRow="1">
                <a:tableStyleId>{5C22544A-7EE6-4342-B048-85BDC9FD1C3A}</a:tableStyleId>
              </a:tblPr>
              <a:tblGrid>
                <a:gridCol w="1728192"/>
                <a:gridCol w="6912768"/>
              </a:tblGrid>
              <a:tr h="370840">
                <a:tc>
                  <a:txBody>
                    <a:bodyPr/>
                    <a:lstStyle/>
                    <a:p>
                      <a:r>
                        <a:rPr lang="hr-HR" dirty="0" smtClean="0"/>
                        <a:t>RESEARCHES</a:t>
                      </a:r>
                      <a:endParaRPr lang="hr-HR" dirty="0"/>
                    </a:p>
                  </a:txBody>
                  <a:tcPr/>
                </a:tc>
                <a:tc>
                  <a:txBody>
                    <a:bodyPr/>
                    <a:lstStyle/>
                    <a:p>
                      <a:pPr algn="ctr"/>
                      <a:r>
                        <a:rPr lang="hr-HR" dirty="0" smtClean="0"/>
                        <a:t>NEWFELPRO</a:t>
                      </a:r>
                      <a:r>
                        <a:rPr lang="hr-HR" baseline="0" dirty="0" smtClean="0"/>
                        <a:t> FELLOWSHIP SCHEMES</a:t>
                      </a:r>
                      <a:endParaRPr lang="hr-HR" dirty="0"/>
                    </a:p>
                  </a:txBody>
                  <a:tcPr/>
                </a:tc>
              </a:tr>
            </a:tbl>
          </a:graphicData>
        </a:graphic>
      </p:graphicFrame>
      <p:graphicFrame>
        <p:nvGraphicFramePr>
          <p:cNvPr id="17" name="Table 16"/>
          <p:cNvGraphicFramePr>
            <a:graphicFrameLocks noGrp="1"/>
          </p:cNvGraphicFramePr>
          <p:nvPr/>
        </p:nvGraphicFramePr>
        <p:xfrm>
          <a:off x="323528" y="4653136"/>
          <a:ext cx="8640960" cy="370840"/>
        </p:xfrm>
        <a:graphic>
          <a:graphicData uri="http://schemas.openxmlformats.org/drawingml/2006/table">
            <a:tbl>
              <a:tblPr firstRow="1" bandRow="1">
                <a:tableStyleId>{5C22544A-7EE6-4342-B048-85BDC9FD1C3A}</a:tableStyleId>
              </a:tblPr>
              <a:tblGrid>
                <a:gridCol w="1728192"/>
                <a:gridCol w="2592288"/>
                <a:gridCol w="2160240"/>
                <a:gridCol w="2160240"/>
              </a:tblGrid>
              <a:tr h="370840">
                <a:tc>
                  <a:txBody>
                    <a:bodyPr/>
                    <a:lstStyle/>
                    <a:p>
                      <a:endParaRPr lang="hr-HR" dirty="0"/>
                    </a:p>
                  </a:txBody>
                  <a:tcPr>
                    <a:solidFill>
                      <a:schemeClr val="accent5">
                        <a:lumMod val="60000"/>
                        <a:lumOff val="40000"/>
                      </a:schemeClr>
                    </a:solidFill>
                  </a:tcPr>
                </a:tc>
                <a:tc>
                  <a:txBody>
                    <a:bodyPr/>
                    <a:lstStyle/>
                    <a:p>
                      <a:r>
                        <a:rPr lang="hr-HR" dirty="0" smtClean="0"/>
                        <a:t>OUTGOING +</a:t>
                      </a:r>
                      <a:r>
                        <a:rPr lang="hr-HR" baseline="0" dirty="0" smtClean="0"/>
                        <a:t> RETURN</a:t>
                      </a:r>
                      <a:endParaRPr lang="hr-HR" dirty="0"/>
                    </a:p>
                  </a:txBody>
                  <a:tcPr>
                    <a:solidFill>
                      <a:schemeClr val="accent5">
                        <a:lumMod val="60000"/>
                        <a:lumOff val="40000"/>
                      </a:schemeClr>
                    </a:solidFill>
                  </a:tcPr>
                </a:tc>
                <a:tc>
                  <a:txBody>
                    <a:bodyPr/>
                    <a:lstStyle/>
                    <a:p>
                      <a:pPr algn="ctr"/>
                      <a:r>
                        <a:rPr lang="hr-HR" dirty="0" smtClean="0"/>
                        <a:t>INCOMING</a:t>
                      </a:r>
                      <a:endParaRPr lang="hr-HR" dirty="0"/>
                    </a:p>
                  </a:txBody>
                  <a:tcPr>
                    <a:solidFill>
                      <a:schemeClr val="accent5">
                        <a:lumMod val="60000"/>
                        <a:lumOff val="40000"/>
                      </a:schemeClr>
                    </a:solidFill>
                  </a:tcPr>
                </a:tc>
                <a:tc>
                  <a:txBody>
                    <a:bodyPr/>
                    <a:lstStyle/>
                    <a:p>
                      <a:pPr algn="ctr"/>
                      <a:r>
                        <a:rPr lang="hr-HR" dirty="0" smtClean="0"/>
                        <a:t>REINTEGRATION</a:t>
                      </a:r>
                      <a:endParaRPr lang="hr-HR" dirty="0"/>
                    </a:p>
                  </a:txBody>
                  <a:tcPr>
                    <a:solidFill>
                      <a:schemeClr val="accent5">
                        <a:lumMod val="60000"/>
                        <a:lumOff val="40000"/>
                      </a:schemeClr>
                    </a:solidFill>
                  </a:tcPr>
                </a:tc>
              </a:tr>
            </a:tbl>
          </a:graphicData>
        </a:graphic>
      </p:graphicFrame>
      <p:graphicFrame>
        <p:nvGraphicFramePr>
          <p:cNvPr id="18" name="Table 17"/>
          <p:cNvGraphicFramePr>
            <a:graphicFrameLocks noGrp="1"/>
          </p:cNvGraphicFramePr>
          <p:nvPr/>
        </p:nvGraphicFramePr>
        <p:xfrm>
          <a:off x="323528" y="5013176"/>
          <a:ext cx="8640960" cy="1737360"/>
        </p:xfrm>
        <a:graphic>
          <a:graphicData uri="http://schemas.openxmlformats.org/drawingml/2006/table">
            <a:tbl>
              <a:tblPr firstRow="1" bandRow="1">
                <a:tableStyleId>{93296810-A885-4BE3-A3E7-6D5BEEA58F35}</a:tableStyleId>
              </a:tblPr>
              <a:tblGrid>
                <a:gridCol w="1728190"/>
                <a:gridCol w="1296145"/>
                <a:gridCol w="1296145"/>
                <a:gridCol w="1080119"/>
                <a:gridCol w="1080120"/>
                <a:gridCol w="2160241"/>
              </a:tblGrid>
              <a:tr h="613551">
                <a:tc>
                  <a:txBody>
                    <a:bodyPr/>
                    <a:lstStyle/>
                    <a:p>
                      <a:endParaRPr lang="hr-HR" sz="1200" dirty="0">
                        <a:solidFill>
                          <a:schemeClr val="tx1"/>
                        </a:solidFill>
                      </a:endParaRPr>
                    </a:p>
                  </a:txBody>
                  <a:tcPr/>
                </a:tc>
                <a:tc>
                  <a:txBody>
                    <a:bodyPr/>
                    <a:lstStyle/>
                    <a:p>
                      <a:pPr algn="ctr"/>
                      <a:r>
                        <a:rPr lang="hr-HR" b="0" dirty="0" smtClean="0">
                          <a:solidFill>
                            <a:schemeClr val="tx1">
                              <a:lumMod val="75000"/>
                              <a:lumOff val="25000"/>
                            </a:schemeClr>
                          </a:solidFill>
                        </a:rPr>
                        <a:t>16 </a:t>
                      </a:r>
                      <a:r>
                        <a:rPr lang="hr-HR" b="0" dirty="0" err="1" smtClean="0">
                          <a:solidFill>
                            <a:schemeClr val="tx1">
                              <a:lumMod val="75000"/>
                              <a:lumOff val="25000"/>
                            </a:schemeClr>
                          </a:solidFill>
                        </a:rPr>
                        <a:t>months</a:t>
                      </a:r>
                      <a:endParaRPr lang="hr-HR" b="0" dirty="0">
                        <a:solidFill>
                          <a:schemeClr val="tx1">
                            <a:lumMod val="75000"/>
                            <a:lumOff val="25000"/>
                          </a:schemeClr>
                        </a:solidFill>
                      </a:endParaRPr>
                    </a:p>
                  </a:txBody>
                  <a:tcPr/>
                </a:tc>
                <a:tc>
                  <a:txBody>
                    <a:bodyPr/>
                    <a:lstStyle/>
                    <a:p>
                      <a:pPr algn="ctr"/>
                      <a:r>
                        <a:rPr lang="hr-HR" b="0" dirty="0" smtClean="0">
                          <a:solidFill>
                            <a:schemeClr val="tx1">
                              <a:lumMod val="75000"/>
                              <a:lumOff val="25000"/>
                            </a:schemeClr>
                          </a:solidFill>
                        </a:rPr>
                        <a:t>36</a:t>
                      </a:r>
                      <a:r>
                        <a:rPr lang="hr-HR" b="0" baseline="0" dirty="0" smtClean="0">
                          <a:solidFill>
                            <a:schemeClr val="tx1">
                              <a:lumMod val="75000"/>
                              <a:lumOff val="25000"/>
                            </a:schemeClr>
                          </a:solidFill>
                        </a:rPr>
                        <a:t> </a:t>
                      </a:r>
                      <a:r>
                        <a:rPr lang="hr-HR" b="0" baseline="0" dirty="0" err="1" smtClean="0">
                          <a:solidFill>
                            <a:schemeClr val="tx1">
                              <a:lumMod val="75000"/>
                              <a:lumOff val="25000"/>
                            </a:schemeClr>
                          </a:solidFill>
                        </a:rPr>
                        <a:t>months</a:t>
                      </a:r>
                      <a:endParaRPr lang="hr-HR" b="0" dirty="0">
                        <a:solidFill>
                          <a:schemeClr val="tx1">
                            <a:lumMod val="75000"/>
                            <a:lumOff val="25000"/>
                          </a:schemeClr>
                        </a:solidFill>
                      </a:endParaRPr>
                    </a:p>
                  </a:txBody>
                  <a:tcPr/>
                </a:tc>
                <a:tc>
                  <a:txBody>
                    <a:bodyPr/>
                    <a:lstStyle/>
                    <a:p>
                      <a:pPr algn="ctr"/>
                      <a:r>
                        <a:rPr lang="hr-HR" b="0" dirty="0" smtClean="0">
                          <a:solidFill>
                            <a:schemeClr val="tx1">
                              <a:lumMod val="75000"/>
                              <a:lumOff val="25000"/>
                            </a:schemeClr>
                          </a:solidFill>
                        </a:rPr>
                        <a:t>12 </a:t>
                      </a:r>
                      <a:r>
                        <a:rPr lang="hr-HR" b="0" dirty="0" err="1" smtClean="0">
                          <a:solidFill>
                            <a:schemeClr val="tx1">
                              <a:lumMod val="75000"/>
                              <a:lumOff val="25000"/>
                            </a:schemeClr>
                          </a:solidFill>
                        </a:rPr>
                        <a:t>months</a:t>
                      </a:r>
                      <a:endParaRPr lang="hr-HR" b="0" dirty="0">
                        <a:solidFill>
                          <a:schemeClr val="tx1">
                            <a:lumMod val="75000"/>
                            <a:lumOff val="25000"/>
                          </a:schemeClr>
                        </a:solidFill>
                      </a:endParaRPr>
                    </a:p>
                  </a:txBody>
                  <a:tcPr/>
                </a:tc>
                <a:tc>
                  <a:txBody>
                    <a:bodyPr/>
                    <a:lstStyle/>
                    <a:p>
                      <a:pPr algn="ctr"/>
                      <a:r>
                        <a:rPr lang="hr-HR" b="0" dirty="0" smtClean="0">
                          <a:solidFill>
                            <a:schemeClr val="tx1">
                              <a:lumMod val="75000"/>
                              <a:lumOff val="25000"/>
                            </a:schemeClr>
                          </a:solidFill>
                        </a:rPr>
                        <a:t>24 </a:t>
                      </a:r>
                      <a:r>
                        <a:rPr lang="hr-HR" b="0" dirty="0" err="1" smtClean="0">
                          <a:solidFill>
                            <a:schemeClr val="tx1">
                              <a:lumMod val="75000"/>
                              <a:lumOff val="25000"/>
                            </a:schemeClr>
                          </a:solidFill>
                        </a:rPr>
                        <a:t>months</a:t>
                      </a:r>
                      <a:endParaRPr lang="hr-HR" b="0" dirty="0">
                        <a:solidFill>
                          <a:schemeClr val="tx1">
                            <a:lumMod val="75000"/>
                            <a:lumOff val="25000"/>
                          </a:schemeClr>
                        </a:solidFill>
                      </a:endParaRPr>
                    </a:p>
                  </a:txBody>
                  <a:tcPr/>
                </a:tc>
                <a:tc>
                  <a:txBody>
                    <a:bodyPr/>
                    <a:lstStyle/>
                    <a:p>
                      <a:pPr algn="ctr"/>
                      <a:r>
                        <a:rPr lang="hr-HR" b="0" dirty="0" smtClean="0">
                          <a:solidFill>
                            <a:schemeClr val="tx1">
                              <a:lumMod val="75000"/>
                              <a:lumOff val="25000"/>
                            </a:schemeClr>
                          </a:solidFill>
                        </a:rPr>
                        <a:t>24</a:t>
                      </a:r>
                      <a:r>
                        <a:rPr lang="hr-HR" b="0" baseline="0" dirty="0" smtClean="0">
                          <a:solidFill>
                            <a:schemeClr val="tx1">
                              <a:lumMod val="75000"/>
                              <a:lumOff val="25000"/>
                            </a:schemeClr>
                          </a:solidFill>
                        </a:rPr>
                        <a:t> </a:t>
                      </a:r>
                      <a:r>
                        <a:rPr lang="hr-HR" b="0" baseline="0" dirty="0" err="1" smtClean="0">
                          <a:solidFill>
                            <a:schemeClr val="tx1">
                              <a:lumMod val="75000"/>
                              <a:lumOff val="25000"/>
                            </a:schemeClr>
                          </a:solidFill>
                        </a:rPr>
                        <a:t>months</a:t>
                      </a:r>
                      <a:r>
                        <a:rPr lang="hr-HR" b="0" baseline="0" dirty="0" smtClean="0">
                          <a:solidFill>
                            <a:schemeClr val="tx1">
                              <a:lumMod val="75000"/>
                              <a:lumOff val="25000"/>
                            </a:schemeClr>
                          </a:solidFill>
                        </a:rPr>
                        <a:t> </a:t>
                      </a:r>
                      <a:endParaRPr lang="hr-HR" b="0" dirty="0">
                        <a:solidFill>
                          <a:schemeClr val="tx1">
                            <a:lumMod val="75000"/>
                            <a:lumOff val="25000"/>
                          </a:schemeClr>
                        </a:solidFill>
                      </a:endParaRPr>
                    </a:p>
                  </a:txBody>
                  <a:tcPr/>
                </a:tc>
              </a:tr>
              <a:tr h="350600">
                <a:tc>
                  <a:txBody>
                    <a:bodyPr/>
                    <a:lstStyle/>
                    <a:p>
                      <a:r>
                        <a:rPr lang="hr-HR" sz="1200" b="0" i="0" kern="1200" dirty="0" err="1" smtClean="0">
                          <a:solidFill>
                            <a:schemeClr val="tx1">
                              <a:lumMod val="75000"/>
                              <a:lumOff val="25000"/>
                            </a:schemeClr>
                          </a:solidFill>
                          <a:latin typeface="+mn-lt"/>
                          <a:ea typeface="+mn-ea"/>
                          <a:cs typeface="+mn-cs"/>
                        </a:rPr>
                        <a:t>Researchers</a:t>
                      </a:r>
                      <a:r>
                        <a:rPr lang="hr-HR" sz="1200" b="0" i="0" kern="1200" dirty="0" smtClean="0">
                          <a:solidFill>
                            <a:schemeClr val="tx1">
                              <a:lumMod val="75000"/>
                              <a:lumOff val="25000"/>
                            </a:schemeClr>
                          </a:solidFill>
                          <a:latin typeface="+mn-lt"/>
                          <a:ea typeface="+mn-ea"/>
                          <a:cs typeface="+mn-cs"/>
                        </a:rPr>
                        <a:t> 4-10 </a:t>
                      </a:r>
                      <a:r>
                        <a:rPr lang="hr-HR" sz="1200" b="0" i="0" kern="1200" dirty="0" err="1" smtClean="0">
                          <a:solidFill>
                            <a:schemeClr val="tx1">
                              <a:lumMod val="75000"/>
                              <a:lumOff val="25000"/>
                            </a:schemeClr>
                          </a:solidFill>
                          <a:latin typeface="+mn-lt"/>
                          <a:ea typeface="+mn-ea"/>
                          <a:cs typeface="+mn-cs"/>
                        </a:rPr>
                        <a:t>years</a:t>
                      </a:r>
                      <a:endParaRPr lang="hr-HR" sz="1200"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5</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11</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10</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12</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3</a:t>
                      </a:r>
                      <a:endParaRPr lang="hr-HR" dirty="0">
                        <a:solidFill>
                          <a:schemeClr val="tx1">
                            <a:lumMod val="75000"/>
                            <a:lumOff val="25000"/>
                          </a:schemeClr>
                        </a:solidFill>
                      </a:endParaRPr>
                    </a:p>
                  </a:txBody>
                  <a:tcPr/>
                </a:tc>
              </a:tr>
              <a:tr h="350600">
                <a:tc>
                  <a:txBody>
                    <a:bodyPr/>
                    <a:lstStyle/>
                    <a:p>
                      <a:r>
                        <a:rPr lang="hr-HR" sz="1200" b="0" i="0" kern="1200" dirty="0" err="1" smtClean="0">
                          <a:solidFill>
                            <a:schemeClr val="tx1">
                              <a:lumMod val="75000"/>
                              <a:lumOff val="25000"/>
                            </a:schemeClr>
                          </a:solidFill>
                          <a:latin typeface="+mn-lt"/>
                          <a:ea typeface="+mn-ea"/>
                          <a:cs typeface="+mn-cs"/>
                        </a:rPr>
                        <a:t>Researchers</a:t>
                      </a:r>
                      <a:r>
                        <a:rPr lang="hr-HR" sz="1200" b="0" i="0" kern="1200" dirty="0" smtClean="0">
                          <a:solidFill>
                            <a:schemeClr val="tx1">
                              <a:lumMod val="75000"/>
                              <a:lumOff val="25000"/>
                            </a:schemeClr>
                          </a:solidFill>
                          <a:latin typeface="+mn-lt"/>
                          <a:ea typeface="+mn-ea"/>
                          <a:cs typeface="+mn-cs"/>
                        </a:rPr>
                        <a:t> &gt; 10 </a:t>
                      </a:r>
                      <a:r>
                        <a:rPr lang="hr-HR" sz="1200" b="0" i="0" kern="1200" dirty="0" err="1" smtClean="0">
                          <a:solidFill>
                            <a:schemeClr val="tx1">
                              <a:lumMod val="75000"/>
                              <a:lumOff val="25000"/>
                            </a:schemeClr>
                          </a:solidFill>
                          <a:latin typeface="+mn-lt"/>
                          <a:ea typeface="+mn-ea"/>
                          <a:cs typeface="+mn-cs"/>
                        </a:rPr>
                        <a:t>years</a:t>
                      </a:r>
                      <a:endParaRPr lang="hr-HR" sz="1200"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10</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10</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8</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8</a:t>
                      </a:r>
                      <a:endParaRPr lang="hr-HR" dirty="0">
                        <a:solidFill>
                          <a:schemeClr val="tx1">
                            <a:lumMod val="75000"/>
                            <a:lumOff val="25000"/>
                          </a:schemeClr>
                        </a:solidFill>
                      </a:endParaRPr>
                    </a:p>
                  </a:txBody>
                  <a:tcPr/>
                </a:tc>
                <a:tc>
                  <a:txBody>
                    <a:bodyPr/>
                    <a:lstStyle/>
                    <a:p>
                      <a:pPr algn="ctr"/>
                      <a:r>
                        <a:rPr lang="hr-HR" dirty="0" smtClean="0">
                          <a:solidFill>
                            <a:schemeClr val="tx1">
                              <a:lumMod val="75000"/>
                              <a:lumOff val="25000"/>
                            </a:schemeClr>
                          </a:solidFill>
                        </a:rPr>
                        <a:t>6</a:t>
                      </a:r>
                      <a:endParaRPr lang="hr-HR" dirty="0">
                        <a:solidFill>
                          <a:schemeClr val="tx1">
                            <a:lumMod val="75000"/>
                            <a:lumOff val="25000"/>
                          </a:schemeClr>
                        </a:solidFill>
                      </a:endParaRPr>
                    </a:p>
                  </a:txBody>
                  <a:tcPr/>
                </a:tc>
              </a:tr>
              <a:tr h="350600">
                <a:tc>
                  <a:txBody>
                    <a:bodyPr/>
                    <a:lstStyle/>
                    <a:p>
                      <a:r>
                        <a:rPr lang="hr-HR" b="1" dirty="0" smtClean="0">
                          <a:solidFill>
                            <a:schemeClr val="tx1">
                              <a:lumMod val="75000"/>
                              <a:lumOff val="25000"/>
                            </a:schemeClr>
                          </a:solidFill>
                        </a:rPr>
                        <a:t>Total</a:t>
                      </a:r>
                      <a:endParaRPr lang="hr-HR" b="1" dirty="0">
                        <a:solidFill>
                          <a:schemeClr val="tx1">
                            <a:lumMod val="75000"/>
                            <a:lumOff val="25000"/>
                          </a:schemeClr>
                        </a:solidFill>
                      </a:endParaRPr>
                    </a:p>
                  </a:txBody>
                  <a:tcPr/>
                </a:tc>
                <a:tc>
                  <a:txBody>
                    <a:bodyPr/>
                    <a:lstStyle/>
                    <a:p>
                      <a:pPr algn="ctr"/>
                      <a:r>
                        <a:rPr lang="hr-HR" b="1" dirty="0" smtClean="0">
                          <a:solidFill>
                            <a:schemeClr val="tx1">
                              <a:lumMod val="75000"/>
                              <a:lumOff val="25000"/>
                            </a:schemeClr>
                          </a:solidFill>
                        </a:rPr>
                        <a:t>15</a:t>
                      </a:r>
                      <a:endParaRPr lang="hr-HR" b="1" dirty="0">
                        <a:solidFill>
                          <a:schemeClr val="tx1">
                            <a:lumMod val="75000"/>
                            <a:lumOff val="25000"/>
                          </a:schemeClr>
                        </a:solidFill>
                      </a:endParaRPr>
                    </a:p>
                  </a:txBody>
                  <a:tcPr/>
                </a:tc>
                <a:tc>
                  <a:txBody>
                    <a:bodyPr/>
                    <a:lstStyle/>
                    <a:p>
                      <a:pPr algn="ctr"/>
                      <a:r>
                        <a:rPr lang="hr-HR" b="1" dirty="0" smtClean="0">
                          <a:solidFill>
                            <a:schemeClr val="tx1">
                              <a:lumMod val="75000"/>
                              <a:lumOff val="25000"/>
                            </a:schemeClr>
                          </a:solidFill>
                        </a:rPr>
                        <a:t>21</a:t>
                      </a:r>
                      <a:endParaRPr lang="hr-HR" b="1" dirty="0">
                        <a:solidFill>
                          <a:schemeClr val="tx1">
                            <a:lumMod val="75000"/>
                            <a:lumOff val="25000"/>
                          </a:schemeClr>
                        </a:solidFill>
                      </a:endParaRPr>
                    </a:p>
                  </a:txBody>
                  <a:tcPr/>
                </a:tc>
                <a:tc>
                  <a:txBody>
                    <a:bodyPr/>
                    <a:lstStyle/>
                    <a:p>
                      <a:pPr algn="ctr"/>
                      <a:r>
                        <a:rPr lang="hr-HR" b="1" dirty="0" smtClean="0">
                          <a:solidFill>
                            <a:schemeClr val="tx1">
                              <a:lumMod val="75000"/>
                              <a:lumOff val="25000"/>
                            </a:schemeClr>
                          </a:solidFill>
                        </a:rPr>
                        <a:t>18</a:t>
                      </a:r>
                      <a:endParaRPr lang="hr-HR" b="1" dirty="0">
                        <a:solidFill>
                          <a:schemeClr val="tx1">
                            <a:lumMod val="75000"/>
                            <a:lumOff val="25000"/>
                          </a:schemeClr>
                        </a:solidFill>
                      </a:endParaRPr>
                    </a:p>
                  </a:txBody>
                  <a:tcPr/>
                </a:tc>
                <a:tc>
                  <a:txBody>
                    <a:bodyPr/>
                    <a:lstStyle/>
                    <a:p>
                      <a:pPr algn="ctr"/>
                      <a:r>
                        <a:rPr lang="hr-HR" b="1" dirty="0" smtClean="0">
                          <a:solidFill>
                            <a:schemeClr val="tx1">
                              <a:lumMod val="75000"/>
                              <a:lumOff val="25000"/>
                            </a:schemeClr>
                          </a:solidFill>
                        </a:rPr>
                        <a:t>20</a:t>
                      </a:r>
                      <a:endParaRPr lang="hr-HR" b="1" dirty="0">
                        <a:solidFill>
                          <a:schemeClr val="tx1">
                            <a:lumMod val="75000"/>
                            <a:lumOff val="25000"/>
                          </a:schemeClr>
                        </a:solidFill>
                      </a:endParaRPr>
                    </a:p>
                  </a:txBody>
                  <a:tcPr/>
                </a:tc>
                <a:tc>
                  <a:txBody>
                    <a:bodyPr/>
                    <a:lstStyle/>
                    <a:p>
                      <a:pPr algn="ctr"/>
                      <a:r>
                        <a:rPr lang="hr-HR" b="1" dirty="0" smtClean="0">
                          <a:solidFill>
                            <a:schemeClr val="tx1">
                              <a:lumMod val="75000"/>
                              <a:lumOff val="25000"/>
                            </a:schemeClr>
                          </a:solidFill>
                        </a:rPr>
                        <a:t>9</a:t>
                      </a:r>
                      <a:endParaRPr lang="hr-HR" b="1" dirty="0">
                        <a:solidFill>
                          <a:schemeClr val="tx1">
                            <a:lumMod val="75000"/>
                            <a:lumOff val="25000"/>
                          </a:schemeClr>
                        </a:solidFill>
                      </a:endParaRPr>
                    </a:p>
                  </a:txBody>
                  <a:tcPr/>
                </a:tc>
              </a:tr>
            </a:tbl>
          </a:graphicData>
        </a:graphic>
      </p:graphicFrame>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532" y="1700808"/>
            <a:ext cx="8676964" cy="4392488"/>
          </a:xfrm>
        </p:spPr>
        <p:txBody>
          <a:bodyPr>
            <a:normAutofit/>
          </a:bodyPr>
          <a:lstStyle/>
          <a:p>
            <a:pPr algn="l"/>
            <a:r>
              <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3</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51920" y="188640"/>
            <a:ext cx="5184576"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GB" sz="2200" dirty="0" smtClean="0">
                <a:solidFill>
                  <a:schemeClr val="tx1">
                    <a:lumMod val="75000"/>
                    <a:lumOff val="25000"/>
                  </a:schemeClr>
                </a:solidFill>
                <a:latin typeface="Times New Roman" pitchFamily="18" charset="0"/>
                <a:cs typeface="Times New Roman" pitchFamily="18" charset="0"/>
              </a:rPr>
              <a:t>The Croatian science community in 2013 had the honour of being awarded its 100th Marie Curie Actions (jubilee) project</a:t>
            </a:r>
          </a:p>
        </p:txBody>
      </p:sp>
      <p:pic>
        <p:nvPicPr>
          <p:cNvPr id="1026" name="Picture 2"/>
          <p:cNvPicPr>
            <a:picLocks noChangeAspect="1" noChangeArrowheads="1"/>
          </p:cNvPicPr>
          <p:nvPr/>
        </p:nvPicPr>
        <p:blipFill>
          <a:blip r:embed="rId3" cstate="print"/>
          <a:srcRect/>
          <a:stretch>
            <a:fillRect/>
          </a:stretch>
        </p:blipFill>
        <p:spPr bwMode="auto">
          <a:xfrm>
            <a:off x="4211960" y="4293096"/>
            <a:ext cx="4536504" cy="2277347"/>
          </a:xfrm>
          <a:prstGeom prst="rect">
            <a:avLst/>
          </a:prstGeom>
          <a:noFill/>
          <a:ln w="9525">
            <a:noFill/>
            <a:miter lim="800000"/>
            <a:headEnd/>
            <a:tailEnd/>
          </a:ln>
        </p:spPr>
      </p:pic>
      <p:pic>
        <p:nvPicPr>
          <p:cNvPr id="10" name="Picture 9" descr="resize.jpg"/>
          <p:cNvPicPr>
            <a:picLocks noChangeAspect="1"/>
          </p:cNvPicPr>
          <p:nvPr/>
        </p:nvPicPr>
        <p:blipFill>
          <a:blip r:embed="rId4" cstate="print"/>
          <a:stretch>
            <a:fillRect/>
          </a:stretch>
        </p:blipFill>
        <p:spPr>
          <a:xfrm>
            <a:off x="4139952" y="1556792"/>
            <a:ext cx="2736304" cy="2052228"/>
          </a:xfrm>
          <a:prstGeom prst="rect">
            <a:avLst/>
          </a:prstGeom>
        </p:spPr>
      </p:pic>
      <p:pic>
        <p:nvPicPr>
          <p:cNvPr id="11" name="Picture 10" descr="preuzmi.jpg"/>
          <p:cNvPicPr>
            <a:picLocks noChangeAspect="1"/>
          </p:cNvPicPr>
          <p:nvPr/>
        </p:nvPicPr>
        <p:blipFill>
          <a:blip r:embed="rId5" cstate="print"/>
          <a:stretch>
            <a:fillRect/>
          </a:stretch>
        </p:blipFill>
        <p:spPr>
          <a:xfrm>
            <a:off x="179512" y="1556792"/>
            <a:ext cx="3600400" cy="2395902"/>
          </a:xfrm>
          <a:prstGeom prst="rect">
            <a:avLst/>
          </a:prstGeom>
        </p:spPr>
      </p:pic>
      <p:pic>
        <p:nvPicPr>
          <p:cNvPr id="12" name="Picture 11" descr="preuzmi (1).jpg"/>
          <p:cNvPicPr>
            <a:picLocks noChangeAspect="1"/>
          </p:cNvPicPr>
          <p:nvPr/>
        </p:nvPicPr>
        <p:blipFill>
          <a:blip r:embed="rId6" cstate="print"/>
          <a:stretch>
            <a:fillRect/>
          </a:stretch>
        </p:blipFill>
        <p:spPr>
          <a:xfrm>
            <a:off x="6660232" y="2564904"/>
            <a:ext cx="2287463" cy="1713389"/>
          </a:xfrm>
          <a:prstGeom prst="rect">
            <a:avLst/>
          </a:prstGeom>
        </p:spPr>
      </p:pic>
      <p:pic>
        <p:nvPicPr>
          <p:cNvPr id="13" name="Picture 12" descr="newfelpro.jpg"/>
          <p:cNvPicPr>
            <a:picLocks noChangeAspect="1"/>
          </p:cNvPicPr>
          <p:nvPr/>
        </p:nvPicPr>
        <p:blipFill>
          <a:blip r:embed="rId7" cstate="print"/>
          <a:stretch>
            <a:fillRect/>
          </a:stretch>
        </p:blipFill>
        <p:spPr>
          <a:xfrm>
            <a:off x="179512" y="4077072"/>
            <a:ext cx="3606316" cy="2448272"/>
          </a:xfrm>
          <a:prstGeom prst="rect">
            <a:avLst/>
          </a:prstGeom>
        </p:spPr>
      </p:pic>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9532" y="1700808"/>
            <a:ext cx="8676964" cy="4392488"/>
          </a:xfrm>
        </p:spPr>
        <p:txBody>
          <a:bodyPr>
            <a:normAutofit fontScale="25000" lnSpcReduction="20000"/>
          </a:bodyPr>
          <a:lstStyle/>
          <a:p>
            <a:pPr marL="1371600" indent="-1371600" algn="just"/>
            <a:r>
              <a:rPr lang="en-GB" sz="8600" dirty="0" smtClean="0">
                <a:solidFill>
                  <a:schemeClr val="tx1">
                    <a:lumMod val="75000"/>
                    <a:lumOff val="25000"/>
                  </a:schemeClr>
                </a:solidFill>
                <a:latin typeface="Times New Roman" pitchFamily="18" charset="0"/>
                <a:cs typeface="Times New Roman" pitchFamily="18" charset="0"/>
              </a:rPr>
              <a:t>Provide new impulse to national research programmes for foreign</a:t>
            </a:r>
          </a:p>
          <a:p>
            <a:pPr marL="742950" indent="-742950" algn="just"/>
            <a:r>
              <a:rPr lang="en-GB" sz="8600" dirty="0" smtClean="0">
                <a:solidFill>
                  <a:schemeClr val="tx1">
                    <a:lumMod val="75000"/>
                    <a:lumOff val="25000"/>
                  </a:schemeClr>
                </a:solidFill>
                <a:latin typeface="Times New Roman" pitchFamily="18" charset="0"/>
                <a:cs typeface="Times New Roman" pitchFamily="18" charset="0"/>
              </a:rPr>
              <a:t>researchers, encouraging incoming mobility of experienced researchers</a:t>
            </a:r>
          </a:p>
          <a:p>
            <a:pPr marL="742950" indent="-742950" algn="just"/>
            <a:r>
              <a:rPr lang="en-GB" sz="8600" dirty="0" smtClean="0">
                <a:solidFill>
                  <a:schemeClr val="tx1">
                    <a:lumMod val="75000"/>
                    <a:lumOff val="25000"/>
                  </a:schemeClr>
                </a:solidFill>
                <a:latin typeface="Times New Roman" pitchFamily="18" charset="0"/>
                <a:cs typeface="Times New Roman" pitchFamily="18" charset="0"/>
              </a:rPr>
              <a:t>from abroad to Croatia</a:t>
            </a:r>
          </a:p>
          <a:p>
            <a:pPr marL="742950" indent="-742950" algn="just"/>
            <a:endParaRPr lang="en-GB" sz="8600" dirty="0" smtClean="0">
              <a:solidFill>
                <a:schemeClr val="tx1">
                  <a:lumMod val="75000"/>
                  <a:lumOff val="25000"/>
                </a:schemeClr>
              </a:solidFill>
              <a:latin typeface="Times New Roman" pitchFamily="18" charset="0"/>
              <a:cs typeface="Times New Roman" pitchFamily="18" charset="0"/>
            </a:endParaRPr>
          </a:p>
          <a:p>
            <a:pPr marL="742950" indent="-742950" algn="just"/>
            <a:r>
              <a:rPr lang="en-GB" sz="8600" dirty="0" smtClean="0">
                <a:solidFill>
                  <a:schemeClr val="tx1">
                    <a:lumMod val="75000"/>
                    <a:lumOff val="25000"/>
                  </a:schemeClr>
                </a:solidFill>
                <a:latin typeface="Times New Roman" pitchFamily="18" charset="0"/>
                <a:cs typeface="Times New Roman" pitchFamily="18" charset="0"/>
              </a:rPr>
              <a:t>Facilitate additional mobility of the Croatian research community by</a:t>
            </a:r>
          </a:p>
          <a:p>
            <a:pPr marL="742950" indent="-742950" algn="just"/>
            <a:r>
              <a:rPr lang="en-GB" sz="8600" dirty="0" smtClean="0">
                <a:solidFill>
                  <a:schemeClr val="tx1">
                    <a:lumMod val="75000"/>
                    <a:lumOff val="25000"/>
                  </a:schemeClr>
                </a:solidFill>
                <a:latin typeface="Times New Roman" pitchFamily="18" charset="0"/>
                <a:cs typeface="Times New Roman" pitchFamily="18" charset="0"/>
              </a:rPr>
              <a:t>increasing outgoing mobility of Croatian scientists abroad</a:t>
            </a:r>
          </a:p>
          <a:p>
            <a:pPr algn="just"/>
            <a:endParaRPr lang="en-GB" sz="8600" dirty="0" smtClean="0">
              <a:solidFill>
                <a:schemeClr val="tx1">
                  <a:lumMod val="75000"/>
                  <a:lumOff val="25000"/>
                </a:schemeClr>
              </a:solidFill>
              <a:latin typeface="Times New Roman" pitchFamily="18" charset="0"/>
              <a:cs typeface="Times New Roman" pitchFamily="18" charset="0"/>
            </a:endParaRPr>
          </a:p>
          <a:p>
            <a:pPr algn="just"/>
            <a:r>
              <a:rPr lang="en-GB" sz="8600" dirty="0" smtClean="0">
                <a:solidFill>
                  <a:srgbClr val="FF0000"/>
                </a:solidFill>
                <a:latin typeface="Times New Roman" pitchFamily="18" charset="0"/>
                <a:cs typeface="Times New Roman" pitchFamily="18" charset="0"/>
              </a:rPr>
              <a:t>To stop and  reverse the “brain drain” process</a:t>
            </a:r>
            <a:r>
              <a:rPr lang="en-GB" sz="8600" dirty="0" smtClean="0">
                <a:solidFill>
                  <a:schemeClr val="tx1">
                    <a:lumMod val="75000"/>
                    <a:lumOff val="25000"/>
                  </a:schemeClr>
                </a:solidFill>
                <a:latin typeface="Times New Roman" pitchFamily="18" charset="0"/>
                <a:cs typeface="Times New Roman" pitchFamily="18" charset="0"/>
              </a:rPr>
              <a:t> by encouraging outstanding Croatian researchers to develop their careers in Croatia</a:t>
            </a:r>
          </a:p>
          <a:p>
            <a:pPr algn="just"/>
            <a:endParaRPr lang="en-GB" sz="8600" dirty="0" smtClean="0">
              <a:solidFill>
                <a:schemeClr val="tx1">
                  <a:lumMod val="75000"/>
                  <a:lumOff val="25000"/>
                </a:schemeClr>
              </a:solidFill>
              <a:latin typeface="Times New Roman" pitchFamily="18" charset="0"/>
              <a:cs typeface="Times New Roman" pitchFamily="18" charset="0"/>
            </a:endParaRPr>
          </a:p>
          <a:p>
            <a:pPr algn="just"/>
            <a:r>
              <a:rPr lang="en-GB" sz="8600" dirty="0" smtClean="0">
                <a:solidFill>
                  <a:schemeClr val="tx1">
                    <a:lumMod val="75000"/>
                    <a:lumOff val="25000"/>
                  </a:schemeClr>
                </a:solidFill>
                <a:latin typeface="Times New Roman" pitchFamily="18" charset="0"/>
                <a:cs typeface="Times New Roman" pitchFamily="18" charset="0"/>
              </a:rPr>
              <a:t>To support the development of an effective labour market for researchers in Croatia by connecting industry and scientific community.</a:t>
            </a:r>
            <a:r>
              <a:rPr lang="en-GB" sz="8600" dirty="0" smtClean="0">
                <a:solidFill>
                  <a:srgbClr val="FF0000"/>
                </a:solidFill>
                <a:latin typeface="Times New Roman" pitchFamily="18" charset="0"/>
                <a:cs typeface="Times New Roman" pitchFamily="18" charset="0"/>
              </a:rPr>
              <a:t>*</a:t>
            </a:r>
          </a:p>
          <a:p>
            <a:pPr algn="just"/>
            <a:endParaRPr lang="hr-HR" sz="2800" dirty="0" smtClean="0">
              <a:solidFill>
                <a:schemeClr val="tx1">
                  <a:lumMod val="75000"/>
                  <a:lumOff val="25000"/>
                </a:schemeClr>
              </a:solidFill>
              <a:latin typeface="Times New Roman" pitchFamily="18" charset="0"/>
              <a:cs typeface="Times New Roman" pitchFamily="18" charset="0"/>
            </a:endParaRPr>
          </a:p>
          <a:p>
            <a:pPr algn="l"/>
            <a:endParaRPr lang="hr-HR" sz="7200" dirty="0" smtClean="0">
              <a:solidFill>
                <a:srgbClr val="FF0000"/>
              </a:solidFill>
              <a:latin typeface="Times New Roman" pitchFamily="18" charset="0"/>
              <a:cs typeface="Times New Roman" pitchFamily="18" charset="0"/>
            </a:endParaRPr>
          </a:p>
          <a:p>
            <a:pPr algn="l"/>
            <a:endParaRPr lang="hr-HR" sz="7200" dirty="0" smtClean="0">
              <a:solidFill>
                <a:srgbClr val="FF0000"/>
              </a:solidFill>
            </a:endParaRPr>
          </a:p>
          <a:p>
            <a:pPr algn="l"/>
            <a:endParaRPr lang="hr-HR" sz="7200" dirty="0" smtClean="0">
              <a:solidFill>
                <a:srgbClr val="FF0000"/>
              </a:solidFill>
            </a:endParaRPr>
          </a:p>
          <a:p>
            <a:pPr algn="l"/>
            <a:r>
              <a:rPr lang="hr-HR" sz="7200" dirty="0" smtClean="0">
                <a:solidFill>
                  <a:srgbClr val="FF0000"/>
                </a:solidFill>
              </a:rPr>
              <a:t>*</a:t>
            </a:r>
            <a:r>
              <a:rPr lang="hr-HR" sz="7200" dirty="0" err="1" smtClean="0">
                <a:solidFill>
                  <a:schemeClr val="tx1">
                    <a:lumMod val="75000"/>
                    <a:lumOff val="25000"/>
                  </a:schemeClr>
                </a:solidFill>
                <a:latin typeface="Times New Roman" pitchFamily="18" charset="0"/>
                <a:cs typeface="Times New Roman" pitchFamily="18" charset="0"/>
              </a:rPr>
              <a:t>Written</a:t>
            </a:r>
            <a:r>
              <a:rPr lang="hr-HR" sz="7200" dirty="0" smtClean="0">
                <a:solidFill>
                  <a:schemeClr val="tx1">
                    <a:lumMod val="75000"/>
                    <a:lumOff val="25000"/>
                  </a:schemeClr>
                </a:solidFill>
                <a:latin typeface="Times New Roman" pitchFamily="18" charset="0"/>
                <a:cs typeface="Times New Roman" pitchFamily="18" charset="0"/>
              </a:rPr>
              <a:t> on </a:t>
            </a:r>
            <a:r>
              <a:rPr lang="hr-HR" sz="7200" dirty="0" err="1" smtClean="0">
                <a:solidFill>
                  <a:schemeClr val="tx1">
                    <a:lumMod val="75000"/>
                    <a:lumOff val="25000"/>
                  </a:schemeClr>
                </a:solidFill>
                <a:latin typeface="Times New Roman" pitchFamily="18" charset="0"/>
                <a:cs typeface="Times New Roman" pitchFamily="18" charset="0"/>
              </a:rPr>
              <a:t>the</a:t>
            </a:r>
            <a:r>
              <a:rPr lang="hr-HR" sz="7200" dirty="0" smtClean="0">
                <a:solidFill>
                  <a:schemeClr val="tx1">
                    <a:lumMod val="75000"/>
                    <a:lumOff val="25000"/>
                  </a:schemeClr>
                </a:solidFill>
                <a:latin typeface="Times New Roman" pitchFamily="18" charset="0"/>
                <a:cs typeface="Times New Roman" pitchFamily="18" charset="0"/>
              </a:rPr>
              <a:t> NEWFELPRO web </a:t>
            </a:r>
            <a:r>
              <a:rPr lang="hr-HR" sz="7200" dirty="0" err="1" smtClean="0">
                <a:solidFill>
                  <a:schemeClr val="tx1">
                    <a:lumMod val="75000"/>
                    <a:lumOff val="25000"/>
                  </a:schemeClr>
                </a:solidFill>
                <a:latin typeface="Times New Roman" pitchFamily="18" charset="0"/>
                <a:cs typeface="Times New Roman" pitchFamily="18" charset="0"/>
              </a:rPr>
              <a:t>page</a:t>
            </a:r>
            <a:r>
              <a:rPr lang="hr-HR" sz="7200" dirty="0" smtClean="0">
                <a:solidFill>
                  <a:schemeClr val="tx1">
                    <a:lumMod val="75000"/>
                    <a:lumOff val="25000"/>
                  </a:schemeClr>
                </a:solidFill>
                <a:latin typeface="Times New Roman" pitchFamily="18" charset="0"/>
                <a:cs typeface="Times New Roman" pitchFamily="18" charset="0"/>
              </a:rPr>
              <a:t>: </a:t>
            </a:r>
            <a:r>
              <a:rPr lang="hr-HR" sz="7200" u="sng" dirty="0" smtClean="0">
                <a:solidFill>
                  <a:srgbClr val="0070C0"/>
                </a:solidFill>
                <a:latin typeface="Times New Roman" pitchFamily="18" charset="0"/>
                <a:cs typeface="Times New Roman" pitchFamily="18" charset="0"/>
              </a:rPr>
              <a:t>http://www.newfelpro.hr/</a:t>
            </a:r>
            <a:r>
              <a:rPr lang="hr-HR" sz="7200" u="sng" dirty="0" err="1" smtClean="0">
                <a:solidFill>
                  <a:srgbClr val="0070C0"/>
                </a:solidFill>
                <a:latin typeface="Times New Roman" pitchFamily="18" charset="0"/>
                <a:cs typeface="Times New Roman" pitchFamily="18" charset="0"/>
              </a:rPr>
              <a:t>default.aspx</a:t>
            </a:r>
            <a:r>
              <a:rPr lang="hr-HR" sz="7200" u="sng" dirty="0" smtClean="0">
                <a:solidFill>
                  <a:srgbClr val="0070C0"/>
                </a:solidFill>
                <a:latin typeface="Times New Roman" pitchFamily="18" charset="0"/>
                <a:cs typeface="Times New Roman" pitchFamily="18" charset="0"/>
              </a:rPr>
              <a:t>?</a:t>
            </a:r>
            <a:r>
              <a:rPr lang="hr-HR" sz="7200" u="sng" dirty="0" err="1" smtClean="0">
                <a:solidFill>
                  <a:srgbClr val="0070C0"/>
                </a:solidFill>
                <a:latin typeface="Times New Roman" pitchFamily="18" charset="0"/>
                <a:cs typeface="Times New Roman" pitchFamily="18" charset="0"/>
              </a:rPr>
              <a:t>id</a:t>
            </a:r>
            <a:r>
              <a:rPr lang="hr-HR" sz="7200" u="sng" dirty="0" smtClean="0">
                <a:solidFill>
                  <a:srgbClr val="0070C0"/>
                </a:solidFill>
                <a:latin typeface="Times New Roman" pitchFamily="18" charset="0"/>
                <a:cs typeface="Times New Roman" pitchFamily="18" charset="0"/>
              </a:rPr>
              <a:t>=68</a:t>
            </a:r>
            <a:r>
              <a:rPr lang="en-US" sz="2800" dirty="0" smtClean="0">
                <a:solidFill>
                  <a:schemeClr val="tx1">
                    <a:lumMod val="75000"/>
                    <a:lumOff val="25000"/>
                  </a:schemeClr>
                </a:solidFill>
                <a:latin typeface="Times New Roman" pitchFamily="18" charset="0"/>
                <a:cs typeface="Times New Roman" pitchFamily="18" charset="0"/>
              </a:rPr>
              <a:t/>
            </a:r>
            <a:br>
              <a:rPr lang="en-US" sz="2800" dirty="0" smtClean="0">
                <a:solidFill>
                  <a:schemeClr val="tx1">
                    <a:lumMod val="75000"/>
                    <a:lumOff val="25000"/>
                  </a:schemeClr>
                </a:solidFill>
                <a:latin typeface="Times New Roman" pitchFamily="18" charset="0"/>
                <a:cs typeface="Times New Roman" pitchFamily="18" charset="0"/>
              </a:rPr>
            </a:br>
            <a:endParaRPr lang="en-GB" sz="2800" dirty="0">
              <a:solidFill>
                <a:schemeClr val="tx1">
                  <a:lumMod val="75000"/>
                  <a:lumOff val="25000"/>
                </a:schemeClr>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4</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4283968" y="188640"/>
            <a:ext cx="475252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9" name="Rectangle 8"/>
          <p:cNvSpPr/>
          <p:nvPr/>
        </p:nvSpPr>
        <p:spPr>
          <a:xfrm>
            <a:off x="4139952" y="260648"/>
            <a:ext cx="4752528" cy="954107"/>
          </a:xfrm>
          <a:prstGeom prst="rect">
            <a:avLst/>
          </a:prstGeom>
        </p:spPr>
        <p:txBody>
          <a:bodyPr wrap="square">
            <a:spAutoFit/>
          </a:bodyPr>
          <a:lstStyle/>
          <a:p>
            <a:pPr algn="ctr"/>
            <a:r>
              <a:rPr lang="en-US" sz="2800" cap="all" dirty="0" smtClean="0">
                <a:solidFill>
                  <a:schemeClr val="tx1">
                    <a:lumMod val="75000"/>
                    <a:lumOff val="25000"/>
                  </a:schemeClr>
                </a:solidFill>
                <a:latin typeface="Times New Roman" pitchFamily="18" charset="0"/>
                <a:cs typeface="Times New Roman" pitchFamily="18" charset="0"/>
              </a:rPr>
              <a:t>STRATEGIC OBJECTIVES</a:t>
            </a:r>
            <a:r>
              <a:rPr lang="hr-HR" sz="2800" cap="all" dirty="0" smtClean="0">
                <a:solidFill>
                  <a:schemeClr val="tx1">
                    <a:lumMod val="75000"/>
                    <a:lumOff val="25000"/>
                  </a:schemeClr>
                </a:solidFill>
                <a:latin typeface="Times New Roman" pitchFamily="18" charset="0"/>
                <a:cs typeface="Times New Roman" pitchFamily="18" charset="0"/>
              </a:rPr>
              <a:t> </a:t>
            </a:r>
            <a:r>
              <a:rPr lang="hr-HR" sz="2800" cap="all" dirty="0" err="1" smtClean="0">
                <a:solidFill>
                  <a:schemeClr val="tx1">
                    <a:lumMod val="75000"/>
                    <a:lumOff val="25000"/>
                  </a:schemeClr>
                </a:solidFill>
                <a:latin typeface="Times New Roman" pitchFamily="18" charset="0"/>
                <a:cs typeface="Times New Roman" pitchFamily="18" charset="0"/>
              </a:rPr>
              <a:t>of</a:t>
            </a:r>
            <a:r>
              <a:rPr lang="hr-HR" sz="2800" cap="all" dirty="0" smtClean="0">
                <a:solidFill>
                  <a:schemeClr val="tx1">
                    <a:lumMod val="75000"/>
                    <a:lumOff val="25000"/>
                  </a:schemeClr>
                </a:solidFill>
                <a:latin typeface="Times New Roman" pitchFamily="18" charset="0"/>
                <a:cs typeface="Times New Roman" pitchFamily="18" charset="0"/>
              </a:rPr>
              <a:t> </a:t>
            </a:r>
            <a:r>
              <a:rPr lang="hr-HR" sz="2800" cap="all" dirty="0" err="1" smtClean="0">
                <a:solidFill>
                  <a:schemeClr val="tx1">
                    <a:lumMod val="75000"/>
                    <a:lumOff val="25000"/>
                  </a:schemeClr>
                </a:solidFill>
                <a:latin typeface="Times New Roman" pitchFamily="18" charset="0"/>
                <a:cs typeface="Times New Roman" pitchFamily="18" charset="0"/>
              </a:rPr>
              <a:t>NEWFELPRo</a:t>
            </a:r>
            <a:endParaRPr lang="hr-HR" sz="2800" cap="all" dirty="0" smtClean="0">
              <a:solidFill>
                <a:schemeClr val="tx1">
                  <a:lumMod val="75000"/>
                  <a:lumOff val="2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484784"/>
            <a:ext cx="9036496" cy="5157192"/>
          </a:xfrm>
        </p:spPr>
        <p:txBody>
          <a:bodyPr>
            <a:normAutofit fontScale="62500" lnSpcReduction="20000"/>
          </a:bodyPr>
          <a:lstStyle/>
          <a:p>
            <a:pPr algn="just"/>
            <a:r>
              <a:rPr lang="en-GB" sz="3400" dirty="0" smtClean="0">
                <a:solidFill>
                  <a:schemeClr val="tx1">
                    <a:lumMod val="75000"/>
                    <a:lumOff val="25000"/>
                  </a:schemeClr>
                </a:solidFill>
                <a:latin typeface="Times New Roman" pitchFamily="18" charset="0"/>
                <a:cs typeface="Times New Roman" pitchFamily="18" charset="0"/>
              </a:rPr>
              <a:t>The brightest young people are leaving Croatia, some estimates say </a:t>
            </a:r>
            <a:r>
              <a:rPr lang="en-GB" sz="3400" dirty="0" smtClean="0">
                <a:solidFill>
                  <a:srgbClr val="FF0000"/>
                </a:solidFill>
                <a:latin typeface="Times New Roman" pitchFamily="18" charset="0"/>
                <a:cs typeface="Times New Roman" pitchFamily="18" charset="0"/>
              </a:rPr>
              <a:t>10,000 </a:t>
            </a:r>
            <a:r>
              <a:rPr lang="en-GB" sz="3400" dirty="0" smtClean="0">
                <a:solidFill>
                  <a:schemeClr val="tx1">
                    <a:lumMod val="75000"/>
                    <a:lumOff val="25000"/>
                  </a:schemeClr>
                </a:solidFill>
                <a:latin typeface="Times New Roman" pitchFamily="18" charset="0"/>
                <a:cs typeface="Times New Roman" pitchFamily="18" charset="0"/>
              </a:rPr>
              <a:t>of them, every year</a:t>
            </a:r>
          </a:p>
          <a:p>
            <a:pPr algn="just"/>
            <a:endParaRPr lang="en-GB" sz="3400" dirty="0" smtClean="0">
              <a:solidFill>
                <a:srgbClr val="FF0000"/>
              </a:solidFill>
              <a:latin typeface="Times New Roman" pitchFamily="18" charset="0"/>
              <a:cs typeface="Times New Roman" pitchFamily="18" charset="0"/>
            </a:endParaRPr>
          </a:p>
          <a:p>
            <a:pPr algn="just"/>
            <a:r>
              <a:rPr lang="en-GB" sz="3400" b="1" dirty="0" smtClean="0">
                <a:solidFill>
                  <a:srgbClr val="FF0000"/>
                </a:solidFill>
                <a:latin typeface="Times New Roman" pitchFamily="18" charset="0"/>
                <a:cs typeface="Times New Roman" pitchFamily="18" charset="0"/>
              </a:rPr>
              <a:t>Why?</a:t>
            </a:r>
          </a:p>
          <a:p>
            <a:pPr algn="just">
              <a:buFontTx/>
              <a:buChar char="-"/>
            </a:pPr>
            <a:r>
              <a:rPr lang="en-GB" sz="3400" dirty="0" smtClean="0">
                <a:solidFill>
                  <a:schemeClr val="tx1">
                    <a:lumMod val="75000"/>
                    <a:lumOff val="25000"/>
                  </a:schemeClr>
                </a:solidFill>
                <a:latin typeface="Times New Roman" pitchFamily="18" charset="0"/>
                <a:cs typeface="Times New Roman" pitchFamily="18" charset="0"/>
              </a:rPr>
              <a:t> to work on a project that can not be researched in Croatia</a:t>
            </a:r>
          </a:p>
          <a:p>
            <a:pPr algn="just">
              <a:buFontTx/>
              <a:buChar char="-"/>
            </a:pPr>
            <a:r>
              <a:rPr lang="en-GB" sz="3400" dirty="0" smtClean="0">
                <a:solidFill>
                  <a:schemeClr val="tx1">
                    <a:lumMod val="75000"/>
                    <a:lumOff val="25000"/>
                  </a:schemeClr>
                </a:solidFill>
                <a:latin typeface="Times New Roman" pitchFamily="18" charset="0"/>
                <a:cs typeface="Times New Roman" pitchFamily="18" charset="0"/>
              </a:rPr>
              <a:t> </a:t>
            </a:r>
            <a:r>
              <a:rPr lang="en-GB" sz="3400" dirty="0" smtClean="0">
                <a:solidFill>
                  <a:srgbClr val="FF0000"/>
                </a:solidFill>
                <a:latin typeface="Times New Roman" pitchFamily="18" charset="0"/>
                <a:cs typeface="Times New Roman" pitchFamily="18" charset="0"/>
              </a:rPr>
              <a:t>mostly:</a:t>
            </a:r>
            <a:r>
              <a:rPr lang="en-GB" sz="3400" dirty="0" smtClean="0">
                <a:solidFill>
                  <a:schemeClr val="tx1">
                    <a:lumMod val="75000"/>
                    <a:lumOff val="25000"/>
                  </a:schemeClr>
                </a:solidFill>
                <a:latin typeface="Times New Roman" pitchFamily="18" charset="0"/>
                <a:cs typeface="Times New Roman" pitchFamily="18" charset="0"/>
              </a:rPr>
              <a:t> there is no funding for them, they have to find jobs elsewhere because there is not enough money in Croatia to fund their research here</a:t>
            </a:r>
          </a:p>
          <a:p>
            <a:pPr algn="just">
              <a:buFontTx/>
              <a:buChar char="-"/>
            </a:pPr>
            <a:endParaRPr lang="en-GB" sz="3400" dirty="0" smtClean="0">
              <a:solidFill>
                <a:schemeClr val="tx1">
                  <a:lumMod val="75000"/>
                  <a:lumOff val="25000"/>
                </a:schemeClr>
              </a:solidFill>
              <a:latin typeface="Times New Roman" pitchFamily="18" charset="0"/>
              <a:cs typeface="Times New Roman" pitchFamily="18" charset="0"/>
            </a:endParaRPr>
          </a:p>
          <a:p>
            <a:pPr algn="just">
              <a:buFontTx/>
              <a:buChar char="-"/>
            </a:pPr>
            <a:r>
              <a:rPr lang="en-GB" sz="3400" dirty="0" smtClean="0">
                <a:solidFill>
                  <a:schemeClr val="tx1">
                    <a:lumMod val="75000"/>
                    <a:lumOff val="25000"/>
                  </a:schemeClr>
                </a:solidFill>
                <a:latin typeface="Times New Roman" pitchFamily="18" charset="0"/>
                <a:cs typeface="Times New Roman" pitchFamily="18" charset="0"/>
              </a:rPr>
              <a:t>If we want to talk about how to stop the brain drain, or maybe it is better to say how to enhance brain circulation, because that is what we need, we need people to circulate among countries, among institutions, I am talking about scientists, of course, …. then you eventually have to attract them (researchers, students) back and the only way to do it is to invest more in research and development</a:t>
            </a:r>
            <a:r>
              <a:rPr lang="en-GB" sz="3400" dirty="0" smtClean="0">
                <a:solidFill>
                  <a:srgbClr val="FF0000"/>
                </a:solidFill>
                <a:latin typeface="Times New Roman" pitchFamily="18" charset="0"/>
                <a:cs typeface="Times New Roman" pitchFamily="18" charset="0"/>
              </a:rPr>
              <a:t>*</a:t>
            </a:r>
          </a:p>
          <a:p>
            <a:pPr algn="just">
              <a:buFontTx/>
              <a:buChar char="-"/>
            </a:pPr>
            <a:endParaRPr lang="en-GB" sz="3400" dirty="0" smtClean="0">
              <a:solidFill>
                <a:schemeClr val="tx1">
                  <a:lumMod val="75000"/>
                  <a:lumOff val="25000"/>
                </a:schemeClr>
              </a:solidFill>
              <a:latin typeface="Times New Roman" pitchFamily="18" charset="0"/>
              <a:cs typeface="Times New Roman" pitchFamily="18" charset="0"/>
            </a:endParaRPr>
          </a:p>
          <a:p>
            <a:pPr algn="just"/>
            <a:r>
              <a:rPr lang="en-GB" sz="3400" dirty="0" smtClean="0">
                <a:solidFill>
                  <a:srgbClr val="FF0000"/>
                </a:solidFill>
                <a:latin typeface="Times New Roman" pitchFamily="18" charset="0"/>
                <a:cs typeface="Times New Roman" pitchFamily="18" charset="0"/>
              </a:rPr>
              <a:t>*</a:t>
            </a:r>
            <a:r>
              <a:rPr lang="en-GB" sz="3400" u="sng" dirty="0" smtClean="0">
                <a:solidFill>
                  <a:srgbClr val="0070C0"/>
                </a:solidFill>
                <a:latin typeface="Times New Roman" pitchFamily="18" charset="0"/>
                <a:cs typeface="Times New Roman" pitchFamily="18" charset="0"/>
              </a:rPr>
              <a:t>http://www.euronews.com/2013/07/01/croatian-brain-drain-or-brain-circulation/</a:t>
            </a:r>
          </a:p>
          <a:p>
            <a:pPr algn="just">
              <a:buFontTx/>
              <a:buChar char="-"/>
            </a:pPr>
            <a:endParaRPr lang="en-GB" sz="2800" dirty="0">
              <a:solidFill>
                <a:schemeClr val="tx1">
                  <a:lumMod val="75000"/>
                  <a:lumOff val="25000"/>
                </a:schemeClr>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5</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23928" y="188640"/>
            <a:ext cx="511256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Situation</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for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the</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researches</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in</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Croatia</a:t>
            </a:r>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556792"/>
            <a:ext cx="9144000" cy="5301208"/>
          </a:xfrm>
        </p:spPr>
        <p:txBody>
          <a:bodyPr>
            <a:noAutofit/>
          </a:bodyPr>
          <a:lstStyle/>
          <a:p>
            <a:pPr algn="l"/>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In</a:t>
            </a:r>
            <a:r>
              <a:rPr lang="hr-HR" sz="1600" dirty="0" smtClean="0">
                <a:solidFill>
                  <a:srgbClr val="FF0000"/>
                </a:solidFill>
                <a:latin typeface="Times New Roman" panose="02020603050405020304" pitchFamily="18" charset="0"/>
                <a:cs typeface="Times New Roman" panose="02020603050405020304" pitchFamily="18" charset="0"/>
              </a:rPr>
              <a:t> Croatia </a:t>
            </a:r>
            <a:r>
              <a:rPr lang="hr-HR" sz="1600" dirty="0" err="1" smtClean="0">
                <a:solidFill>
                  <a:srgbClr val="FF0000"/>
                </a:solidFill>
                <a:latin typeface="Times New Roman" panose="02020603050405020304" pitchFamily="18" charset="0"/>
                <a:cs typeface="Times New Roman" panose="02020603050405020304" pitchFamily="18" charset="0"/>
              </a:rPr>
              <a:t>from</a:t>
            </a:r>
            <a:r>
              <a:rPr lang="hr-HR" sz="1600" dirty="0" smtClean="0">
                <a:solidFill>
                  <a:srgbClr val="FF0000"/>
                </a:solidFill>
                <a:latin typeface="Times New Roman" panose="02020603050405020304" pitchFamily="18" charset="0"/>
                <a:cs typeface="Times New Roman" panose="02020603050405020304" pitchFamily="18" charset="0"/>
              </a:rPr>
              <a:t> 2005 </a:t>
            </a:r>
            <a:r>
              <a:rPr lang="hr-HR" sz="1600" dirty="0" err="1" smtClean="0">
                <a:solidFill>
                  <a:srgbClr val="FF0000"/>
                </a:solidFill>
                <a:latin typeface="Times New Roman" panose="02020603050405020304" pitchFamily="18" charset="0"/>
                <a:cs typeface="Times New Roman" panose="02020603050405020304" pitchFamily="18" charset="0"/>
              </a:rPr>
              <a:t>until</a:t>
            </a:r>
            <a:r>
              <a:rPr lang="hr-HR" sz="1600" dirty="0" smtClean="0">
                <a:solidFill>
                  <a:srgbClr val="FF0000"/>
                </a:solidFill>
                <a:latin typeface="Times New Roman" panose="02020603050405020304" pitchFamily="18" charset="0"/>
                <a:cs typeface="Times New Roman" panose="02020603050405020304" pitchFamily="18" charset="0"/>
              </a:rPr>
              <a:t> 2013</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p>
          <a:p>
            <a:pPr algn="l"/>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just">
              <a:buFont typeface="Arial" pitchFamily="34" charset="0"/>
              <a:buChar char="•"/>
            </a:pP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Diploma: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Cum</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laude/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Scholarships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and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Grants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for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PhD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study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/22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Conferences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/7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workshops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/31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articles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/one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book</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part</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of</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the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Organizing</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Committee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for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International</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Conference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member</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of</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Editorial</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Board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for</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 Magazine</a:t>
            </a:r>
          </a:p>
          <a:p>
            <a:pPr algn="l"/>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 delegate for ICOM-CC, IIC</a:t>
            </a:r>
          </a:p>
          <a:p>
            <a:pPr algn="l"/>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Two</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Getty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Grent</a:t>
            </a:r>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- 4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Awards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algn="l"/>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Worked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for 8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years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in</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 State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Institution</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as a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Conservator</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and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3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years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as a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professor</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without</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fixed</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contract</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- 3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years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vouleentered</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2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years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as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asoccite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colaborate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3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years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as a </a:t>
            </a:r>
            <a:r>
              <a:rPr lang="hr-HR" sz="1600" dirty="0" err="1" smtClean="0">
                <a:solidFill>
                  <a:srgbClr val="FF0000"/>
                </a:solidFill>
                <a:latin typeface="Times New Roman" panose="02020603050405020304" pitchFamily="18" charset="0"/>
                <a:cs typeface="Times New Roman" panose="02020603050405020304" pitchFamily="18" charset="0"/>
              </a:rPr>
              <a:t>substitute</a:t>
            </a:r>
            <a:r>
              <a:rPr lang="hr-HR" sz="1600" dirty="0" smtClean="0">
                <a:solidFill>
                  <a:srgbClr val="FF0000"/>
                </a:solidFill>
                <a:latin typeface="Times New Roman" panose="02020603050405020304" pitchFamily="18" charset="0"/>
                <a:cs typeface="Times New Roman" panose="02020603050405020304" pitchFamily="18" charset="0"/>
              </a:rPr>
              <a:t> at </a:t>
            </a:r>
            <a:r>
              <a:rPr lang="hr-HR" sz="1600" dirty="0" err="1" smtClean="0">
                <a:solidFill>
                  <a:srgbClr val="FF0000"/>
                </a:solidFill>
                <a:latin typeface="Times New Roman" panose="02020603050405020304" pitchFamily="18" charset="0"/>
                <a:cs typeface="Times New Roman" panose="02020603050405020304" pitchFamily="18" charset="0"/>
              </a:rPr>
              <a:t>the</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pay</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range</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of</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high</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school</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degree</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max</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500 eur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pay</a:t>
            </a:r>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Tx/>
              <a:buChar char="-"/>
            </a:pPr>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During</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that</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time </a:t>
            </a:r>
            <a:r>
              <a:rPr lang="hr-HR" sz="1600" dirty="0" smtClean="0">
                <a:solidFill>
                  <a:srgbClr val="FF0000"/>
                </a:solidFill>
                <a:latin typeface="Times New Roman" panose="02020603050405020304" pitchFamily="18" charset="0"/>
                <a:cs typeface="Times New Roman" panose="02020603050405020304" pitchFamily="18" charset="0"/>
              </a:rPr>
              <a:t>: applied for 4 </a:t>
            </a:r>
            <a:r>
              <a:rPr lang="hr-HR" sz="1600" dirty="0" err="1" smtClean="0">
                <a:solidFill>
                  <a:srgbClr val="FF0000"/>
                </a:solidFill>
                <a:latin typeface="Times New Roman" panose="02020603050405020304" pitchFamily="18" charset="0"/>
                <a:cs typeface="Times New Roman" panose="02020603050405020304" pitchFamily="18" charset="0"/>
              </a:rPr>
              <a:t>jobs</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in</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my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profession</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flexibile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learn</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new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skills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ready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to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move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across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the</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country</a:t>
            </a:r>
            <a:endPar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Results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rejected</a:t>
            </a:r>
            <a:endParaRPr lang="hr-HR" sz="1600" dirty="0" smtClean="0">
              <a:solidFill>
                <a:srgbClr val="FF0000"/>
              </a:solidFill>
              <a:latin typeface="Times New Roman" panose="02020603050405020304" pitchFamily="18" charset="0"/>
              <a:cs typeface="Times New Roman" panose="02020603050405020304" pitchFamily="18" charset="0"/>
            </a:endParaRPr>
          </a:p>
          <a:p>
            <a:pPr lvl="3" algn="l"/>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reasons</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realistic</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my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colleagues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had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conections</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family</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chemeClr val="tx1">
                    <a:lumMod val="75000"/>
                    <a:lumOff val="25000"/>
                  </a:schemeClr>
                </a:solidFill>
                <a:latin typeface="Times New Roman" panose="02020603050405020304" pitchFamily="18" charset="0"/>
                <a:cs typeface="Times New Roman" panose="02020603050405020304" pitchFamily="18" charset="0"/>
              </a:rPr>
              <a:t>political</a:t>
            </a:r>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a:t>
            </a:r>
          </a:p>
          <a:p>
            <a:pPr lvl="1" algn="l"/>
            <a:r>
              <a:rPr lang="hr-HR"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Official</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explenation</a:t>
            </a:r>
            <a:r>
              <a:rPr lang="hr-HR" sz="1600" dirty="0" smtClean="0">
                <a:solidFill>
                  <a:srgbClr val="FF0000"/>
                </a:solidFill>
                <a:latin typeface="Times New Roman" panose="02020603050405020304" pitchFamily="18" charset="0"/>
                <a:cs typeface="Times New Roman" panose="02020603050405020304" pitchFamily="18" charset="0"/>
              </a:rPr>
              <a:t>: none OR </a:t>
            </a:r>
            <a:r>
              <a:rPr lang="hr-HR" sz="1600" dirty="0" err="1" smtClean="0">
                <a:solidFill>
                  <a:srgbClr val="FF0000"/>
                </a:solidFill>
                <a:latin typeface="Times New Roman" panose="02020603050405020304" pitchFamily="18" charset="0"/>
                <a:cs typeface="Times New Roman" panose="02020603050405020304" pitchFamily="18" charset="0"/>
              </a:rPr>
              <a:t>was</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told</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that</a:t>
            </a:r>
            <a:r>
              <a:rPr lang="hr-HR" sz="1600" dirty="0" smtClean="0">
                <a:solidFill>
                  <a:srgbClr val="FF0000"/>
                </a:solidFill>
                <a:latin typeface="Times New Roman" panose="02020603050405020304" pitchFamily="18" charset="0"/>
                <a:cs typeface="Times New Roman" panose="02020603050405020304" pitchFamily="18" charset="0"/>
              </a:rPr>
              <a:t> I </a:t>
            </a:r>
            <a:r>
              <a:rPr lang="hr-HR" sz="1600" dirty="0" err="1" smtClean="0">
                <a:solidFill>
                  <a:srgbClr val="FF0000"/>
                </a:solidFill>
                <a:latin typeface="Times New Roman" panose="02020603050405020304" pitchFamily="18" charset="0"/>
                <a:cs typeface="Times New Roman" panose="02020603050405020304" pitchFamily="18" charset="0"/>
              </a:rPr>
              <a:t>was</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too</a:t>
            </a:r>
            <a:r>
              <a:rPr lang="hr-HR" sz="1600" dirty="0" smtClean="0">
                <a:solidFill>
                  <a:srgbClr val="FF0000"/>
                </a:solidFill>
                <a:latin typeface="Times New Roman" panose="02020603050405020304" pitchFamily="18" charset="0"/>
                <a:cs typeface="Times New Roman" panose="02020603050405020304" pitchFamily="18" charset="0"/>
              </a:rPr>
              <a:t> </a:t>
            </a:r>
            <a:r>
              <a:rPr lang="hr-HR" sz="1600" dirty="0" err="1" smtClean="0">
                <a:solidFill>
                  <a:srgbClr val="FF0000"/>
                </a:solidFill>
                <a:latin typeface="Times New Roman" panose="02020603050405020304" pitchFamily="18" charset="0"/>
                <a:cs typeface="Times New Roman" panose="02020603050405020304" pitchFamily="18" charset="0"/>
              </a:rPr>
              <a:t>qualified</a:t>
            </a:r>
            <a:endParaRPr lang="hr-HR" sz="1600" dirty="0" smtClean="0">
              <a:solidFill>
                <a:srgbClr val="FF0000"/>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6</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23928" y="188640"/>
            <a:ext cx="511256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How</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and</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why</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I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have</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applied? </a:t>
            </a:r>
          </a:p>
        </p:txBody>
      </p:sp>
    </p:spTree>
    <p:extLst>
      <p:ext uri="{BB962C8B-B14F-4D97-AF65-F5344CB8AC3E}">
        <p14:creationId xmlns:p14="http://schemas.microsoft.com/office/powerpoint/2010/main" val="1951849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556792"/>
            <a:ext cx="9144000" cy="5112568"/>
          </a:xfrm>
        </p:spPr>
        <p:txBody>
          <a:bodyPr>
            <a:normAutofit fontScale="62500" lnSpcReduction="20000"/>
          </a:bodyPr>
          <a:lstStyle/>
          <a:p>
            <a:pPr algn="l">
              <a:buFont typeface="Arial" pitchFamily="34" charset="0"/>
              <a:buChar char="•"/>
            </a:pPr>
            <a:r>
              <a:rPr lang="hr-HR" sz="2800" dirty="0" smtClean="0">
                <a:solidFill>
                  <a:schemeClr val="tx1">
                    <a:lumMod val="75000"/>
                    <a:lumOff val="25000"/>
                  </a:schemeClr>
                </a:solidFill>
                <a:latin typeface="Times New Roman" pitchFamily="18" charset="0"/>
                <a:cs typeface="Times New Roman" pitchFamily="18" charset="0"/>
              </a:rPr>
              <a:t> </a:t>
            </a:r>
            <a:r>
              <a:rPr lang="en-GB" sz="2800" dirty="0" smtClean="0">
                <a:solidFill>
                  <a:schemeClr val="tx1">
                    <a:lumMod val="75000"/>
                    <a:lumOff val="25000"/>
                  </a:schemeClr>
                </a:solidFill>
                <a:latin typeface="Times New Roman" pitchFamily="18" charset="0"/>
                <a:cs typeface="Times New Roman" pitchFamily="18" charset="0"/>
              </a:rPr>
              <a:t>In June 2013 heard about COFUND and NEWFELPRO</a:t>
            </a:r>
          </a:p>
          <a:p>
            <a:pPr algn="l">
              <a:buFont typeface="Arial" pitchFamily="34" charset="0"/>
              <a:buChar char="•"/>
            </a:pPr>
            <a:endParaRPr lang="en-GB" sz="2800" dirty="0" smtClean="0">
              <a:solidFill>
                <a:schemeClr val="tx1">
                  <a:lumMod val="75000"/>
                  <a:lumOff val="25000"/>
                </a:schemeClr>
              </a:solidFill>
              <a:latin typeface="Times New Roman" pitchFamily="18" charset="0"/>
              <a:cs typeface="Times New Roman" pitchFamily="18" charset="0"/>
            </a:endParaRPr>
          </a:p>
          <a:p>
            <a:pPr algn="l">
              <a:buFont typeface="Arial" pitchFamily="34" charset="0"/>
              <a:buChar char="•"/>
            </a:pPr>
            <a:r>
              <a:rPr lang="en-GB" sz="2800" dirty="0" smtClean="0">
                <a:solidFill>
                  <a:schemeClr val="tx1">
                    <a:lumMod val="75000"/>
                    <a:lumOff val="25000"/>
                  </a:schemeClr>
                </a:solidFill>
                <a:latin typeface="Times New Roman" pitchFamily="18" charset="0"/>
                <a:cs typeface="Times New Roman" pitchFamily="18" charset="0"/>
              </a:rPr>
              <a:t> Went on two Workshops</a:t>
            </a:r>
          </a:p>
          <a:p>
            <a:pPr algn="l">
              <a:buFont typeface="Arial" pitchFamily="34" charset="0"/>
              <a:buChar char="•"/>
            </a:pPr>
            <a:endParaRPr lang="en-GB" sz="2800" dirty="0" smtClean="0">
              <a:solidFill>
                <a:schemeClr val="tx1">
                  <a:lumMod val="75000"/>
                  <a:lumOff val="25000"/>
                </a:schemeClr>
              </a:solidFill>
              <a:latin typeface="Times New Roman" pitchFamily="18" charset="0"/>
              <a:cs typeface="Times New Roman" pitchFamily="18" charset="0"/>
            </a:endParaRPr>
          </a:p>
          <a:p>
            <a:pPr algn="l">
              <a:buFont typeface="Arial" pitchFamily="34" charset="0"/>
              <a:buChar char="•"/>
            </a:pPr>
            <a:r>
              <a:rPr lang="en-GB" sz="2800" dirty="0" smtClean="0">
                <a:solidFill>
                  <a:schemeClr val="tx1">
                    <a:lumMod val="75000"/>
                    <a:lumOff val="25000"/>
                  </a:schemeClr>
                </a:solidFill>
                <a:latin typeface="Times New Roman" pitchFamily="18" charset="0"/>
                <a:cs typeface="Times New Roman" pitchFamily="18" charset="0"/>
              </a:rPr>
              <a:t> Had an idea for a project proposal – continuing research related to my PhD thesis</a:t>
            </a:r>
          </a:p>
          <a:p>
            <a:pPr lvl="1" algn="l">
              <a:buFont typeface="Arial" pitchFamily="34" charset="0"/>
              <a:buChar char="•"/>
            </a:pPr>
            <a:r>
              <a:rPr lang="en-GB" sz="2400" dirty="0" smtClean="0">
                <a:solidFill>
                  <a:schemeClr val="tx1">
                    <a:lumMod val="75000"/>
                    <a:lumOff val="25000"/>
                  </a:schemeClr>
                </a:solidFill>
                <a:latin typeface="Times New Roman" pitchFamily="18" charset="0"/>
                <a:cs typeface="Times New Roman" pitchFamily="18" charset="0"/>
              </a:rPr>
              <a:t> presented to the Host Institution:  to the  Dean and Vice Dean of Faculty of Arts (University in Ljubljana), PhD </a:t>
            </a:r>
            <a:r>
              <a:rPr lang="en-GB" sz="2400" dirty="0" err="1" smtClean="0">
                <a:solidFill>
                  <a:schemeClr val="tx1">
                    <a:lumMod val="75000"/>
                    <a:lumOff val="25000"/>
                  </a:schemeClr>
                </a:solidFill>
                <a:latin typeface="Times New Roman" pitchFamily="18" charset="0"/>
                <a:cs typeface="Times New Roman" pitchFamily="18" charset="0"/>
              </a:rPr>
              <a:t>prof</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Branka</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Kalenić</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Ramšak</a:t>
            </a:r>
            <a:r>
              <a:rPr lang="en-GB" sz="2400" dirty="0" smtClean="0">
                <a:solidFill>
                  <a:schemeClr val="tx1">
                    <a:lumMod val="75000"/>
                    <a:lumOff val="25000"/>
                  </a:schemeClr>
                </a:solidFill>
                <a:latin typeface="Times New Roman" pitchFamily="18" charset="0"/>
                <a:cs typeface="Times New Roman" pitchFamily="18" charset="0"/>
              </a:rPr>
              <a:t> and PhD </a:t>
            </a:r>
            <a:r>
              <a:rPr lang="en-GB" sz="2400" dirty="0" err="1" smtClean="0">
                <a:solidFill>
                  <a:schemeClr val="tx1">
                    <a:lumMod val="75000"/>
                    <a:lumOff val="25000"/>
                  </a:schemeClr>
                </a:solidFill>
                <a:latin typeface="Times New Roman" pitchFamily="18" charset="0"/>
                <a:cs typeface="Times New Roman" pitchFamily="18" charset="0"/>
              </a:rPr>
              <a:t>prof</a:t>
            </a:r>
            <a:r>
              <a:rPr lang="en-GB" sz="2400" dirty="0" smtClean="0">
                <a:solidFill>
                  <a:schemeClr val="tx1">
                    <a:lumMod val="75000"/>
                    <a:lumOff val="25000"/>
                  </a:schemeClr>
                </a:solidFill>
                <a:latin typeface="Times New Roman" pitchFamily="18" charset="0"/>
                <a:cs typeface="Times New Roman" pitchFamily="18" charset="0"/>
              </a:rPr>
              <a:t> Martin Germ </a:t>
            </a:r>
          </a:p>
          <a:p>
            <a:pPr lvl="1" algn="l">
              <a:buFont typeface="Arial" pitchFamily="34" charset="0"/>
              <a:buChar char="•"/>
            </a:pPr>
            <a:r>
              <a:rPr lang="en-GB" sz="2400" dirty="0" smtClean="0">
                <a:solidFill>
                  <a:schemeClr val="tx1">
                    <a:lumMod val="75000"/>
                    <a:lumOff val="25000"/>
                  </a:schemeClr>
                </a:solidFill>
                <a:latin typeface="Times New Roman" pitchFamily="18" charset="0"/>
                <a:cs typeface="Times New Roman" pitchFamily="18" charset="0"/>
              </a:rPr>
              <a:t> Found supervisor who is the best expert for the field, PhD </a:t>
            </a:r>
            <a:r>
              <a:rPr lang="en-GB" sz="2400" dirty="0" err="1" smtClean="0">
                <a:solidFill>
                  <a:schemeClr val="tx1">
                    <a:lumMod val="75000"/>
                    <a:lumOff val="25000"/>
                  </a:schemeClr>
                </a:solidFill>
                <a:latin typeface="Times New Roman" pitchFamily="18" charset="0"/>
                <a:cs typeface="Times New Roman" pitchFamily="18" charset="0"/>
              </a:rPr>
              <a:t>prof</a:t>
            </a:r>
            <a:r>
              <a:rPr lang="en-GB" sz="2400" dirty="0" smtClean="0">
                <a:solidFill>
                  <a:schemeClr val="tx1">
                    <a:lumMod val="75000"/>
                    <a:lumOff val="25000"/>
                  </a:schemeClr>
                </a:solidFill>
                <a:latin typeface="Times New Roman" pitchFamily="18" charset="0"/>
                <a:cs typeface="Times New Roman" pitchFamily="18" charset="0"/>
              </a:rPr>
              <a:t> Sonja Ana Hoyer</a:t>
            </a:r>
          </a:p>
          <a:p>
            <a:pPr lvl="1" algn="l">
              <a:buFont typeface="Arial" pitchFamily="34" charset="0"/>
              <a:buChar char="•"/>
            </a:pPr>
            <a:r>
              <a:rPr lang="en-GB" sz="2400" dirty="0" smtClean="0">
                <a:solidFill>
                  <a:schemeClr val="tx1">
                    <a:lumMod val="75000"/>
                    <a:lumOff val="25000"/>
                  </a:schemeClr>
                </a:solidFill>
                <a:latin typeface="Times New Roman" pitchFamily="18" charset="0"/>
                <a:cs typeface="Times New Roman" pitchFamily="18" charset="0"/>
              </a:rPr>
              <a:t> Presented to the Return Host Institution –  Dean of the Faculty of Humanities and Social Sciences (University in Split) and Head of the Doctoral Studies,  PhD </a:t>
            </a:r>
            <a:r>
              <a:rPr lang="en-GB" sz="2400" dirty="0" err="1" smtClean="0">
                <a:solidFill>
                  <a:schemeClr val="tx1">
                    <a:lumMod val="75000"/>
                    <a:lumOff val="25000"/>
                  </a:schemeClr>
                </a:solidFill>
                <a:latin typeface="Times New Roman" pitchFamily="18" charset="0"/>
                <a:cs typeface="Times New Roman" pitchFamily="18" charset="0"/>
              </a:rPr>
              <a:t>prof</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Aleksandar</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Jakir</a:t>
            </a:r>
            <a:r>
              <a:rPr lang="en-GB" sz="2400" dirty="0" smtClean="0">
                <a:solidFill>
                  <a:schemeClr val="tx1">
                    <a:lumMod val="75000"/>
                    <a:lumOff val="25000"/>
                  </a:schemeClr>
                </a:solidFill>
                <a:latin typeface="Times New Roman" pitchFamily="18" charset="0"/>
                <a:cs typeface="Times New Roman" pitchFamily="18" charset="0"/>
              </a:rPr>
              <a:t> and PhD </a:t>
            </a:r>
            <a:r>
              <a:rPr lang="en-GB" sz="2400" dirty="0" err="1" smtClean="0">
                <a:solidFill>
                  <a:schemeClr val="tx1">
                    <a:lumMod val="75000"/>
                    <a:lumOff val="25000"/>
                  </a:schemeClr>
                </a:solidFill>
                <a:latin typeface="Times New Roman" pitchFamily="18" charset="0"/>
                <a:cs typeface="Times New Roman" pitchFamily="18" charset="0"/>
              </a:rPr>
              <a:t>prof</a:t>
            </a:r>
            <a:r>
              <a:rPr lang="en-GB" sz="2400" dirty="0" smtClean="0">
                <a:solidFill>
                  <a:schemeClr val="tx1">
                    <a:lumMod val="75000"/>
                    <a:lumOff val="25000"/>
                  </a:schemeClr>
                </a:solidFill>
                <a:latin typeface="Times New Roman" pitchFamily="18" charset="0"/>
                <a:cs typeface="Times New Roman" pitchFamily="18" charset="0"/>
              </a:rPr>
              <a:t> Ivana </a:t>
            </a:r>
            <a:r>
              <a:rPr lang="en-GB" sz="2400" dirty="0" err="1" smtClean="0">
                <a:solidFill>
                  <a:schemeClr val="tx1">
                    <a:lumMod val="75000"/>
                    <a:lumOff val="25000"/>
                  </a:schemeClr>
                </a:solidFill>
                <a:latin typeface="Times New Roman" pitchFamily="18" charset="0"/>
                <a:cs typeface="Times New Roman" pitchFamily="18" charset="0"/>
              </a:rPr>
              <a:t>Prijatelj</a:t>
            </a:r>
            <a:r>
              <a:rPr lang="en-GB" sz="2400" dirty="0" smtClean="0">
                <a:solidFill>
                  <a:schemeClr val="tx1">
                    <a:lumMod val="75000"/>
                    <a:lumOff val="25000"/>
                  </a:schemeClr>
                </a:solidFill>
                <a:latin typeface="Times New Roman" pitchFamily="18" charset="0"/>
                <a:cs typeface="Times New Roman" pitchFamily="18" charset="0"/>
              </a:rPr>
              <a:t> </a:t>
            </a:r>
            <a:r>
              <a:rPr lang="en-GB" sz="2400" dirty="0" err="1" smtClean="0">
                <a:solidFill>
                  <a:schemeClr val="tx1">
                    <a:lumMod val="75000"/>
                    <a:lumOff val="25000"/>
                  </a:schemeClr>
                </a:solidFill>
                <a:latin typeface="Times New Roman" pitchFamily="18" charset="0"/>
                <a:cs typeface="Times New Roman" pitchFamily="18" charset="0"/>
              </a:rPr>
              <a:t>Pavičić</a:t>
            </a:r>
            <a:r>
              <a:rPr lang="en-GB" sz="2400" dirty="0" smtClean="0">
                <a:solidFill>
                  <a:schemeClr val="tx1">
                    <a:lumMod val="75000"/>
                    <a:lumOff val="25000"/>
                  </a:schemeClr>
                </a:solidFill>
                <a:latin typeface="Times New Roman" pitchFamily="18" charset="0"/>
                <a:cs typeface="Times New Roman" pitchFamily="18" charset="0"/>
              </a:rPr>
              <a:t> </a:t>
            </a:r>
          </a:p>
          <a:p>
            <a:pPr lvl="1" algn="l">
              <a:buFont typeface="Arial" pitchFamily="34" charset="0"/>
              <a:buChar char="•"/>
            </a:pPr>
            <a:endParaRPr lang="en-GB" sz="2400" dirty="0" smtClean="0">
              <a:solidFill>
                <a:schemeClr val="tx1">
                  <a:lumMod val="75000"/>
                  <a:lumOff val="25000"/>
                </a:schemeClr>
              </a:solidFill>
              <a:latin typeface="Times New Roman" pitchFamily="18" charset="0"/>
              <a:cs typeface="Times New Roman" pitchFamily="18" charset="0"/>
            </a:endParaRPr>
          </a:p>
          <a:p>
            <a:pPr algn="l">
              <a:buFont typeface="Arial" pitchFamily="34" charset="0"/>
              <a:buChar char="•"/>
            </a:pPr>
            <a:r>
              <a:rPr lang="en-GB" dirty="0" smtClean="0">
                <a:solidFill>
                  <a:schemeClr val="tx1">
                    <a:lumMod val="75000"/>
                    <a:lumOff val="25000"/>
                  </a:schemeClr>
                </a:solidFill>
                <a:latin typeface="Times New Roman" pitchFamily="18" charset="0"/>
                <a:cs typeface="Times New Roman" pitchFamily="18" charset="0"/>
              </a:rPr>
              <a:t> Applied as unemployed with the support of the Institutions </a:t>
            </a:r>
          </a:p>
          <a:p>
            <a:pPr algn="l">
              <a:buFont typeface="Arial" pitchFamily="34" charset="0"/>
              <a:buChar char="•"/>
            </a:pPr>
            <a:endParaRPr lang="en-GB" sz="2400" dirty="0" smtClean="0">
              <a:solidFill>
                <a:schemeClr val="tx1">
                  <a:lumMod val="75000"/>
                  <a:lumOff val="25000"/>
                </a:schemeClr>
              </a:solidFill>
              <a:latin typeface="Times New Roman" pitchFamily="18" charset="0"/>
              <a:cs typeface="Times New Roman" pitchFamily="18" charset="0"/>
            </a:endParaRPr>
          </a:p>
          <a:p>
            <a:pPr algn="l">
              <a:buFont typeface="Arial" pitchFamily="34" charset="0"/>
              <a:buChar char="•"/>
            </a:pPr>
            <a:r>
              <a:rPr lang="en-GB" sz="2800" dirty="0" smtClean="0">
                <a:solidFill>
                  <a:schemeClr val="tx1">
                    <a:lumMod val="75000"/>
                    <a:lumOff val="25000"/>
                  </a:schemeClr>
                </a:solidFill>
                <a:latin typeface="Times New Roman" pitchFamily="18" charset="0"/>
                <a:cs typeface="Times New Roman" pitchFamily="18" charset="0"/>
              </a:rPr>
              <a:t> Was selected as one of 11 projects in my category for the outgoing scheme  - First Call</a:t>
            </a:r>
          </a:p>
          <a:p>
            <a:pPr algn="l"/>
            <a:endParaRPr lang="en-GB" sz="2800" dirty="0" smtClean="0">
              <a:solidFill>
                <a:schemeClr val="tx1">
                  <a:lumMod val="75000"/>
                  <a:lumOff val="25000"/>
                </a:schemeClr>
              </a:solidFill>
              <a:latin typeface="Times New Roman" pitchFamily="18" charset="0"/>
              <a:cs typeface="Times New Roman" pitchFamily="18" charset="0"/>
            </a:endParaRPr>
          </a:p>
          <a:p>
            <a:pPr algn="l"/>
            <a:r>
              <a:rPr lang="en-GB" sz="2800" dirty="0" smtClean="0">
                <a:solidFill>
                  <a:schemeClr val="tx1">
                    <a:lumMod val="75000"/>
                    <a:lumOff val="25000"/>
                  </a:schemeClr>
                </a:solidFill>
                <a:latin typeface="Times New Roman" pitchFamily="18" charset="0"/>
                <a:cs typeface="Times New Roman" pitchFamily="18" charset="0"/>
              </a:rPr>
              <a:t>Title of the project:  </a:t>
            </a:r>
            <a:r>
              <a:rPr lang="en-GB" sz="2800" dirty="0" smtClean="0">
                <a:solidFill>
                  <a:srgbClr val="FF0000"/>
                </a:solidFill>
                <a:latin typeface="Times New Roman" pitchFamily="18" charset="0"/>
                <a:cs typeface="Times New Roman" pitchFamily="18" charset="0"/>
              </a:rPr>
              <a:t>Comparison of Croatian and Slovenian conservators Ljubo Karaman and France Stele in the context of Vienna School of art history (</a:t>
            </a:r>
            <a:r>
              <a:rPr lang="en-GB" sz="2800" dirty="0" err="1" smtClean="0">
                <a:solidFill>
                  <a:srgbClr val="FF0000"/>
                </a:solidFill>
                <a:latin typeface="Times New Roman" pitchFamily="18" charset="0"/>
                <a:cs typeface="Times New Roman" pitchFamily="18" charset="0"/>
              </a:rPr>
              <a:t>CCScVienna</a:t>
            </a:r>
            <a:r>
              <a:rPr lang="en-GB" sz="2800" dirty="0" smtClean="0">
                <a:solidFill>
                  <a:srgbClr val="FF0000"/>
                </a:solidFill>
                <a:latin typeface="Times New Roman" pitchFamily="18" charset="0"/>
                <a:cs typeface="Times New Roman" pitchFamily="18" charset="0"/>
              </a:rPr>
              <a:t>)</a:t>
            </a:r>
          </a:p>
          <a:p>
            <a:pPr algn="l"/>
            <a:endParaRPr lang="en-GB" sz="2800" dirty="0" smtClean="0">
              <a:solidFill>
                <a:schemeClr val="tx1">
                  <a:lumMod val="75000"/>
                  <a:lumOff val="25000"/>
                </a:schemeClr>
              </a:solidFill>
              <a:latin typeface="Times New Roman" pitchFamily="18" charset="0"/>
              <a:cs typeface="Times New Roman" pitchFamily="18" charset="0"/>
            </a:endParaRPr>
          </a:p>
          <a:p>
            <a:pPr algn="l"/>
            <a:r>
              <a:rPr lang="en-GB" sz="2800" dirty="0" smtClean="0">
                <a:solidFill>
                  <a:schemeClr val="tx1">
                    <a:lumMod val="75000"/>
                    <a:lumOff val="25000"/>
                  </a:schemeClr>
                </a:solidFill>
                <a:latin typeface="Times New Roman" pitchFamily="18" charset="0"/>
                <a:cs typeface="Times New Roman" pitchFamily="18" charset="0"/>
              </a:rPr>
              <a:t>Social Sciences and Humanities SOC Sub-discipline of research area: History of art and architecture Cultural heritage Category of research: developmental </a:t>
            </a:r>
          </a:p>
          <a:p>
            <a:pPr algn="l"/>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7</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23928" y="188640"/>
            <a:ext cx="511256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The</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preparation</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of</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applying</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and</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selection</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of</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hr-HR" sz="2800" dirty="0" err="1" smtClean="0">
                <a:solidFill>
                  <a:schemeClr val="tx1">
                    <a:lumMod val="75000"/>
                    <a:lumOff val="25000"/>
                  </a:schemeClr>
                </a:solidFill>
                <a:latin typeface="Times New Roman" panose="02020603050405020304" pitchFamily="18" charset="0"/>
                <a:cs typeface="Times New Roman" panose="02020603050405020304" pitchFamily="18" charset="0"/>
              </a:rPr>
              <a:t>the</a:t>
            </a:r>
            <a:r>
              <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rPr>
              <a:t> project</a:t>
            </a:r>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1700808"/>
            <a:ext cx="8856984" cy="4752528"/>
          </a:xfrm>
        </p:spPr>
        <p:txBody>
          <a:bodyPr>
            <a:normAutofit fontScale="92500" lnSpcReduction="10000"/>
          </a:bodyPr>
          <a:lstStyle/>
          <a:p>
            <a:pPr algn="l">
              <a:buFont typeface="Arial" pitchFamily="34" charset="0"/>
              <a:buChar char="•"/>
            </a:pPr>
            <a:r>
              <a:rPr lang="hr-HR" sz="2000" dirty="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not sufficient money for living expenses</a:t>
            </a:r>
          </a:p>
          <a:p>
            <a:pPr algn="l">
              <a:buFont typeface="Arial" pitchFamily="34" charset="0"/>
              <a:buChar char="•"/>
            </a:pP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 at the beginning : not enough information about taxes, lack of legal service at the NEWFELPRO Department</a:t>
            </a:r>
          </a:p>
          <a:p>
            <a:pPr algn="l">
              <a:buFont typeface="Arial" pitchFamily="34" charset="0"/>
              <a:buChar char="•"/>
            </a:pP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 moved 3 times in Slovenia – paying my rent (not a flat of the Faculty; rent and living expenses is above average)</a:t>
            </a:r>
          </a:p>
          <a:p>
            <a:pPr algn="l">
              <a:buFont typeface="Arial" pitchFamily="34" charset="0"/>
              <a:buChar char="•"/>
            </a:pP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 Change of the Ministry of Science and Education</a:t>
            </a:r>
          </a:p>
          <a:p>
            <a:pPr algn="l">
              <a:buFont typeface="Arial" pitchFamily="34" charset="0"/>
              <a:buChar char="•"/>
            </a:pP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 Change of three coordinators of the project in one year and half – two times were not informed</a:t>
            </a:r>
          </a:p>
          <a:p>
            <a:pPr algn="l">
              <a:buFont typeface="Arial" pitchFamily="34" charset="0"/>
              <a:buChar char="•"/>
            </a:pPr>
            <a:endPar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buFont typeface="Arial" pitchFamily="34" charset="0"/>
              <a:buChar char="•"/>
            </a:pPr>
            <a:r>
              <a:rPr lang="en-US" sz="2000" dirty="0" smtClean="0">
                <a:solidFill>
                  <a:schemeClr val="tx1">
                    <a:lumMod val="75000"/>
                    <a:lumOff val="25000"/>
                  </a:schemeClr>
                </a:solidFill>
                <a:latin typeface="Times New Roman" panose="02020603050405020304" pitchFamily="18" charset="0"/>
                <a:cs typeface="Times New Roman" panose="02020603050405020304" pitchFamily="18" charset="0"/>
              </a:rPr>
              <a:t> Maybe new Parliament/New Ministry? Elections held in October 2015 – Croatia still does not have a Government</a:t>
            </a:r>
          </a:p>
          <a:p>
            <a:pPr algn="l">
              <a:buFontTx/>
              <a:buChar char="-"/>
            </a:pPr>
            <a:endParaRPr lang="en-GB"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8</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851920" y="188640"/>
            <a:ext cx="5184576"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r>
              <a:rPr lang="en-GB" sz="2200" dirty="0" smtClean="0">
                <a:solidFill>
                  <a:schemeClr val="tx1">
                    <a:lumMod val="75000"/>
                    <a:lumOff val="25000"/>
                  </a:schemeClr>
                </a:solidFill>
                <a:latin typeface="Times New Roman" panose="02020603050405020304" pitchFamily="18" charset="0"/>
                <a:cs typeface="Times New Roman" panose="02020603050405020304" pitchFamily="18" charset="0"/>
              </a:rPr>
              <a:t>Administrative difficulties during the Project</a:t>
            </a:r>
          </a:p>
          <a:p>
            <a:pPr algn="just"/>
            <a:r>
              <a:rPr lang="en-GB" sz="2200" dirty="0" smtClean="0">
                <a:solidFill>
                  <a:schemeClr val="tx1">
                    <a:lumMod val="75000"/>
                    <a:lumOff val="25000"/>
                  </a:schemeClr>
                </a:solidFill>
                <a:latin typeface="Times New Roman" panose="02020603050405020304" pitchFamily="18" charset="0"/>
                <a:cs typeface="Times New Roman" panose="02020603050405020304" pitchFamily="18" charset="0"/>
              </a:rPr>
              <a:t>Goal: to help the next COFUND generation</a:t>
            </a:r>
          </a:p>
        </p:txBody>
      </p:sp>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19872" y="1700808"/>
            <a:ext cx="5616624" cy="4968552"/>
          </a:xfrm>
        </p:spPr>
        <p:txBody>
          <a:bodyPr>
            <a:normAutofit fontScale="77500" lnSpcReduction="20000"/>
          </a:bodyPr>
          <a:lstStyle/>
          <a:p>
            <a:pPr lvl="1" algn="l">
              <a:buFont typeface="Arial" pitchFamily="34" charset="0"/>
              <a:buChar char="•"/>
            </a:pPr>
            <a:r>
              <a:rPr lang="en-GB" sz="2100" dirty="0" smtClean="0">
                <a:solidFill>
                  <a:schemeClr val="tx1">
                    <a:lumMod val="75000"/>
                    <a:lumOff val="25000"/>
                  </a:schemeClr>
                </a:solidFill>
                <a:latin typeface="Times New Roman" pitchFamily="18" charset="0"/>
                <a:cs typeface="Times New Roman" pitchFamily="18" charset="0"/>
              </a:rPr>
              <a:t>  Selected as MSCA Scientist of the Week – 30th October 2015 , Marie Curie Action facebook page</a:t>
            </a:r>
          </a:p>
          <a:p>
            <a:pPr lvl="1" algn="l"/>
            <a:r>
              <a:rPr lang="en-GB" sz="2100" dirty="0" smtClean="0">
                <a:solidFill>
                  <a:schemeClr val="tx1">
                    <a:lumMod val="75000"/>
                    <a:lumOff val="25000"/>
                  </a:schemeClr>
                </a:solidFill>
                <a:latin typeface="Times New Roman" pitchFamily="18" charset="0"/>
                <a:cs typeface="Times New Roman" pitchFamily="18" charset="0"/>
              </a:rPr>
              <a:t>	   Benefits: </a:t>
            </a:r>
          </a:p>
          <a:p>
            <a:pPr lvl="1" algn="l"/>
            <a:r>
              <a:rPr lang="en-GB" sz="2100" dirty="0" smtClean="0">
                <a:solidFill>
                  <a:schemeClr val="tx1">
                    <a:lumMod val="75000"/>
                    <a:lumOff val="25000"/>
                  </a:schemeClr>
                </a:solidFill>
                <a:latin typeface="Times New Roman" pitchFamily="18" charset="0"/>
                <a:cs typeface="Times New Roman" pitchFamily="18" charset="0"/>
              </a:rPr>
              <a:t>	    - promotion of my Host and Return Host   </a:t>
            </a:r>
          </a:p>
          <a:p>
            <a:pPr lvl="1" algn="l"/>
            <a:r>
              <a:rPr lang="en-GB" sz="2100" dirty="0" smtClean="0">
                <a:solidFill>
                  <a:schemeClr val="tx1">
                    <a:lumMod val="75000"/>
                    <a:lumOff val="25000"/>
                  </a:schemeClr>
                </a:solidFill>
                <a:latin typeface="Times New Roman" pitchFamily="18" charset="0"/>
                <a:cs typeface="Times New Roman" pitchFamily="18" charset="0"/>
              </a:rPr>
              <a:t>               Institution</a:t>
            </a:r>
          </a:p>
          <a:p>
            <a:pPr lvl="1" algn="l"/>
            <a:r>
              <a:rPr lang="en-GB" sz="2100" dirty="0" smtClean="0">
                <a:solidFill>
                  <a:schemeClr val="tx1">
                    <a:lumMod val="75000"/>
                    <a:lumOff val="25000"/>
                  </a:schemeClr>
                </a:solidFill>
                <a:latin typeface="Times New Roman" pitchFamily="18" charset="0"/>
                <a:cs typeface="Times New Roman" pitchFamily="18" charset="0"/>
              </a:rPr>
              <a:t>	    - possible job interviews: UNESCO –  </a:t>
            </a:r>
          </a:p>
          <a:p>
            <a:pPr lvl="1" algn="l"/>
            <a:r>
              <a:rPr lang="en-GB" sz="2100" dirty="0" smtClean="0">
                <a:solidFill>
                  <a:schemeClr val="tx1">
                    <a:lumMod val="75000"/>
                    <a:lumOff val="25000"/>
                  </a:schemeClr>
                </a:solidFill>
                <a:latin typeface="Times New Roman" pitchFamily="18" charset="0"/>
                <a:cs typeface="Times New Roman" pitchFamily="18" charset="0"/>
              </a:rPr>
              <a:t>               Department of Education and Training  and </a:t>
            </a:r>
          </a:p>
          <a:p>
            <a:pPr lvl="1" algn="l"/>
            <a:r>
              <a:rPr lang="en-GB" sz="2100" dirty="0" smtClean="0">
                <a:solidFill>
                  <a:schemeClr val="tx1">
                    <a:lumMod val="75000"/>
                    <a:lumOff val="25000"/>
                  </a:schemeClr>
                </a:solidFill>
                <a:latin typeface="Times New Roman" pitchFamily="18" charset="0"/>
                <a:cs typeface="Times New Roman" pitchFamily="18" charset="0"/>
              </a:rPr>
              <a:t>               collaboration with  University of Thessaly (Greece) </a:t>
            </a:r>
          </a:p>
          <a:p>
            <a:pPr lvl="1" algn="l"/>
            <a:endParaRPr lang="en-GB" sz="2100" dirty="0" smtClean="0">
              <a:solidFill>
                <a:schemeClr val="tx1">
                  <a:lumMod val="75000"/>
                  <a:lumOff val="25000"/>
                </a:schemeClr>
              </a:solidFill>
              <a:latin typeface="Times New Roman" pitchFamily="18" charset="0"/>
              <a:cs typeface="Times New Roman" pitchFamily="18" charset="0"/>
            </a:endParaRPr>
          </a:p>
          <a:p>
            <a:pPr lvl="1" algn="l">
              <a:buFont typeface="Arial" pitchFamily="34" charset="0"/>
              <a:buChar char="•"/>
            </a:pPr>
            <a:r>
              <a:rPr lang="en-GB" sz="2100" dirty="0" smtClean="0">
                <a:solidFill>
                  <a:schemeClr val="tx1">
                    <a:lumMod val="75000"/>
                    <a:lumOff val="25000"/>
                  </a:schemeClr>
                </a:solidFill>
                <a:latin typeface="Times New Roman" pitchFamily="18" charset="0"/>
                <a:cs typeface="Times New Roman" pitchFamily="18" charset="0"/>
              </a:rPr>
              <a:t> Selected as President of </a:t>
            </a:r>
            <a:r>
              <a:rPr lang="en-GB" sz="2100" dirty="0" smtClean="0">
                <a:solidFill>
                  <a:srgbClr val="FF0000"/>
                </a:solidFill>
                <a:latin typeface="Times New Roman" pitchFamily="18" charset="0"/>
                <a:cs typeface="Times New Roman" pitchFamily="18" charset="0"/>
                <a:hlinkClick r:id="rId2"/>
              </a:rPr>
              <a:t>CROATIA National Group</a:t>
            </a:r>
            <a:r>
              <a:rPr lang="en-GB" sz="2100" dirty="0" smtClean="0">
                <a:solidFill>
                  <a:srgbClr val="FF0000"/>
                </a:solidFill>
                <a:latin typeface="Times New Roman" pitchFamily="18" charset="0"/>
                <a:cs typeface="Times New Roman" pitchFamily="18" charset="0"/>
              </a:rPr>
              <a:t>  </a:t>
            </a:r>
            <a:r>
              <a:rPr lang="en-GB" sz="2100" dirty="0" smtClean="0">
                <a:solidFill>
                  <a:schemeClr val="tx1">
                    <a:lumMod val="75000"/>
                    <a:lumOff val="25000"/>
                  </a:schemeClr>
                </a:solidFill>
                <a:latin typeface="Times New Roman" pitchFamily="18" charset="0"/>
                <a:cs typeface="Times New Roman" pitchFamily="18" charset="0"/>
              </a:rPr>
              <a:t>as a part of Marie Curie Alumni Association</a:t>
            </a:r>
          </a:p>
          <a:p>
            <a:pPr lvl="1" algn="l">
              <a:buFont typeface="Arial" pitchFamily="34" charset="0"/>
              <a:buChar char="•"/>
            </a:pPr>
            <a:endParaRPr lang="en-GB" sz="2100" dirty="0" smtClean="0">
              <a:solidFill>
                <a:schemeClr val="tx1">
                  <a:lumMod val="75000"/>
                  <a:lumOff val="25000"/>
                </a:schemeClr>
              </a:solidFill>
              <a:latin typeface="Times New Roman" pitchFamily="18" charset="0"/>
              <a:cs typeface="Times New Roman" pitchFamily="18" charset="0"/>
            </a:endParaRPr>
          </a:p>
          <a:p>
            <a:pPr lvl="1" algn="l">
              <a:buFont typeface="Arial" pitchFamily="34" charset="0"/>
              <a:buChar char="•"/>
            </a:pPr>
            <a:r>
              <a:rPr lang="en-GB" sz="2100" dirty="0" smtClean="0">
                <a:solidFill>
                  <a:schemeClr val="tx1">
                    <a:lumMod val="75000"/>
                    <a:lumOff val="25000"/>
                  </a:schemeClr>
                </a:solidFill>
                <a:latin typeface="Times New Roman" pitchFamily="18" charset="0"/>
                <a:cs typeface="Times New Roman" pitchFamily="18" charset="0"/>
              </a:rPr>
              <a:t> Interviewed one time by the Marie Curie Alumni Association</a:t>
            </a:r>
          </a:p>
          <a:p>
            <a:pPr lvl="1" algn="l">
              <a:buFont typeface="Arial" pitchFamily="34" charset="0"/>
              <a:buChar char="•"/>
            </a:pPr>
            <a:endParaRPr lang="en-GB" sz="2100" dirty="0" smtClean="0">
              <a:solidFill>
                <a:schemeClr val="tx1">
                  <a:lumMod val="75000"/>
                  <a:lumOff val="25000"/>
                </a:schemeClr>
              </a:solidFill>
              <a:latin typeface="Times New Roman" pitchFamily="18" charset="0"/>
              <a:cs typeface="Times New Roman" pitchFamily="18" charset="0"/>
            </a:endParaRPr>
          </a:p>
          <a:p>
            <a:pPr lvl="1" algn="l">
              <a:buFont typeface="Arial" pitchFamily="34" charset="0"/>
              <a:buChar char="•"/>
            </a:pPr>
            <a:r>
              <a:rPr lang="en-GB" sz="2100" dirty="0" smtClean="0">
                <a:solidFill>
                  <a:schemeClr val="tx1">
                    <a:lumMod val="75000"/>
                    <a:lumOff val="25000"/>
                  </a:schemeClr>
                </a:solidFill>
                <a:latin typeface="Times New Roman" pitchFamily="18" charset="0"/>
                <a:cs typeface="Times New Roman" pitchFamily="18" charset="0"/>
              </a:rPr>
              <a:t> Interviewed by two newspapers in Croatia and one TV Network</a:t>
            </a:r>
          </a:p>
          <a:p>
            <a:pPr lvl="1" algn="l">
              <a:buFont typeface="Arial" pitchFamily="34" charset="0"/>
              <a:buChar char="•"/>
            </a:pPr>
            <a:endParaRPr lang="en-GB" sz="2100" dirty="0" smtClean="0">
              <a:solidFill>
                <a:schemeClr val="tx1">
                  <a:lumMod val="75000"/>
                  <a:lumOff val="25000"/>
                </a:schemeClr>
              </a:solidFill>
              <a:latin typeface="Times New Roman" pitchFamily="18" charset="0"/>
              <a:cs typeface="Times New Roman" pitchFamily="18" charset="0"/>
            </a:endParaRPr>
          </a:p>
          <a:p>
            <a:pPr lvl="1" algn="l">
              <a:buFont typeface="Arial" pitchFamily="34" charset="0"/>
              <a:buChar char="•"/>
            </a:pPr>
            <a:r>
              <a:rPr lang="en-GB" sz="2100" dirty="0" smtClean="0">
                <a:solidFill>
                  <a:schemeClr val="tx1">
                    <a:lumMod val="75000"/>
                    <a:lumOff val="25000"/>
                  </a:schemeClr>
                </a:solidFill>
                <a:latin typeface="Times New Roman" pitchFamily="18" charset="0"/>
                <a:cs typeface="Times New Roman" pitchFamily="18" charset="0"/>
              </a:rPr>
              <a:t> Selected to write for the next MCAA Newsletter an article about the benefits of the COFUND</a:t>
            </a:r>
          </a:p>
          <a:p>
            <a:pPr lvl="1" algn="l"/>
            <a:r>
              <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rPr>
              <a:t>			     </a:t>
            </a:r>
          </a:p>
          <a:p>
            <a:pPr lvl="1" algn="l"/>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a:p>
            <a:pPr algn="l"/>
            <a:endParaRPr lang="hr-HR" sz="28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6012160" y="6381328"/>
            <a:ext cx="2895600" cy="365125"/>
          </a:xfrm>
        </p:spPr>
        <p:txBody>
          <a:bodyPr/>
          <a:lstStyle/>
          <a:p>
            <a:pPr algn="r"/>
            <a:fld id="{F32D0A31-4B66-4B85-9B61-E5CC1120D40B}" type="slidenum">
              <a:rPr lang="en-GB" smtClean="0">
                <a:latin typeface="Times New Roman" panose="02020603050405020304" pitchFamily="18" charset="0"/>
                <a:cs typeface="Times New Roman" panose="02020603050405020304" pitchFamily="18" charset="0"/>
              </a:rPr>
              <a:pPr algn="r"/>
              <a:t>9</a:t>
            </a:fld>
            <a:endParaRPr lang="en-GB" dirty="0">
              <a:latin typeface="Times New Roman" panose="02020603050405020304" pitchFamily="18" charset="0"/>
              <a:cs typeface="Times New Roman" panose="02020603050405020304" pitchFamily="18" charset="0"/>
            </a:endParaRPr>
          </a:p>
        </p:txBody>
      </p:sp>
      <p:pic>
        <p:nvPicPr>
          <p:cNvPr id="6" name="Picture 2" descr="http://msca2015.lu/wp-content/uploads/2015/08/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88640"/>
            <a:ext cx="3733800" cy="130492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3923928" y="188640"/>
            <a:ext cx="5112568" cy="130492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smtClean="0">
                <a:solidFill>
                  <a:schemeClr val="tx1">
                    <a:lumMod val="75000"/>
                    <a:lumOff val="25000"/>
                  </a:schemeClr>
                </a:solidFill>
                <a:latin typeface="Times New Roman" panose="02020603050405020304" pitchFamily="18" charset="0"/>
                <a:cs typeface="Times New Roman" panose="02020603050405020304" pitchFamily="18" charset="0"/>
              </a:rPr>
              <a:t>Accomplishments during one and a half year of research</a:t>
            </a:r>
            <a:endParaRPr lang="en-GB" sz="1600" dirty="0" smtClean="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4" cstate="print"/>
          <a:srcRect/>
          <a:stretch>
            <a:fillRect/>
          </a:stretch>
        </p:blipFill>
        <p:spPr bwMode="auto">
          <a:xfrm>
            <a:off x="179511" y="1556792"/>
            <a:ext cx="3672409" cy="4824536"/>
          </a:xfrm>
          <a:prstGeom prst="rect">
            <a:avLst/>
          </a:prstGeom>
          <a:noFill/>
          <a:ln w="9525">
            <a:noFill/>
            <a:miter lim="800000"/>
            <a:headEnd/>
            <a:tailEnd/>
          </a:ln>
        </p:spPr>
      </p:pic>
    </p:spTree>
    <p:extLst>
      <p:ext uri="{BB962C8B-B14F-4D97-AF65-F5344CB8AC3E}">
        <p14:creationId xmlns:p14="http://schemas.microsoft.com/office/powerpoint/2010/main" val="18818267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1889</TotalTime>
  <Words>980</Words>
  <Application>Microsoft Office PowerPoint</Application>
  <PresentationFormat>On-screen Show (4:3)</PresentationFormat>
  <Paragraphs>182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10 December 2015 – Plenary Session (or 10 December 2015 – Parallel Session or 11 December 2015 – Plenary Session) From unemployment to a promising career  Ivana Nina Unković – Faculty of Arts, University in Ljubljana (Slovenia)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ATENTION!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Contribution  Speakers Name + Institution</dc:title>
  <dc:creator>Ulrike KOHL</dc:creator>
  <cp:lastModifiedBy>Sandra Nittel</cp:lastModifiedBy>
  <cp:revision>214</cp:revision>
  <dcterms:created xsi:type="dcterms:W3CDTF">2015-12-01T15:57:31Z</dcterms:created>
  <dcterms:modified xsi:type="dcterms:W3CDTF">2015-12-09T07:46:03Z</dcterms:modified>
</cp:coreProperties>
</file>