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9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AB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4" d="100"/>
          <a:sy n="84" d="100"/>
        </p:scale>
        <p:origin x="-826" y="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D1FDEF-AF9B-A742-AB52-BA31A054D3BA}"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9C134650-B679-1F4F-BB10-CDF654F19DC7}">
      <dgm:prSet phldrT="[Text]" custT="1"/>
      <dgm:spPr>
        <a:solidFill>
          <a:schemeClr val="accent6">
            <a:lumMod val="75000"/>
          </a:schemeClr>
        </a:solidFill>
      </dgm:spPr>
      <dgm:t>
        <a:bodyPr/>
        <a:lstStyle/>
        <a:p>
          <a:r>
            <a:rPr lang="en-US" sz="2000" smtClean="0">
              <a:solidFill>
                <a:srgbClr val="FFFFFF"/>
              </a:solidFill>
            </a:rPr>
            <a:t>Benefits</a:t>
          </a:r>
          <a:endParaRPr lang="en-US" sz="2000" dirty="0">
            <a:solidFill>
              <a:srgbClr val="FFFFFF"/>
            </a:solidFill>
          </a:endParaRPr>
        </a:p>
      </dgm:t>
    </dgm:pt>
    <dgm:pt modelId="{8AB81DA5-CEFD-3D40-8EEB-13A3C4850F6A}" type="parTrans" cxnId="{D73DAB6E-D53B-204F-9A05-52BDF6BEA2CC}">
      <dgm:prSet/>
      <dgm:spPr/>
      <dgm:t>
        <a:bodyPr/>
        <a:lstStyle/>
        <a:p>
          <a:endParaRPr lang="en-US"/>
        </a:p>
      </dgm:t>
    </dgm:pt>
    <dgm:pt modelId="{4D56AA2D-768A-5244-9BFA-0C45B17294E9}" type="sibTrans" cxnId="{D73DAB6E-D53B-204F-9A05-52BDF6BEA2CC}">
      <dgm:prSet/>
      <dgm:spPr/>
      <dgm:t>
        <a:bodyPr/>
        <a:lstStyle/>
        <a:p>
          <a:endParaRPr lang="en-US"/>
        </a:p>
      </dgm:t>
    </dgm:pt>
    <dgm:pt modelId="{ACBD6DC3-D921-EC41-B3AA-24AF8614AFC5}">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Would effect long-term change in academic units.</a:t>
          </a:r>
          <a:endParaRPr lang="en-US" sz="1600" dirty="0">
            <a:solidFill>
              <a:schemeClr val="bg1">
                <a:lumMod val="50000"/>
              </a:schemeClr>
            </a:solidFill>
          </a:endParaRPr>
        </a:p>
      </dgm:t>
    </dgm:pt>
    <dgm:pt modelId="{0F8608B2-DEFF-164B-B715-243E5D823042}" type="parTrans" cxnId="{6D47DBC7-FC0F-E143-92D2-22F5A4C1DBC4}">
      <dgm:prSet/>
      <dgm:spPr/>
      <dgm:t>
        <a:bodyPr/>
        <a:lstStyle/>
        <a:p>
          <a:endParaRPr lang="en-US"/>
        </a:p>
      </dgm:t>
    </dgm:pt>
    <dgm:pt modelId="{D4369358-33D7-4E4A-B0C6-E54D19FCBFE2}" type="sibTrans" cxnId="{6D47DBC7-FC0F-E143-92D2-22F5A4C1DBC4}">
      <dgm:prSet/>
      <dgm:spPr/>
      <dgm:t>
        <a:bodyPr/>
        <a:lstStyle/>
        <a:p>
          <a:endParaRPr lang="en-US"/>
        </a:p>
      </dgm:t>
    </dgm:pt>
    <dgm:pt modelId="{A62E3A00-293C-E149-9F60-0A47817BC248}">
      <dgm:prSet phldrT="[Text]" custT="1"/>
      <dgm:spPr>
        <a:solidFill>
          <a:schemeClr val="accent6">
            <a:lumMod val="40000"/>
            <a:lumOff val="60000"/>
            <a:alpha val="90000"/>
          </a:schemeClr>
        </a:solidFill>
      </dgm:spPr>
      <dgm:t>
        <a:bodyPr/>
        <a:lstStyle/>
        <a:p>
          <a:r>
            <a:rPr lang="en-US" sz="1600" dirty="0" smtClean="0">
              <a:solidFill>
                <a:schemeClr val="bg1">
                  <a:lumMod val="50000"/>
                </a:schemeClr>
              </a:solidFill>
            </a:rPr>
            <a:t>Realistic, based on composition of individual departmental/institutional workforce.</a:t>
          </a:r>
          <a:endParaRPr lang="en-US" sz="1600" dirty="0">
            <a:solidFill>
              <a:schemeClr val="bg1">
                <a:lumMod val="50000"/>
              </a:schemeClr>
            </a:solidFill>
          </a:endParaRPr>
        </a:p>
      </dgm:t>
    </dgm:pt>
    <dgm:pt modelId="{C46D9E52-5E83-ED45-96CE-B1EBF1B9E194}" type="parTrans" cxnId="{E8AA6580-22F4-2649-8B28-6CE8D594A539}">
      <dgm:prSet/>
      <dgm:spPr/>
      <dgm:t>
        <a:bodyPr/>
        <a:lstStyle/>
        <a:p>
          <a:endParaRPr lang="en-US"/>
        </a:p>
      </dgm:t>
    </dgm:pt>
    <dgm:pt modelId="{F9C1B1C9-5EF9-2045-8299-7493A71FD81F}" type="sibTrans" cxnId="{E8AA6580-22F4-2649-8B28-6CE8D594A539}">
      <dgm:prSet/>
      <dgm:spPr/>
      <dgm:t>
        <a:bodyPr/>
        <a:lstStyle/>
        <a:p>
          <a:endParaRPr lang="en-US"/>
        </a:p>
      </dgm:t>
    </dgm:pt>
    <dgm:pt modelId="{4CBC71E0-3E89-6E4C-AB87-22D02A3C8000}">
      <dgm:prSet phldrT="[Text]" custT="1"/>
      <dgm:spPr>
        <a:solidFill>
          <a:schemeClr val="accent6">
            <a:lumMod val="75000"/>
          </a:schemeClr>
        </a:solidFill>
      </dgm:spPr>
      <dgm:t>
        <a:bodyPr/>
        <a:lstStyle/>
        <a:p>
          <a:r>
            <a:rPr lang="en-US" sz="2000" smtClean="0">
              <a:solidFill>
                <a:srgbClr val="FFFFFF"/>
              </a:solidFill>
            </a:rPr>
            <a:t>Harms or concerns</a:t>
          </a:r>
          <a:endParaRPr lang="en-US" sz="2000" dirty="0">
            <a:solidFill>
              <a:srgbClr val="FFFFFF"/>
            </a:solidFill>
          </a:endParaRPr>
        </a:p>
      </dgm:t>
    </dgm:pt>
    <dgm:pt modelId="{6A2C0D91-F44E-1148-9F4B-D33F45F870C7}" type="parTrans" cxnId="{73289194-54E7-EF45-9647-333052B0B302}">
      <dgm:prSet/>
      <dgm:spPr/>
      <dgm:t>
        <a:bodyPr/>
        <a:lstStyle/>
        <a:p>
          <a:endParaRPr lang="en-US"/>
        </a:p>
      </dgm:t>
    </dgm:pt>
    <dgm:pt modelId="{31060D55-4A5D-5B44-AFD1-29FCCF3F4384}" type="sibTrans" cxnId="{73289194-54E7-EF45-9647-333052B0B302}">
      <dgm:prSet/>
      <dgm:spPr/>
      <dgm:t>
        <a:bodyPr/>
        <a:lstStyle/>
        <a:p>
          <a:endParaRPr lang="en-US"/>
        </a:p>
      </dgm:t>
    </dgm:pt>
    <dgm:pt modelId="{45CC2F67-3996-6541-99E4-55321339BD65}">
      <dgm:prSet phldrT="[Text]" custT="1"/>
      <dgm:spPr>
        <a:solidFill>
          <a:schemeClr val="accent6">
            <a:lumMod val="40000"/>
            <a:lumOff val="60000"/>
            <a:alpha val="90000"/>
          </a:schemeClr>
        </a:solidFill>
      </dgm:spPr>
      <dgm:t>
        <a:bodyPr/>
        <a:lstStyle/>
        <a:p>
          <a:r>
            <a:rPr lang="en-US" sz="1600" dirty="0" smtClean="0">
              <a:solidFill>
                <a:schemeClr val="bg1">
                  <a:lumMod val="50000"/>
                </a:schemeClr>
              </a:solidFill>
            </a:rPr>
            <a:t>Quota calculation may become complicated and can be manipulated.</a:t>
          </a:r>
          <a:endParaRPr lang="en-US" sz="1600" dirty="0">
            <a:solidFill>
              <a:schemeClr val="bg1">
                <a:lumMod val="50000"/>
              </a:schemeClr>
            </a:solidFill>
          </a:endParaRPr>
        </a:p>
      </dgm:t>
    </dgm:pt>
    <dgm:pt modelId="{4927AF55-7D0A-E242-A127-50710A0B4679}" type="parTrans" cxnId="{F0B8630C-1D00-4D4A-A213-9F3A629808EF}">
      <dgm:prSet/>
      <dgm:spPr/>
      <dgm:t>
        <a:bodyPr/>
        <a:lstStyle/>
        <a:p>
          <a:endParaRPr lang="en-US"/>
        </a:p>
      </dgm:t>
    </dgm:pt>
    <dgm:pt modelId="{094125B1-AF6C-4043-8CAF-4FD846A22917}" type="sibTrans" cxnId="{F0B8630C-1D00-4D4A-A213-9F3A629808EF}">
      <dgm:prSet/>
      <dgm:spPr/>
      <dgm:t>
        <a:bodyPr/>
        <a:lstStyle/>
        <a:p>
          <a:endParaRPr lang="en-US"/>
        </a:p>
      </dgm:t>
    </dgm:pt>
    <dgm:pt modelId="{B4A17988-AC03-7A42-8728-AE1EA201E548}">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Perpetuation of small numbers due to small entry numbers.</a:t>
          </a:r>
          <a:endParaRPr lang="en-US" sz="1600" dirty="0">
            <a:solidFill>
              <a:schemeClr val="bg1">
                <a:lumMod val="50000"/>
              </a:schemeClr>
            </a:solidFill>
          </a:endParaRPr>
        </a:p>
      </dgm:t>
    </dgm:pt>
    <dgm:pt modelId="{B43F602B-76D3-BA4C-B0E9-FFC11CDDBCE1}" type="parTrans" cxnId="{E5E5FCE1-CC45-9849-9376-55DE72A83F8F}">
      <dgm:prSet/>
      <dgm:spPr/>
      <dgm:t>
        <a:bodyPr/>
        <a:lstStyle/>
        <a:p>
          <a:endParaRPr lang="en-US"/>
        </a:p>
      </dgm:t>
    </dgm:pt>
    <dgm:pt modelId="{9F2B494C-C2C5-8443-94A9-598487FF78A3}" type="sibTrans" cxnId="{E5E5FCE1-CC45-9849-9376-55DE72A83F8F}">
      <dgm:prSet/>
      <dgm:spPr/>
      <dgm:t>
        <a:bodyPr/>
        <a:lstStyle/>
        <a:p>
          <a:endParaRPr lang="en-US"/>
        </a:p>
      </dgm:t>
    </dgm:pt>
    <dgm:pt modelId="{C205C681-F8FD-5544-A0BF-D509C45B3038}">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Require active participation of the institute.</a:t>
          </a:r>
          <a:endParaRPr lang="en-US" sz="1600" dirty="0">
            <a:solidFill>
              <a:schemeClr val="bg1">
                <a:lumMod val="50000"/>
              </a:schemeClr>
            </a:solidFill>
          </a:endParaRPr>
        </a:p>
      </dgm:t>
    </dgm:pt>
    <dgm:pt modelId="{4CC2ADA5-B98D-D441-A4AD-7AC4E32FFB51}" type="parTrans" cxnId="{7959D5C5-9950-124D-B720-40AFE39F98EB}">
      <dgm:prSet/>
      <dgm:spPr/>
      <dgm:t>
        <a:bodyPr/>
        <a:lstStyle/>
        <a:p>
          <a:endParaRPr lang="en-US"/>
        </a:p>
      </dgm:t>
    </dgm:pt>
    <dgm:pt modelId="{C0A9ABCB-A453-D84D-B735-87965F4E0B55}" type="sibTrans" cxnId="{7959D5C5-9950-124D-B720-40AFE39F98EB}">
      <dgm:prSet/>
      <dgm:spPr/>
      <dgm:t>
        <a:bodyPr/>
        <a:lstStyle/>
        <a:p>
          <a:endParaRPr lang="en-US"/>
        </a:p>
      </dgm:t>
    </dgm:pt>
    <dgm:pt modelId="{A9BC3C6D-1A92-8746-9E26-9BDDE99E8646}">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May lead to promotion/hiring of less qualified individuals.</a:t>
          </a:r>
          <a:endParaRPr lang="en-US" sz="1600" dirty="0">
            <a:solidFill>
              <a:schemeClr val="bg1">
                <a:lumMod val="50000"/>
              </a:schemeClr>
            </a:solidFill>
          </a:endParaRPr>
        </a:p>
      </dgm:t>
    </dgm:pt>
    <dgm:pt modelId="{0BB6EDFB-CF62-544E-A5F4-850FF71B99D4}" type="parTrans" cxnId="{EE850BAE-3777-6E43-9008-658030BEA0E3}">
      <dgm:prSet/>
      <dgm:spPr/>
      <dgm:t>
        <a:bodyPr/>
        <a:lstStyle/>
        <a:p>
          <a:endParaRPr lang="en-US"/>
        </a:p>
      </dgm:t>
    </dgm:pt>
    <dgm:pt modelId="{843F74F6-EBC5-C440-921B-7011B2EACF7D}" type="sibTrans" cxnId="{EE850BAE-3777-6E43-9008-658030BEA0E3}">
      <dgm:prSet/>
      <dgm:spPr/>
      <dgm:t>
        <a:bodyPr/>
        <a:lstStyle/>
        <a:p>
          <a:endParaRPr lang="en-US"/>
        </a:p>
      </dgm:t>
    </dgm:pt>
    <dgm:pt modelId="{B0608FE4-1496-4D44-A059-BF32E910822D}">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Stigma for those hired under a quota system.</a:t>
          </a:r>
          <a:endParaRPr lang="en-US" sz="1600" dirty="0">
            <a:solidFill>
              <a:schemeClr val="bg1">
                <a:lumMod val="50000"/>
              </a:schemeClr>
            </a:solidFill>
          </a:endParaRPr>
        </a:p>
      </dgm:t>
    </dgm:pt>
    <dgm:pt modelId="{9C5E1B78-39CA-4B4B-B077-30A1FED2C112}" type="parTrans" cxnId="{BA773C69-C118-EA4F-AF6E-10CD3D3C1D3D}">
      <dgm:prSet/>
      <dgm:spPr/>
      <dgm:t>
        <a:bodyPr/>
        <a:lstStyle/>
        <a:p>
          <a:endParaRPr lang="en-US"/>
        </a:p>
      </dgm:t>
    </dgm:pt>
    <dgm:pt modelId="{4AC1C50B-7C35-044F-83B0-35214E724F1B}" type="sibTrans" cxnId="{BA773C69-C118-EA4F-AF6E-10CD3D3C1D3D}">
      <dgm:prSet/>
      <dgm:spPr/>
      <dgm:t>
        <a:bodyPr/>
        <a:lstStyle/>
        <a:p>
          <a:endParaRPr lang="en-US"/>
        </a:p>
      </dgm:t>
    </dgm:pt>
    <dgm:pt modelId="{F4185C8D-2A5F-BA4F-A565-B811D81A4E6C}">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Stigma for institutions hiring under a quota system.</a:t>
          </a:r>
          <a:endParaRPr lang="en-US" sz="1600" dirty="0">
            <a:solidFill>
              <a:schemeClr val="bg1">
                <a:lumMod val="50000"/>
              </a:schemeClr>
            </a:solidFill>
          </a:endParaRPr>
        </a:p>
      </dgm:t>
    </dgm:pt>
    <dgm:pt modelId="{4C572EAE-FFE1-2F4E-93DF-179843A49CC5}" type="parTrans" cxnId="{7ADBDC28-6626-2746-9D1F-A72AD5F33748}">
      <dgm:prSet/>
      <dgm:spPr/>
      <dgm:t>
        <a:bodyPr/>
        <a:lstStyle/>
        <a:p>
          <a:endParaRPr lang="en-US"/>
        </a:p>
      </dgm:t>
    </dgm:pt>
    <dgm:pt modelId="{CEF1D2A1-9FD2-8348-890F-395A1A9C4581}" type="sibTrans" cxnId="{7ADBDC28-6626-2746-9D1F-A72AD5F33748}">
      <dgm:prSet/>
      <dgm:spPr/>
      <dgm:t>
        <a:bodyPr/>
        <a:lstStyle/>
        <a:p>
          <a:endParaRPr lang="en-US"/>
        </a:p>
      </dgm:t>
    </dgm:pt>
    <dgm:pt modelId="{83DFE19C-4FCE-1E40-89D7-2DFB7D8E30EF}">
      <dgm:prSet custT="1"/>
      <dgm:spPr>
        <a:solidFill>
          <a:srgbClr val="E46C0A"/>
        </a:solidFill>
      </dgm:spPr>
      <dgm:t>
        <a:bodyPr/>
        <a:lstStyle/>
        <a:p>
          <a:r>
            <a:rPr lang="en-US" sz="2000" smtClean="0">
              <a:solidFill>
                <a:srgbClr val="FFFFFF"/>
              </a:solidFill>
            </a:rPr>
            <a:t>Open questions</a:t>
          </a:r>
          <a:endParaRPr lang="en-US" sz="2000" dirty="0">
            <a:solidFill>
              <a:srgbClr val="FFFFFF"/>
            </a:solidFill>
          </a:endParaRPr>
        </a:p>
      </dgm:t>
    </dgm:pt>
    <dgm:pt modelId="{18716487-76DF-AA48-AC37-54CC0DA24935}" type="parTrans" cxnId="{E018984E-52A8-C947-8250-3F4E17EEB419}">
      <dgm:prSet/>
      <dgm:spPr/>
      <dgm:t>
        <a:bodyPr/>
        <a:lstStyle/>
        <a:p>
          <a:endParaRPr lang="en-US"/>
        </a:p>
      </dgm:t>
    </dgm:pt>
    <dgm:pt modelId="{F3CE0F14-F11A-C44A-95BB-B2B192DB7EB9}" type="sibTrans" cxnId="{E018984E-52A8-C947-8250-3F4E17EEB419}">
      <dgm:prSet/>
      <dgm:spPr/>
      <dgm:t>
        <a:bodyPr/>
        <a:lstStyle/>
        <a:p>
          <a:endParaRPr lang="en-US"/>
        </a:p>
      </dgm:t>
    </dgm:pt>
    <dgm:pt modelId="{F8D4A530-6ADC-0549-8DCD-182F7FF94780}">
      <dgm:prSet custT="1"/>
      <dgm:spPr>
        <a:solidFill>
          <a:schemeClr val="accent6">
            <a:lumMod val="40000"/>
            <a:lumOff val="60000"/>
            <a:alpha val="90000"/>
          </a:schemeClr>
        </a:solidFill>
      </dgm:spPr>
      <dgm:t>
        <a:bodyPr/>
        <a:lstStyle/>
        <a:p>
          <a:r>
            <a:rPr lang="en-US" sz="1600" smtClean="0">
              <a:solidFill>
                <a:srgbClr val="7F7F7F"/>
              </a:solidFill>
            </a:rPr>
            <a:t>Should there be a time window in which the quota is reached?</a:t>
          </a:r>
          <a:endParaRPr lang="en-US" sz="1600" dirty="0">
            <a:solidFill>
              <a:srgbClr val="7F7F7F"/>
            </a:solidFill>
          </a:endParaRPr>
        </a:p>
      </dgm:t>
    </dgm:pt>
    <dgm:pt modelId="{46D114B7-1FA4-8149-9E95-A5E6075BB0EC}" type="parTrans" cxnId="{391BE1F4-00E3-2B41-87EF-85D7ECF9EA14}">
      <dgm:prSet/>
      <dgm:spPr/>
      <dgm:t>
        <a:bodyPr/>
        <a:lstStyle/>
        <a:p>
          <a:endParaRPr lang="en-US"/>
        </a:p>
      </dgm:t>
    </dgm:pt>
    <dgm:pt modelId="{BF7A3CAC-1133-2F40-B5A8-6CF5563588A3}" type="sibTrans" cxnId="{391BE1F4-00E3-2B41-87EF-85D7ECF9EA14}">
      <dgm:prSet/>
      <dgm:spPr/>
      <dgm:t>
        <a:bodyPr/>
        <a:lstStyle/>
        <a:p>
          <a:endParaRPr lang="en-US"/>
        </a:p>
      </dgm:t>
    </dgm:pt>
    <dgm:pt modelId="{689D2C6A-6658-E04C-8DDD-73D5BEF551AE}" type="pres">
      <dgm:prSet presAssocID="{9CD1FDEF-AF9B-A742-AB52-BA31A054D3BA}" presName="Name0" presStyleCnt="0">
        <dgm:presLayoutVars>
          <dgm:dir/>
          <dgm:animLvl val="lvl"/>
          <dgm:resizeHandles val="exact"/>
        </dgm:presLayoutVars>
      </dgm:prSet>
      <dgm:spPr/>
      <dgm:t>
        <a:bodyPr/>
        <a:lstStyle/>
        <a:p>
          <a:endParaRPr lang="en-US"/>
        </a:p>
      </dgm:t>
    </dgm:pt>
    <dgm:pt modelId="{19B4CCBC-001F-7C4B-A3F3-9996F3C21B95}" type="pres">
      <dgm:prSet presAssocID="{9C134650-B679-1F4F-BB10-CDF654F19DC7}" presName="linNode" presStyleCnt="0"/>
      <dgm:spPr/>
    </dgm:pt>
    <dgm:pt modelId="{F3274242-94D6-7E44-997C-39126AD83557}" type="pres">
      <dgm:prSet presAssocID="{9C134650-B679-1F4F-BB10-CDF654F19DC7}" presName="parentText" presStyleLbl="node1" presStyleIdx="0" presStyleCnt="3" custScaleX="61237" custScaleY="86923">
        <dgm:presLayoutVars>
          <dgm:chMax val="1"/>
          <dgm:bulletEnabled val="1"/>
        </dgm:presLayoutVars>
      </dgm:prSet>
      <dgm:spPr/>
      <dgm:t>
        <a:bodyPr/>
        <a:lstStyle/>
        <a:p>
          <a:endParaRPr lang="en-US"/>
        </a:p>
      </dgm:t>
    </dgm:pt>
    <dgm:pt modelId="{35775057-EC07-DE4C-9342-E92D8117A190}" type="pres">
      <dgm:prSet presAssocID="{9C134650-B679-1F4F-BB10-CDF654F19DC7}" presName="descendantText" presStyleLbl="alignAccFollowNode1" presStyleIdx="0" presStyleCnt="3" custScaleX="113885" custScaleY="121727">
        <dgm:presLayoutVars>
          <dgm:bulletEnabled val="1"/>
        </dgm:presLayoutVars>
      </dgm:prSet>
      <dgm:spPr/>
      <dgm:t>
        <a:bodyPr/>
        <a:lstStyle/>
        <a:p>
          <a:endParaRPr lang="en-US"/>
        </a:p>
      </dgm:t>
    </dgm:pt>
    <dgm:pt modelId="{53D68E48-7E79-5F40-A900-8B3A0A34F4A2}" type="pres">
      <dgm:prSet presAssocID="{4D56AA2D-768A-5244-9BFA-0C45B17294E9}" presName="sp" presStyleCnt="0"/>
      <dgm:spPr/>
    </dgm:pt>
    <dgm:pt modelId="{EAF258B3-6600-D849-9BE1-13ACB55EE256}" type="pres">
      <dgm:prSet presAssocID="{4CBC71E0-3E89-6E4C-AB87-22D02A3C8000}" presName="linNode" presStyleCnt="0"/>
      <dgm:spPr/>
    </dgm:pt>
    <dgm:pt modelId="{C93FBB15-D2E6-9441-8BD3-44C41C6FAE27}" type="pres">
      <dgm:prSet presAssocID="{4CBC71E0-3E89-6E4C-AB87-22D02A3C8000}" presName="parentText" presStyleLbl="node1" presStyleIdx="1" presStyleCnt="3" custScaleX="61237" custScaleY="86923">
        <dgm:presLayoutVars>
          <dgm:chMax val="1"/>
          <dgm:bulletEnabled val="1"/>
        </dgm:presLayoutVars>
      </dgm:prSet>
      <dgm:spPr/>
      <dgm:t>
        <a:bodyPr/>
        <a:lstStyle/>
        <a:p>
          <a:endParaRPr lang="en-US"/>
        </a:p>
      </dgm:t>
    </dgm:pt>
    <dgm:pt modelId="{BF258487-3377-6F40-B824-C92B3260AA01}" type="pres">
      <dgm:prSet presAssocID="{4CBC71E0-3E89-6E4C-AB87-22D02A3C8000}" presName="descendantText" presStyleLbl="alignAccFollowNode1" presStyleIdx="1" presStyleCnt="3" custScaleX="113995" custScaleY="132768" custLinFactNeighborX="-1821">
        <dgm:presLayoutVars>
          <dgm:bulletEnabled val="1"/>
        </dgm:presLayoutVars>
      </dgm:prSet>
      <dgm:spPr/>
      <dgm:t>
        <a:bodyPr/>
        <a:lstStyle/>
        <a:p>
          <a:endParaRPr lang="en-US"/>
        </a:p>
      </dgm:t>
    </dgm:pt>
    <dgm:pt modelId="{5889367A-C24D-824E-B0C6-2E0B91BC9D9B}" type="pres">
      <dgm:prSet presAssocID="{31060D55-4A5D-5B44-AFD1-29FCCF3F4384}" presName="sp" presStyleCnt="0"/>
      <dgm:spPr/>
    </dgm:pt>
    <dgm:pt modelId="{C3C4BCBE-36BA-3A48-BFC3-9F44EA626D12}" type="pres">
      <dgm:prSet presAssocID="{83DFE19C-4FCE-1E40-89D7-2DFB7D8E30EF}" presName="linNode" presStyleCnt="0"/>
      <dgm:spPr/>
    </dgm:pt>
    <dgm:pt modelId="{B9072A0C-B25C-3642-935F-EBC9D04F4593}" type="pres">
      <dgm:prSet presAssocID="{83DFE19C-4FCE-1E40-89D7-2DFB7D8E30EF}" presName="parentText" presStyleLbl="node1" presStyleIdx="2" presStyleCnt="3" custScaleX="61237" custScaleY="86923">
        <dgm:presLayoutVars>
          <dgm:chMax val="1"/>
          <dgm:bulletEnabled val="1"/>
        </dgm:presLayoutVars>
      </dgm:prSet>
      <dgm:spPr/>
      <dgm:t>
        <a:bodyPr/>
        <a:lstStyle/>
        <a:p>
          <a:endParaRPr lang="en-US"/>
        </a:p>
      </dgm:t>
    </dgm:pt>
    <dgm:pt modelId="{23CD5EFA-40B9-C142-95FA-719A0BA66C08}" type="pres">
      <dgm:prSet presAssocID="{83DFE19C-4FCE-1E40-89D7-2DFB7D8E30EF}" presName="descendantText" presStyleLbl="alignAccFollowNode1" presStyleIdx="2" presStyleCnt="3" custScaleX="113885" custLinFactNeighborX="14" custLinFactNeighborY="1963">
        <dgm:presLayoutVars>
          <dgm:bulletEnabled val="1"/>
        </dgm:presLayoutVars>
      </dgm:prSet>
      <dgm:spPr/>
      <dgm:t>
        <a:bodyPr/>
        <a:lstStyle/>
        <a:p>
          <a:endParaRPr lang="en-US"/>
        </a:p>
      </dgm:t>
    </dgm:pt>
  </dgm:ptLst>
  <dgm:cxnLst>
    <dgm:cxn modelId="{0A66FB59-5460-7944-A83E-D1C9BEEB2B13}" type="presOf" srcId="{B0608FE4-1496-4D44-A059-BF32E910822D}" destId="{BF258487-3377-6F40-B824-C92B3260AA01}" srcOrd="0" destOrd="3" presId="urn:microsoft.com/office/officeart/2005/8/layout/vList5"/>
    <dgm:cxn modelId="{73289194-54E7-EF45-9647-333052B0B302}" srcId="{9CD1FDEF-AF9B-A742-AB52-BA31A054D3BA}" destId="{4CBC71E0-3E89-6E4C-AB87-22D02A3C8000}" srcOrd="1" destOrd="0" parTransId="{6A2C0D91-F44E-1148-9F4B-D33F45F870C7}" sibTransId="{31060D55-4A5D-5B44-AFD1-29FCCF3F4384}"/>
    <dgm:cxn modelId="{BA773C69-C118-EA4F-AF6E-10CD3D3C1D3D}" srcId="{4CBC71E0-3E89-6E4C-AB87-22D02A3C8000}" destId="{B0608FE4-1496-4D44-A059-BF32E910822D}" srcOrd="3" destOrd="0" parTransId="{9C5E1B78-39CA-4B4B-B077-30A1FED2C112}" sibTransId="{4AC1C50B-7C35-044F-83B0-35214E724F1B}"/>
    <dgm:cxn modelId="{391BE1F4-00E3-2B41-87EF-85D7ECF9EA14}" srcId="{83DFE19C-4FCE-1E40-89D7-2DFB7D8E30EF}" destId="{F8D4A530-6ADC-0549-8DCD-182F7FF94780}" srcOrd="0" destOrd="0" parTransId="{46D114B7-1FA4-8149-9E95-A5E6075BB0EC}" sibTransId="{BF7A3CAC-1133-2F40-B5A8-6CF5563588A3}"/>
    <dgm:cxn modelId="{F0B8630C-1D00-4D4A-A213-9F3A629808EF}" srcId="{4CBC71E0-3E89-6E4C-AB87-22D02A3C8000}" destId="{45CC2F67-3996-6541-99E4-55321339BD65}" srcOrd="0" destOrd="0" parTransId="{4927AF55-7D0A-E242-A127-50710A0B4679}" sibTransId="{094125B1-AF6C-4043-8CAF-4FD846A22917}"/>
    <dgm:cxn modelId="{B5D3F749-061D-8646-9E18-259FA136F4A0}" type="presOf" srcId="{83DFE19C-4FCE-1E40-89D7-2DFB7D8E30EF}" destId="{B9072A0C-B25C-3642-935F-EBC9D04F4593}" srcOrd="0" destOrd="0" presId="urn:microsoft.com/office/officeart/2005/8/layout/vList5"/>
    <dgm:cxn modelId="{E5E5FCE1-CC45-9849-9376-55DE72A83F8F}" srcId="{4CBC71E0-3E89-6E4C-AB87-22D02A3C8000}" destId="{B4A17988-AC03-7A42-8728-AE1EA201E548}" srcOrd="1" destOrd="0" parTransId="{B43F602B-76D3-BA4C-B0E9-FFC11CDDBCE1}" sibTransId="{9F2B494C-C2C5-8443-94A9-598487FF78A3}"/>
    <dgm:cxn modelId="{D73DAB6E-D53B-204F-9A05-52BDF6BEA2CC}" srcId="{9CD1FDEF-AF9B-A742-AB52-BA31A054D3BA}" destId="{9C134650-B679-1F4F-BB10-CDF654F19DC7}" srcOrd="0" destOrd="0" parTransId="{8AB81DA5-CEFD-3D40-8EEB-13A3C4850F6A}" sibTransId="{4D56AA2D-768A-5244-9BFA-0C45B17294E9}"/>
    <dgm:cxn modelId="{6C067867-F23D-0142-866E-096178D1FAC6}" type="presOf" srcId="{A62E3A00-293C-E149-9F60-0A47817BC248}" destId="{35775057-EC07-DE4C-9342-E92D8117A190}" srcOrd="0" destOrd="1" presId="urn:microsoft.com/office/officeart/2005/8/layout/vList5"/>
    <dgm:cxn modelId="{7E25F0EB-B86C-1B4B-A5F4-FEAC817F0DC0}" type="presOf" srcId="{ACBD6DC3-D921-EC41-B3AA-24AF8614AFC5}" destId="{35775057-EC07-DE4C-9342-E92D8117A190}" srcOrd="0" destOrd="0" presId="urn:microsoft.com/office/officeart/2005/8/layout/vList5"/>
    <dgm:cxn modelId="{E018984E-52A8-C947-8250-3F4E17EEB419}" srcId="{9CD1FDEF-AF9B-A742-AB52-BA31A054D3BA}" destId="{83DFE19C-4FCE-1E40-89D7-2DFB7D8E30EF}" srcOrd="2" destOrd="0" parTransId="{18716487-76DF-AA48-AC37-54CC0DA24935}" sibTransId="{F3CE0F14-F11A-C44A-95BB-B2B192DB7EB9}"/>
    <dgm:cxn modelId="{54E86024-1CD0-C74F-AF3E-5B8F65D8E3E9}" type="presOf" srcId="{9CD1FDEF-AF9B-A742-AB52-BA31A054D3BA}" destId="{689D2C6A-6658-E04C-8DDD-73D5BEF551AE}" srcOrd="0" destOrd="0" presId="urn:microsoft.com/office/officeart/2005/8/layout/vList5"/>
    <dgm:cxn modelId="{7ADBDC28-6626-2746-9D1F-A72AD5F33748}" srcId="{4CBC71E0-3E89-6E4C-AB87-22D02A3C8000}" destId="{F4185C8D-2A5F-BA4F-A565-B811D81A4E6C}" srcOrd="4" destOrd="0" parTransId="{4C572EAE-FFE1-2F4E-93DF-179843A49CC5}" sibTransId="{CEF1D2A1-9FD2-8348-890F-395A1A9C4581}"/>
    <dgm:cxn modelId="{86E5F96F-3304-2141-ACE0-52616B65CDE5}" type="presOf" srcId="{45CC2F67-3996-6541-99E4-55321339BD65}" destId="{BF258487-3377-6F40-B824-C92B3260AA01}" srcOrd="0" destOrd="0" presId="urn:microsoft.com/office/officeart/2005/8/layout/vList5"/>
    <dgm:cxn modelId="{7959D5C5-9950-124D-B720-40AFE39F98EB}" srcId="{9C134650-B679-1F4F-BB10-CDF654F19DC7}" destId="{C205C681-F8FD-5544-A0BF-D509C45B3038}" srcOrd="2" destOrd="0" parTransId="{4CC2ADA5-B98D-D441-A4AD-7AC4E32FFB51}" sibTransId="{C0A9ABCB-A453-D84D-B735-87965F4E0B55}"/>
    <dgm:cxn modelId="{26FE534C-30D8-9847-8ABA-2F28099E7FEF}" type="presOf" srcId="{F4185C8D-2A5F-BA4F-A565-B811D81A4E6C}" destId="{BF258487-3377-6F40-B824-C92B3260AA01}" srcOrd="0" destOrd="4" presId="urn:microsoft.com/office/officeart/2005/8/layout/vList5"/>
    <dgm:cxn modelId="{3F498AD0-4977-7542-9F95-C2A049115CA4}" type="presOf" srcId="{B4A17988-AC03-7A42-8728-AE1EA201E548}" destId="{BF258487-3377-6F40-B824-C92B3260AA01}" srcOrd="0" destOrd="1" presId="urn:microsoft.com/office/officeart/2005/8/layout/vList5"/>
    <dgm:cxn modelId="{6A50EBF5-23DF-714C-882E-4A23C8EB87B0}" type="presOf" srcId="{F8D4A530-6ADC-0549-8DCD-182F7FF94780}" destId="{23CD5EFA-40B9-C142-95FA-719A0BA66C08}" srcOrd="0" destOrd="0" presId="urn:microsoft.com/office/officeart/2005/8/layout/vList5"/>
    <dgm:cxn modelId="{EE850BAE-3777-6E43-9008-658030BEA0E3}" srcId="{4CBC71E0-3E89-6E4C-AB87-22D02A3C8000}" destId="{A9BC3C6D-1A92-8746-9E26-9BDDE99E8646}" srcOrd="2" destOrd="0" parTransId="{0BB6EDFB-CF62-544E-A5F4-850FF71B99D4}" sibTransId="{843F74F6-EBC5-C440-921B-7011B2EACF7D}"/>
    <dgm:cxn modelId="{CB840B9F-9AB8-0747-98FC-532BD76F29C2}" type="presOf" srcId="{4CBC71E0-3E89-6E4C-AB87-22D02A3C8000}" destId="{C93FBB15-D2E6-9441-8BD3-44C41C6FAE27}" srcOrd="0" destOrd="0" presId="urn:microsoft.com/office/officeart/2005/8/layout/vList5"/>
    <dgm:cxn modelId="{6D47DBC7-FC0F-E143-92D2-22F5A4C1DBC4}" srcId="{9C134650-B679-1F4F-BB10-CDF654F19DC7}" destId="{ACBD6DC3-D921-EC41-B3AA-24AF8614AFC5}" srcOrd="0" destOrd="0" parTransId="{0F8608B2-DEFF-164B-B715-243E5D823042}" sibTransId="{D4369358-33D7-4E4A-B0C6-E54D19FCBFE2}"/>
    <dgm:cxn modelId="{88A72916-B06D-CC4A-BAB8-25AD10741494}" type="presOf" srcId="{9C134650-B679-1F4F-BB10-CDF654F19DC7}" destId="{F3274242-94D6-7E44-997C-39126AD83557}" srcOrd="0" destOrd="0" presId="urn:microsoft.com/office/officeart/2005/8/layout/vList5"/>
    <dgm:cxn modelId="{E8AA6580-22F4-2649-8B28-6CE8D594A539}" srcId="{9C134650-B679-1F4F-BB10-CDF654F19DC7}" destId="{A62E3A00-293C-E149-9F60-0A47817BC248}" srcOrd="1" destOrd="0" parTransId="{C46D9E52-5E83-ED45-96CE-B1EBF1B9E194}" sibTransId="{F9C1B1C9-5EF9-2045-8299-7493A71FD81F}"/>
    <dgm:cxn modelId="{904A098E-2ABE-074D-A674-E27A478D3540}" type="presOf" srcId="{A9BC3C6D-1A92-8746-9E26-9BDDE99E8646}" destId="{BF258487-3377-6F40-B824-C92B3260AA01}" srcOrd="0" destOrd="2" presId="urn:microsoft.com/office/officeart/2005/8/layout/vList5"/>
    <dgm:cxn modelId="{EEDCAE51-FD46-E944-AC12-A1FFDE7E0400}" type="presOf" srcId="{C205C681-F8FD-5544-A0BF-D509C45B3038}" destId="{35775057-EC07-DE4C-9342-E92D8117A190}" srcOrd="0" destOrd="2" presId="urn:microsoft.com/office/officeart/2005/8/layout/vList5"/>
    <dgm:cxn modelId="{E321EEFF-45AF-7547-9F16-64A9560227FD}" type="presParOf" srcId="{689D2C6A-6658-E04C-8DDD-73D5BEF551AE}" destId="{19B4CCBC-001F-7C4B-A3F3-9996F3C21B95}" srcOrd="0" destOrd="0" presId="urn:microsoft.com/office/officeart/2005/8/layout/vList5"/>
    <dgm:cxn modelId="{48ECA76E-4214-EE4C-8831-D8BF1B1E84A7}" type="presParOf" srcId="{19B4CCBC-001F-7C4B-A3F3-9996F3C21B95}" destId="{F3274242-94D6-7E44-997C-39126AD83557}" srcOrd="0" destOrd="0" presId="urn:microsoft.com/office/officeart/2005/8/layout/vList5"/>
    <dgm:cxn modelId="{B85151EB-E7F9-DD41-AC7C-1521187EE6E6}" type="presParOf" srcId="{19B4CCBC-001F-7C4B-A3F3-9996F3C21B95}" destId="{35775057-EC07-DE4C-9342-E92D8117A190}" srcOrd="1" destOrd="0" presId="urn:microsoft.com/office/officeart/2005/8/layout/vList5"/>
    <dgm:cxn modelId="{1B6B29E8-788A-3E46-8E45-90FAEB4DAEC2}" type="presParOf" srcId="{689D2C6A-6658-E04C-8DDD-73D5BEF551AE}" destId="{53D68E48-7E79-5F40-A900-8B3A0A34F4A2}" srcOrd="1" destOrd="0" presId="urn:microsoft.com/office/officeart/2005/8/layout/vList5"/>
    <dgm:cxn modelId="{65A107DB-67AB-974A-8289-0DACE9EBF5FF}" type="presParOf" srcId="{689D2C6A-6658-E04C-8DDD-73D5BEF551AE}" destId="{EAF258B3-6600-D849-9BE1-13ACB55EE256}" srcOrd="2" destOrd="0" presId="urn:microsoft.com/office/officeart/2005/8/layout/vList5"/>
    <dgm:cxn modelId="{4A2FBC47-118E-184C-9FAB-E3257B27D271}" type="presParOf" srcId="{EAF258B3-6600-D849-9BE1-13ACB55EE256}" destId="{C93FBB15-D2E6-9441-8BD3-44C41C6FAE27}" srcOrd="0" destOrd="0" presId="urn:microsoft.com/office/officeart/2005/8/layout/vList5"/>
    <dgm:cxn modelId="{D15C44B8-443A-B140-A3E0-628D1A3CC45E}" type="presParOf" srcId="{EAF258B3-6600-D849-9BE1-13ACB55EE256}" destId="{BF258487-3377-6F40-B824-C92B3260AA01}" srcOrd="1" destOrd="0" presId="urn:microsoft.com/office/officeart/2005/8/layout/vList5"/>
    <dgm:cxn modelId="{D0705243-4788-D24C-958B-21EC768DF3D7}" type="presParOf" srcId="{689D2C6A-6658-E04C-8DDD-73D5BEF551AE}" destId="{5889367A-C24D-824E-B0C6-2E0B91BC9D9B}" srcOrd="3" destOrd="0" presId="urn:microsoft.com/office/officeart/2005/8/layout/vList5"/>
    <dgm:cxn modelId="{4F079C1A-51B5-7443-899B-BBE774E59FF9}" type="presParOf" srcId="{689D2C6A-6658-E04C-8DDD-73D5BEF551AE}" destId="{C3C4BCBE-36BA-3A48-BFC3-9F44EA626D12}" srcOrd="4" destOrd="0" presId="urn:microsoft.com/office/officeart/2005/8/layout/vList5"/>
    <dgm:cxn modelId="{FB8D6207-7934-EB47-A4F5-65E71011F768}" type="presParOf" srcId="{C3C4BCBE-36BA-3A48-BFC3-9F44EA626D12}" destId="{B9072A0C-B25C-3642-935F-EBC9D04F4593}" srcOrd="0" destOrd="0" presId="urn:microsoft.com/office/officeart/2005/8/layout/vList5"/>
    <dgm:cxn modelId="{884AFD6D-B9D8-9C48-A819-D98203663775}" type="presParOf" srcId="{C3C4BCBE-36BA-3A48-BFC3-9F44EA626D12}" destId="{23CD5EFA-40B9-C142-95FA-719A0BA66C08}"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D1FDEF-AF9B-A742-AB52-BA31A054D3BA}"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9C134650-B679-1F4F-BB10-CDF654F19DC7}">
      <dgm:prSet phldrT="[Text]" custT="1"/>
      <dgm:spPr>
        <a:solidFill>
          <a:schemeClr val="accent6">
            <a:lumMod val="75000"/>
          </a:schemeClr>
        </a:solidFill>
      </dgm:spPr>
      <dgm:t>
        <a:bodyPr/>
        <a:lstStyle/>
        <a:p>
          <a:r>
            <a:rPr lang="en-US" sz="2000" dirty="0" smtClean="0">
              <a:solidFill>
                <a:schemeClr val="bg1"/>
              </a:solidFill>
            </a:rPr>
            <a:t>Benefits</a:t>
          </a:r>
          <a:endParaRPr lang="en-US" sz="2000" dirty="0">
            <a:solidFill>
              <a:schemeClr val="bg1"/>
            </a:solidFill>
          </a:endParaRPr>
        </a:p>
      </dgm:t>
    </dgm:pt>
    <dgm:pt modelId="{8AB81DA5-CEFD-3D40-8EEB-13A3C4850F6A}" type="parTrans" cxnId="{D73DAB6E-D53B-204F-9A05-52BDF6BEA2CC}">
      <dgm:prSet/>
      <dgm:spPr/>
      <dgm:t>
        <a:bodyPr/>
        <a:lstStyle/>
        <a:p>
          <a:endParaRPr lang="en-US"/>
        </a:p>
      </dgm:t>
    </dgm:pt>
    <dgm:pt modelId="{4D56AA2D-768A-5244-9BFA-0C45B17294E9}" type="sibTrans" cxnId="{D73DAB6E-D53B-204F-9A05-52BDF6BEA2CC}">
      <dgm:prSet/>
      <dgm:spPr/>
      <dgm:t>
        <a:bodyPr/>
        <a:lstStyle/>
        <a:p>
          <a:endParaRPr lang="en-US"/>
        </a:p>
      </dgm:t>
    </dgm:pt>
    <dgm:pt modelId="{ACBD6DC3-D921-EC41-B3AA-24AF8614AFC5}">
      <dgm:prSet phldrT="[Text]" custT="1"/>
      <dgm:spPr>
        <a:solidFill>
          <a:schemeClr val="accent6">
            <a:lumMod val="40000"/>
            <a:lumOff val="60000"/>
            <a:alpha val="90000"/>
          </a:schemeClr>
        </a:solidFill>
      </dgm:spPr>
      <dgm:t>
        <a:bodyPr/>
        <a:lstStyle/>
        <a:p>
          <a:r>
            <a:rPr lang="en-US" sz="1600" dirty="0" smtClean="0">
              <a:solidFill>
                <a:schemeClr val="bg1">
                  <a:lumMod val="50000"/>
                </a:schemeClr>
              </a:solidFill>
            </a:rPr>
            <a:t>Reduce isolation and tokenism.</a:t>
          </a:r>
          <a:endParaRPr lang="en-US" sz="1600" dirty="0">
            <a:solidFill>
              <a:schemeClr val="bg1">
                <a:lumMod val="50000"/>
              </a:schemeClr>
            </a:solidFill>
          </a:endParaRPr>
        </a:p>
      </dgm:t>
    </dgm:pt>
    <dgm:pt modelId="{0F8608B2-DEFF-164B-B715-243E5D823042}" type="parTrans" cxnId="{6D47DBC7-FC0F-E143-92D2-22F5A4C1DBC4}">
      <dgm:prSet/>
      <dgm:spPr/>
      <dgm:t>
        <a:bodyPr/>
        <a:lstStyle/>
        <a:p>
          <a:endParaRPr lang="en-US"/>
        </a:p>
      </dgm:t>
    </dgm:pt>
    <dgm:pt modelId="{D4369358-33D7-4E4A-B0C6-E54D19FCBFE2}" type="sibTrans" cxnId="{6D47DBC7-FC0F-E143-92D2-22F5A4C1DBC4}">
      <dgm:prSet/>
      <dgm:spPr/>
      <dgm:t>
        <a:bodyPr/>
        <a:lstStyle/>
        <a:p>
          <a:endParaRPr lang="en-US"/>
        </a:p>
      </dgm:t>
    </dgm:pt>
    <dgm:pt modelId="{A62E3A00-293C-E149-9F60-0A47817BC248}">
      <dgm:prSet phldrT="[Text]" custT="1"/>
      <dgm:spPr>
        <a:solidFill>
          <a:schemeClr val="accent6">
            <a:lumMod val="40000"/>
            <a:lumOff val="60000"/>
            <a:alpha val="90000"/>
          </a:schemeClr>
        </a:solidFill>
      </dgm:spPr>
      <dgm:t>
        <a:bodyPr/>
        <a:lstStyle/>
        <a:p>
          <a:r>
            <a:rPr lang="en-US" sz="1600" dirty="0" smtClean="0">
              <a:solidFill>
                <a:schemeClr val="bg1">
                  <a:lumMod val="50000"/>
                </a:schemeClr>
              </a:solidFill>
            </a:rPr>
            <a:t>Broaden the points of view in discussions.</a:t>
          </a:r>
          <a:endParaRPr lang="en-US" sz="1600" dirty="0">
            <a:solidFill>
              <a:schemeClr val="bg1">
                <a:lumMod val="50000"/>
              </a:schemeClr>
            </a:solidFill>
          </a:endParaRPr>
        </a:p>
      </dgm:t>
    </dgm:pt>
    <dgm:pt modelId="{C46D9E52-5E83-ED45-96CE-B1EBF1B9E194}" type="parTrans" cxnId="{E8AA6580-22F4-2649-8B28-6CE8D594A539}">
      <dgm:prSet/>
      <dgm:spPr/>
      <dgm:t>
        <a:bodyPr/>
        <a:lstStyle/>
        <a:p>
          <a:endParaRPr lang="en-US"/>
        </a:p>
      </dgm:t>
    </dgm:pt>
    <dgm:pt modelId="{F9C1B1C9-5EF9-2045-8299-7493A71FD81F}" type="sibTrans" cxnId="{E8AA6580-22F4-2649-8B28-6CE8D594A539}">
      <dgm:prSet/>
      <dgm:spPr/>
      <dgm:t>
        <a:bodyPr/>
        <a:lstStyle/>
        <a:p>
          <a:endParaRPr lang="en-US"/>
        </a:p>
      </dgm:t>
    </dgm:pt>
    <dgm:pt modelId="{4CBC71E0-3E89-6E4C-AB87-22D02A3C8000}">
      <dgm:prSet phldrT="[Text]" custT="1"/>
      <dgm:spPr>
        <a:solidFill>
          <a:schemeClr val="accent6">
            <a:lumMod val="75000"/>
          </a:schemeClr>
        </a:solidFill>
      </dgm:spPr>
      <dgm:t>
        <a:bodyPr/>
        <a:lstStyle/>
        <a:p>
          <a:r>
            <a:rPr lang="en-US" sz="2000" dirty="0" smtClean="0">
              <a:solidFill>
                <a:schemeClr val="bg1"/>
              </a:solidFill>
            </a:rPr>
            <a:t>Harms or concerns</a:t>
          </a:r>
          <a:endParaRPr lang="en-US" sz="2000" dirty="0">
            <a:solidFill>
              <a:schemeClr val="bg1"/>
            </a:solidFill>
          </a:endParaRPr>
        </a:p>
      </dgm:t>
    </dgm:pt>
    <dgm:pt modelId="{6A2C0D91-F44E-1148-9F4B-D33F45F870C7}" type="parTrans" cxnId="{73289194-54E7-EF45-9647-333052B0B302}">
      <dgm:prSet/>
      <dgm:spPr/>
      <dgm:t>
        <a:bodyPr/>
        <a:lstStyle/>
        <a:p>
          <a:endParaRPr lang="en-US"/>
        </a:p>
      </dgm:t>
    </dgm:pt>
    <dgm:pt modelId="{31060D55-4A5D-5B44-AFD1-29FCCF3F4384}" type="sibTrans" cxnId="{73289194-54E7-EF45-9647-333052B0B302}">
      <dgm:prSet/>
      <dgm:spPr/>
      <dgm:t>
        <a:bodyPr/>
        <a:lstStyle/>
        <a:p>
          <a:endParaRPr lang="en-US"/>
        </a:p>
      </dgm:t>
    </dgm:pt>
    <dgm:pt modelId="{45CC2F67-3996-6541-99E4-55321339BD65}">
      <dgm:prSet phldrT="[Text]" custT="1"/>
      <dgm:spPr>
        <a:solidFill>
          <a:schemeClr val="accent6">
            <a:lumMod val="40000"/>
            <a:lumOff val="60000"/>
            <a:alpha val="90000"/>
          </a:schemeClr>
        </a:solidFill>
      </dgm:spPr>
      <dgm:t>
        <a:bodyPr/>
        <a:lstStyle/>
        <a:p>
          <a:r>
            <a:rPr lang="en-US" sz="1600" dirty="0" smtClean="0">
              <a:solidFill>
                <a:schemeClr val="bg1">
                  <a:lumMod val="50000"/>
                </a:schemeClr>
              </a:solidFill>
            </a:rPr>
            <a:t>Cause work overload for the few women who qualify for committee work, thereby limiting their scientific output.</a:t>
          </a:r>
          <a:endParaRPr lang="en-US" sz="1600" dirty="0">
            <a:solidFill>
              <a:schemeClr val="bg1">
                <a:lumMod val="50000"/>
              </a:schemeClr>
            </a:solidFill>
          </a:endParaRPr>
        </a:p>
      </dgm:t>
    </dgm:pt>
    <dgm:pt modelId="{4927AF55-7D0A-E242-A127-50710A0B4679}" type="parTrans" cxnId="{F0B8630C-1D00-4D4A-A213-9F3A629808EF}">
      <dgm:prSet/>
      <dgm:spPr/>
      <dgm:t>
        <a:bodyPr/>
        <a:lstStyle/>
        <a:p>
          <a:endParaRPr lang="en-US"/>
        </a:p>
      </dgm:t>
    </dgm:pt>
    <dgm:pt modelId="{094125B1-AF6C-4043-8CAF-4FD846A22917}" type="sibTrans" cxnId="{F0B8630C-1D00-4D4A-A213-9F3A629808EF}">
      <dgm:prSet/>
      <dgm:spPr/>
      <dgm:t>
        <a:bodyPr/>
        <a:lstStyle/>
        <a:p>
          <a:endParaRPr lang="en-US"/>
        </a:p>
      </dgm:t>
    </dgm:pt>
    <dgm:pt modelId="{83DFE19C-4FCE-1E40-89D7-2DFB7D8E30EF}">
      <dgm:prSet custT="1"/>
      <dgm:spPr>
        <a:solidFill>
          <a:srgbClr val="E46C0A"/>
        </a:solidFill>
      </dgm:spPr>
      <dgm:t>
        <a:bodyPr/>
        <a:lstStyle/>
        <a:p>
          <a:r>
            <a:rPr lang="en-US" sz="2000" dirty="0" smtClean="0">
              <a:solidFill>
                <a:schemeClr val="bg1"/>
              </a:solidFill>
            </a:rPr>
            <a:t>Unknowns</a:t>
          </a:r>
          <a:endParaRPr lang="en-US" sz="2000" dirty="0">
            <a:solidFill>
              <a:schemeClr val="bg1"/>
            </a:solidFill>
          </a:endParaRPr>
        </a:p>
      </dgm:t>
    </dgm:pt>
    <dgm:pt modelId="{18716487-76DF-AA48-AC37-54CC0DA24935}" type="parTrans" cxnId="{E018984E-52A8-C947-8250-3F4E17EEB419}">
      <dgm:prSet/>
      <dgm:spPr/>
      <dgm:t>
        <a:bodyPr/>
        <a:lstStyle/>
        <a:p>
          <a:endParaRPr lang="en-US"/>
        </a:p>
      </dgm:t>
    </dgm:pt>
    <dgm:pt modelId="{F3CE0F14-F11A-C44A-95BB-B2B192DB7EB9}" type="sibTrans" cxnId="{E018984E-52A8-C947-8250-3F4E17EEB419}">
      <dgm:prSet/>
      <dgm:spPr/>
      <dgm:t>
        <a:bodyPr/>
        <a:lstStyle/>
        <a:p>
          <a:endParaRPr lang="en-US"/>
        </a:p>
      </dgm:t>
    </dgm:pt>
    <dgm:pt modelId="{F8D4A530-6ADC-0549-8DCD-182F7FF94780}">
      <dgm:prSet custT="1"/>
      <dgm:spPr>
        <a:solidFill>
          <a:schemeClr val="accent6">
            <a:lumMod val="40000"/>
            <a:lumOff val="60000"/>
            <a:alpha val="90000"/>
          </a:schemeClr>
        </a:solidFill>
      </dgm:spPr>
      <dgm:t>
        <a:bodyPr/>
        <a:lstStyle/>
        <a:p>
          <a:r>
            <a:rPr lang="en-US" sz="1600" dirty="0" smtClean="0">
              <a:solidFill>
                <a:srgbClr val="7F7F7F"/>
              </a:solidFill>
            </a:rPr>
            <a:t>What is the “critical mass” that represents women effectively?</a:t>
          </a:r>
          <a:endParaRPr lang="en-US" sz="1600" dirty="0">
            <a:solidFill>
              <a:srgbClr val="7F7F7F"/>
            </a:solidFill>
          </a:endParaRPr>
        </a:p>
      </dgm:t>
    </dgm:pt>
    <dgm:pt modelId="{46D114B7-1FA4-8149-9E95-A5E6075BB0EC}" type="parTrans" cxnId="{391BE1F4-00E3-2B41-87EF-85D7ECF9EA14}">
      <dgm:prSet/>
      <dgm:spPr/>
      <dgm:t>
        <a:bodyPr/>
        <a:lstStyle/>
        <a:p>
          <a:endParaRPr lang="en-US"/>
        </a:p>
      </dgm:t>
    </dgm:pt>
    <dgm:pt modelId="{BF7A3CAC-1133-2F40-B5A8-6CF5563588A3}" type="sibTrans" cxnId="{391BE1F4-00E3-2B41-87EF-85D7ECF9EA14}">
      <dgm:prSet/>
      <dgm:spPr/>
      <dgm:t>
        <a:bodyPr/>
        <a:lstStyle/>
        <a:p>
          <a:endParaRPr lang="en-US"/>
        </a:p>
      </dgm:t>
    </dgm:pt>
    <dgm:pt modelId="{15F00408-DA5F-B849-871F-E30B33C7DCA2}">
      <dgm:prSet custT="1"/>
      <dgm:spPr>
        <a:solidFill>
          <a:schemeClr val="accent6">
            <a:lumMod val="40000"/>
            <a:lumOff val="60000"/>
            <a:alpha val="90000"/>
          </a:schemeClr>
        </a:solidFill>
      </dgm:spPr>
      <dgm:t>
        <a:bodyPr/>
        <a:lstStyle/>
        <a:p>
          <a:r>
            <a:rPr lang="en-US" sz="1600" dirty="0" smtClean="0">
              <a:solidFill>
                <a:srgbClr val="7F7F7F"/>
              </a:solidFill>
            </a:rPr>
            <a:t>What is the effect of the presence of women in a committee?</a:t>
          </a:r>
          <a:endParaRPr lang="en-US" sz="1600" dirty="0">
            <a:solidFill>
              <a:srgbClr val="7F7F7F"/>
            </a:solidFill>
          </a:endParaRPr>
        </a:p>
      </dgm:t>
    </dgm:pt>
    <dgm:pt modelId="{E1F86247-0E5D-3C46-A9D3-DDC068AB024E}" type="parTrans" cxnId="{66D795A3-5B50-F84D-AF65-B94A71843B02}">
      <dgm:prSet/>
      <dgm:spPr/>
      <dgm:t>
        <a:bodyPr/>
        <a:lstStyle/>
        <a:p>
          <a:endParaRPr lang="en-US"/>
        </a:p>
      </dgm:t>
    </dgm:pt>
    <dgm:pt modelId="{420903B7-7BCD-4F44-9CC8-105770A47B24}" type="sibTrans" cxnId="{66D795A3-5B50-F84D-AF65-B94A71843B02}">
      <dgm:prSet/>
      <dgm:spPr/>
      <dgm:t>
        <a:bodyPr/>
        <a:lstStyle/>
        <a:p>
          <a:endParaRPr lang="en-US"/>
        </a:p>
      </dgm:t>
    </dgm:pt>
    <dgm:pt modelId="{BF47C0CB-EA66-F04A-852D-7E4A62BB4367}" type="pres">
      <dgm:prSet presAssocID="{9CD1FDEF-AF9B-A742-AB52-BA31A054D3BA}" presName="Name0" presStyleCnt="0">
        <dgm:presLayoutVars>
          <dgm:dir/>
          <dgm:animLvl val="lvl"/>
          <dgm:resizeHandles val="exact"/>
        </dgm:presLayoutVars>
      </dgm:prSet>
      <dgm:spPr/>
      <dgm:t>
        <a:bodyPr/>
        <a:lstStyle/>
        <a:p>
          <a:endParaRPr lang="en-US"/>
        </a:p>
      </dgm:t>
    </dgm:pt>
    <dgm:pt modelId="{FB2CD9D9-4A6E-3249-A259-FE5B8CF2F469}" type="pres">
      <dgm:prSet presAssocID="{9C134650-B679-1F4F-BB10-CDF654F19DC7}" presName="linNode" presStyleCnt="0"/>
      <dgm:spPr/>
    </dgm:pt>
    <dgm:pt modelId="{93A0FE9C-1EE8-C947-A7B5-6AD9ECDBC913}" type="pres">
      <dgm:prSet presAssocID="{9C134650-B679-1F4F-BB10-CDF654F19DC7}" presName="parentText" presStyleLbl="node1" presStyleIdx="0" presStyleCnt="3" custScaleX="72139">
        <dgm:presLayoutVars>
          <dgm:chMax val="1"/>
          <dgm:bulletEnabled val="1"/>
        </dgm:presLayoutVars>
      </dgm:prSet>
      <dgm:spPr/>
      <dgm:t>
        <a:bodyPr/>
        <a:lstStyle/>
        <a:p>
          <a:endParaRPr lang="en-US"/>
        </a:p>
      </dgm:t>
    </dgm:pt>
    <dgm:pt modelId="{3B91BA33-8EC3-054A-9C05-6D2DC7CC7E92}" type="pres">
      <dgm:prSet presAssocID="{9C134650-B679-1F4F-BB10-CDF654F19DC7}" presName="descendantText" presStyleLbl="alignAccFollowNode1" presStyleIdx="0" presStyleCnt="3" custLinFactNeighborY="3667">
        <dgm:presLayoutVars>
          <dgm:bulletEnabled val="1"/>
        </dgm:presLayoutVars>
      </dgm:prSet>
      <dgm:spPr/>
      <dgm:t>
        <a:bodyPr/>
        <a:lstStyle/>
        <a:p>
          <a:endParaRPr lang="en-US"/>
        </a:p>
      </dgm:t>
    </dgm:pt>
    <dgm:pt modelId="{B8659FC7-4D9F-3544-952A-64CE515F761E}" type="pres">
      <dgm:prSet presAssocID="{4D56AA2D-768A-5244-9BFA-0C45B17294E9}" presName="sp" presStyleCnt="0"/>
      <dgm:spPr/>
    </dgm:pt>
    <dgm:pt modelId="{DC7BF435-07A1-C44A-8F14-A2ED3D1201BD}" type="pres">
      <dgm:prSet presAssocID="{4CBC71E0-3E89-6E4C-AB87-22D02A3C8000}" presName="linNode" presStyleCnt="0"/>
      <dgm:spPr/>
    </dgm:pt>
    <dgm:pt modelId="{EE342C54-85A7-E446-8083-2D5DF949A2BF}" type="pres">
      <dgm:prSet presAssocID="{4CBC71E0-3E89-6E4C-AB87-22D02A3C8000}" presName="parentText" presStyleLbl="node1" presStyleIdx="1" presStyleCnt="3" custScaleX="72139">
        <dgm:presLayoutVars>
          <dgm:chMax val="1"/>
          <dgm:bulletEnabled val="1"/>
        </dgm:presLayoutVars>
      </dgm:prSet>
      <dgm:spPr/>
      <dgm:t>
        <a:bodyPr/>
        <a:lstStyle/>
        <a:p>
          <a:endParaRPr lang="en-US"/>
        </a:p>
      </dgm:t>
    </dgm:pt>
    <dgm:pt modelId="{01779C0A-EFF4-7941-9B73-53E568D9B39F}" type="pres">
      <dgm:prSet presAssocID="{4CBC71E0-3E89-6E4C-AB87-22D02A3C8000}" presName="descendantText" presStyleLbl="alignAccFollowNode1" presStyleIdx="1" presStyleCnt="3" custLinFactNeighborY="3667">
        <dgm:presLayoutVars>
          <dgm:bulletEnabled val="1"/>
        </dgm:presLayoutVars>
      </dgm:prSet>
      <dgm:spPr/>
      <dgm:t>
        <a:bodyPr/>
        <a:lstStyle/>
        <a:p>
          <a:endParaRPr lang="en-US"/>
        </a:p>
      </dgm:t>
    </dgm:pt>
    <dgm:pt modelId="{413B95EC-E4CA-2346-A37C-6835CC3E2791}" type="pres">
      <dgm:prSet presAssocID="{31060D55-4A5D-5B44-AFD1-29FCCF3F4384}" presName="sp" presStyleCnt="0"/>
      <dgm:spPr/>
    </dgm:pt>
    <dgm:pt modelId="{63F4173C-574A-1047-A030-416C7B743EF6}" type="pres">
      <dgm:prSet presAssocID="{83DFE19C-4FCE-1E40-89D7-2DFB7D8E30EF}" presName="linNode" presStyleCnt="0"/>
      <dgm:spPr/>
    </dgm:pt>
    <dgm:pt modelId="{927E1786-F8B0-D04A-A831-1E6778ABABB5}" type="pres">
      <dgm:prSet presAssocID="{83DFE19C-4FCE-1E40-89D7-2DFB7D8E30EF}" presName="parentText" presStyleLbl="node1" presStyleIdx="2" presStyleCnt="3" custScaleX="72139">
        <dgm:presLayoutVars>
          <dgm:chMax val="1"/>
          <dgm:bulletEnabled val="1"/>
        </dgm:presLayoutVars>
      </dgm:prSet>
      <dgm:spPr/>
      <dgm:t>
        <a:bodyPr/>
        <a:lstStyle/>
        <a:p>
          <a:endParaRPr lang="en-US"/>
        </a:p>
      </dgm:t>
    </dgm:pt>
    <dgm:pt modelId="{5B187AE8-98BF-D940-A146-76B455E74D10}" type="pres">
      <dgm:prSet presAssocID="{83DFE19C-4FCE-1E40-89D7-2DFB7D8E30EF}" presName="descendantText" presStyleLbl="alignAccFollowNode1" presStyleIdx="2" presStyleCnt="3" custLinFactNeighborY="3667">
        <dgm:presLayoutVars>
          <dgm:bulletEnabled val="1"/>
        </dgm:presLayoutVars>
      </dgm:prSet>
      <dgm:spPr/>
      <dgm:t>
        <a:bodyPr/>
        <a:lstStyle/>
        <a:p>
          <a:endParaRPr lang="en-US"/>
        </a:p>
      </dgm:t>
    </dgm:pt>
  </dgm:ptLst>
  <dgm:cxnLst>
    <dgm:cxn modelId="{73289194-54E7-EF45-9647-333052B0B302}" srcId="{9CD1FDEF-AF9B-A742-AB52-BA31A054D3BA}" destId="{4CBC71E0-3E89-6E4C-AB87-22D02A3C8000}" srcOrd="1" destOrd="0" parTransId="{6A2C0D91-F44E-1148-9F4B-D33F45F870C7}" sibTransId="{31060D55-4A5D-5B44-AFD1-29FCCF3F4384}"/>
    <dgm:cxn modelId="{2665F90F-290A-7A44-8AB3-9824DFEDA53B}" type="presOf" srcId="{45CC2F67-3996-6541-99E4-55321339BD65}" destId="{01779C0A-EFF4-7941-9B73-53E568D9B39F}" srcOrd="0" destOrd="0" presId="urn:microsoft.com/office/officeart/2005/8/layout/vList5"/>
    <dgm:cxn modelId="{391BE1F4-00E3-2B41-87EF-85D7ECF9EA14}" srcId="{83DFE19C-4FCE-1E40-89D7-2DFB7D8E30EF}" destId="{F8D4A530-6ADC-0549-8DCD-182F7FF94780}" srcOrd="0" destOrd="0" parTransId="{46D114B7-1FA4-8149-9E95-A5E6075BB0EC}" sibTransId="{BF7A3CAC-1133-2F40-B5A8-6CF5563588A3}"/>
    <dgm:cxn modelId="{377CAFAA-FE59-8D41-9A83-89BD6F517156}" type="presOf" srcId="{4CBC71E0-3E89-6E4C-AB87-22D02A3C8000}" destId="{EE342C54-85A7-E446-8083-2D5DF949A2BF}" srcOrd="0" destOrd="0" presId="urn:microsoft.com/office/officeart/2005/8/layout/vList5"/>
    <dgm:cxn modelId="{F0B8630C-1D00-4D4A-A213-9F3A629808EF}" srcId="{4CBC71E0-3E89-6E4C-AB87-22D02A3C8000}" destId="{45CC2F67-3996-6541-99E4-55321339BD65}" srcOrd="0" destOrd="0" parTransId="{4927AF55-7D0A-E242-A127-50710A0B4679}" sibTransId="{094125B1-AF6C-4043-8CAF-4FD846A22917}"/>
    <dgm:cxn modelId="{D62C5CB2-66B5-FC48-AC59-10942D640236}" type="presOf" srcId="{9CD1FDEF-AF9B-A742-AB52-BA31A054D3BA}" destId="{BF47C0CB-EA66-F04A-852D-7E4A62BB4367}" srcOrd="0" destOrd="0" presId="urn:microsoft.com/office/officeart/2005/8/layout/vList5"/>
    <dgm:cxn modelId="{D73DAB6E-D53B-204F-9A05-52BDF6BEA2CC}" srcId="{9CD1FDEF-AF9B-A742-AB52-BA31A054D3BA}" destId="{9C134650-B679-1F4F-BB10-CDF654F19DC7}" srcOrd="0" destOrd="0" parTransId="{8AB81DA5-CEFD-3D40-8EEB-13A3C4850F6A}" sibTransId="{4D56AA2D-768A-5244-9BFA-0C45B17294E9}"/>
    <dgm:cxn modelId="{E018984E-52A8-C947-8250-3F4E17EEB419}" srcId="{9CD1FDEF-AF9B-A742-AB52-BA31A054D3BA}" destId="{83DFE19C-4FCE-1E40-89D7-2DFB7D8E30EF}" srcOrd="2" destOrd="0" parTransId="{18716487-76DF-AA48-AC37-54CC0DA24935}" sibTransId="{F3CE0F14-F11A-C44A-95BB-B2B192DB7EB9}"/>
    <dgm:cxn modelId="{A9D3A880-9044-734C-BCDB-5C67BB977726}" type="presOf" srcId="{F8D4A530-6ADC-0549-8DCD-182F7FF94780}" destId="{5B187AE8-98BF-D940-A146-76B455E74D10}" srcOrd="0" destOrd="0" presId="urn:microsoft.com/office/officeart/2005/8/layout/vList5"/>
    <dgm:cxn modelId="{556E1B8C-3B97-E74A-BB1F-211DC233E988}" type="presOf" srcId="{ACBD6DC3-D921-EC41-B3AA-24AF8614AFC5}" destId="{3B91BA33-8EC3-054A-9C05-6D2DC7CC7E92}" srcOrd="0" destOrd="0" presId="urn:microsoft.com/office/officeart/2005/8/layout/vList5"/>
    <dgm:cxn modelId="{35370238-DA8D-AF4C-9A29-40CDF066AB41}" type="presOf" srcId="{A62E3A00-293C-E149-9F60-0A47817BC248}" destId="{3B91BA33-8EC3-054A-9C05-6D2DC7CC7E92}" srcOrd="0" destOrd="1" presId="urn:microsoft.com/office/officeart/2005/8/layout/vList5"/>
    <dgm:cxn modelId="{365842C2-F030-2048-893C-E69395633048}" type="presOf" srcId="{9C134650-B679-1F4F-BB10-CDF654F19DC7}" destId="{93A0FE9C-1EE8-C947-A7B5-6AD9ECDBC913}" srcOrd="0" destOrd="0" presId="urn:microsoft.com/office/officeart/2005/8/layout/vList5"/>
    <dgm:cxn modelId="{6D47DBC7-FC0F-E143-92D2-22F5A4C1DBC4}" srcId="{9C134650-B679-1F4F-BB10-CDF654F19DC7}" destId="{ACBD6DC3-D921-EC41-B3AA-24AF8614AFC5}" srcOrd="0" destOrd="0" parTransId="{0F8608B2-DEFF-164B-B715-243E5D823042}" sibTransId="{D4369358-33D7-4E4A-B0C6-E54D19FCBFE2}"/>
    <dgm:cxn modelId="{6B39A383-F1EE-3F4B-A52C-288230FF67D0}" type="presOf" srcId="{15F00408-DA5F-B849-871F-E30B33C7DCA2}" destId="{5B187AE8-98BF-D940-A146-76B455E74D10}" srcOrd="0" destOrd="1" presId="urn:microsoft.com/office/officeart/2005/8/layout/vList5"/>
    <dgm:cxn modelId="{66D795A3-5B50-F84D-AF65-B94A71843B02}" srcId="{83DFE19C-4FCE-1E40-89D7-2DFB7D8E30EF}" destId="{15F00408-DA5F-B849-871F-E30B33C7DCA2}" srcOrd="1" destOrd="0" parTransId="{E1F86247-0E5D-3C46-A9D3-DDC068AB024E}" sibTransId="{420903B7-7BCD-4F44-9CC8-105770A47B24}"/>
    <dgm:cxn modelId="{E8AA6580-22F4-2649-8B28-6CE8D594A539}" srcId="{9C134650-B679-1F4F-BB10-CDF654F19DC7}" destId="{A62E3A00-293C-E149-9F60-0A47817BC248}" srcOrd="1" destOrd="0" parTransId="{C46D9E52-5E83-ED45-96CE-B1EBF1B9E194}" sibTransId="{F9C1B1C9-5EF9-2045-8299-7493A71FD81F}"/>
    <dgm:cxn modelId="{3060F3B7-490C-B641-B356-B06023D3CE98}" type="presOf" srcId="{83DFE19C-4FCE-1E40-89D7-2DFB7D8E30EF}" destId="{927E1786-F8B0-D04A-A831-1E6778ABABB5}" srcOrd="0" destOrd="0" presId="urn:microsoft.com/office/officeart/2005/8/layout/vList5"/>
    <dgm:cxn modelId="{38DF9DC6-F373-7843-A9F0-ECAB425E1AA8}" type="presParOf" srcId="{BF47C0CB-EA66-F04A-852D-7E4A62BB4367}" destId="{FB2CD9D9-4A6E-3249-A259-FE5B8CF2F469}" srcOrd="0" destOrd="0" presId="urn:microsoft.com/office/officeart/2005/8/layout/vList5"/>
    <dgm:cxn modelId="{62A13A41-4F04-EC4A-83F3-435F2C20F5E4}" type="presParOf" srcId="{FB2CD9D9-4A6E-3249-A259-FE5B8CF2F469}" destId="{93A0FE9C-1EE8-C947-A7B5-6AD9ECDBC913}" srcOrd="0" destOrd="0" presId="urn:microsoft.com/office/officeart/2005/8/layout/vList5"/>
    <dgm:cxn modelId="{11653BE5-10A7-EE44-A436-AFAACB06670C}" type="presParOf" srcId="{FB2CD9D9-4A6E-3249-A259-FE5B8CF2F469}" destId="{3B91BA33-8EC3-054A-9C05-6D2DC7CC7E92}" srcOrd="1" destOrd="0" presId="urn:microsoft.com/office/officeart/2005/8/layout/vList5"/>
    <dgm:cxn modelId="{7A0F4DB7-FE61-F344-B418-A9C2B1984F89}" type="presParOf" srcId="{BF47C0CB-EA66-F04A-852D-7E4A62BB4367}" destId="{B8659FC7-4D9F-3544-952A-64CE515F761E}" srcOrd="1" destOrd="0" presId="urn:microsoft.com/office/officeart/2005/8/layout/vList5"/>
    <dgm:cxn modelId="{3A3CA45D-FE22-1246-B83B-E247E7BD5230}" type="presParOf" srcId="{BF47C0CB-EA66-F04A-852D-7E4A62BB4367}" destId="{DC7BF435-07A1-C44A-8F14-A2ED3D1201BD}" srcOrd="2" destOrd="0" presId="urn:microsoft.com/office/officeart/2005/8/layout/vList5"/>
    <dgm:cxn modelId="{4B722A28-34C6-8742-86E2-41DBE823D37B}" type="presParOf" srcId="{DC7BF435-07A1-C44A-8F14-A2ED3D1201BD}" destId="{EE342C54-85A7-E446-8083-2D5DF949A2BF}" srcOrd="0" destOrd="0" presId="urn:microsoft.com/office/officeart/2005/8/layout/vList5"/>
    <dgm:cxn modelId="{B9D14DCA-F634-4740-9DDB-8E2DE7B4C248}" type="presParOf" srcId="{DC7BF435-07A1-C44A-8F14-A2ED3D1201BD}" destId="{01779C0A-EFF4-7941-9B73-53E568D9B39F}" srcOrd="1" destOrd="0" presId="urn:microsoft.com/office/officeart/2005/8/layout/vList5"/>
    <dgm:cxn modelId="{0A904267-FE22-9640-8D6D-B9994B6E068A}" type="presParOf" srcId="{BF47C0CB-EA66-F04A-852D-7E4A62BB4367}" destId="{413B95EC-E4CA-2346-A37C-6835CC3E2791}" srcOrd="3" destOrd="0" presId="urn:microsoft.com/office/officeart/2005/8/layout/vList5"/>
    <dgm:cxn modelId="{5A231548-F3B4-7A49-BF68-BFFE349B4781}" type="presParOf" srcId="{BF47C0CB-EA66-F04A-852D-7E4A62BB4367}" destId="{63F4173C-574A-1047-A030-416C7B743EF6}" srcOrd="4" destOrd="0" presId="urn:microsoft.com/office/officeart/2005/8/layout/vList5"/>
    <dgm:cxn modelId="{DD2D63D6-7135-3940-81BF-DA383DC0A96D}" type="presParOf" srcId="{63F4173C-574A-1047-A030-416C7B743EF6}" destId="{927E1786-F8B0-D04A-A831-1E6778ABABB5}" srcOrd="0" destOrd="0" presId="urn:microsoft.com/office/officeart/2005/8/layout/vList5"/>
    <dgm:cxn modelId="{DF461F92-7EA1-074B-A899-8F730BBC6E40}" type="presParOf" srcId="{63F4173C-574A-1047-A030-416C7B743EF6}" destId="{5B187AE8-98BF-D940-A146-76B455E74D10}"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D1FDEF-AF9B-A742-AB52-BA31A054D3BA}"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9C134650-B679-1F4F-BB10-CDF654F19DC7}">
      <dgm:prSet phldrT="[Text]" custT="1"/>
      <dgm:spPr>
        <a:solidFill>
          <a:schemeClr val="accent6">
            <a:lumMod val="75000"/>
          </a:schemeClr>
        </a:solidFill>
      </dgm:spPr>
      <dgm:t>
        <a:bodyPr/>
        <a:lstStyle/>
        <a:p>
          <a:r>
            <a:rPr lang="en-US" sz="2000" dirty="0" smtClean="0"/>
            <a:t>Benefits</a:t>
          </a:r>
          <a:endParaRPr lang="en-US" sz="2000" dirty="0"/>
        </a:p>
      </dgm:t>
    </dgm:pt>
    <dgm:pt modelId="{8AB81DA5-CEFD-3D40-8EEB-13A3C4850F6A}" type="parTrans" cxnId="{D73DAB6E-D53B-204F-9A05-52BDF6BEA2CC}">
      <dgm:prSet/>
      <dgm:spPr/>
      <dgm:t>
        <a:bodyPr/>
        <a:lstStyle/>
        <a:p>
          <a:endParaRPr lang="en-US"/>
        </a:p>
      </dgm:t>
    </dgm:pt>
    <dgm:pt modelId="{4D56AA2D-768A-5244-9BFA-0C45B17294E9}" type="sibTrans" cxnId="{D73DAB6E-D53B-204F-9A05-52BDF6BEA2CC}">
      <dgm:prSet/>
      <dgm:spPr/>
      <dgm:t>
        <a:bodyPr/>
        <a:lstStyle/>
        <a:p>
          <a:endParaRPr lang="en-US"/>
        </a:p>
      </dgm:t>
    </dgm:pt>
    <dgm:pt modelId="{ACBD6DC3-D921-EC41-B3AA-24AF8614AFC5}">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Systemic biases would be excluded.</a:t>
          </a:r>
          <a:endParaRPr lang="en-US" sz="1600" dirty="0">
            <a:solidFill>
              <a:schemeClr val="bg1">
                <a:lumMod val="50000"/>
              </a:schemeClr>
            </a:solidFill>
          </a:endParaRPr>
        </a:p>
      </dgm:t>
    </dgm:pt>
    <dgm:pt modelId="{0F8608B2-DEFF-164B-B715-243E5D823042}" type="parTrans" cxnId="{6D47DBC7-FC0F-E143-92D2-22F5A4C1DBC4}">
      <dgm:prSet/>
      <dgm:spPr/>
      <dgm:t>
        <a:bodyPr/>
        <a:lstStyle/>
        <a:p>
          <a:endParaRPr lang="en-US"/>
        </a:p>
      </dgm:t>
    </dgm:pt>
    <dgm:pt modelId="{D4369358-33D7-4E4A-B0C6-E54D19FCBFE2}" type="sibTrans" cxnId="{6D47DBC7-FC0F-E143-92D2-22F5A4C1DBC4}">
      <dgm:prSet/>
      <dgm:spPr/>
      <dgm:t>
        <a:bodyPr/>
        <a:lstStyle/>
        <a:p>
          <a:endParaRPr lang="en-US"/>
        </a:p>
      </dgm:t>
    </dgm:pt>
    <dgm:pt modelId="{A62E3A00-293C-E149-9F60-0A47817BC248}">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The applicant pool would be fairly reflected, full inclusion is ensured.</a:t>
          </a:r>
          <a:endParaRPr lang="en-US" sz="1600" dirty="0">
            <a:solidFill>
              <a:schemeClr val="bg1">
                <a:lumMod val="50000"/>
              </a:schemeClr>
            </a:solidFill>
          </a:endParaRPr>
        </a:p>
      </dgm:t>
    </dgm:pt>
    <dgm:pt modelId="{C46D9E52-5E83-ED45-96CE-B1EBF1B9E194}" type="parTrans" cxnId="{E8AA6580-22F4-2649-8B28-6CE8D594A539}">
      <dgm:prSet/>
      <dgm:spPr/>
      <dgm:t>
        <a:bodyPr/>
        <a:lstStyle/>
        <a:p>
          <a:endParaRPr lang="en-US"/>
        </a:p>
      </dgm:t>
    </dgm:pt>
    <dgm:pt modelId="{F9C1B1C9-5EF9-2045-8299-7493A71FD81F}" type="sibTrans" cxnId="{E8AA6580-22F4-2649-8B28-6CE8D594A539}">
      <dgm:prSet/>
      <dgm:spPr/>
      <dgm:t>
        <a:bodyPr/>
        <a:lstStyle/>
        <a:p>
          <a:endParaRPr lang="en-US"/>
        </a:p>
      </dgm:t>
    </dgm:pt>
    <dgm:pt modelId="{4CBC71E0-3E89-6E4C-AB87-22D02A3C8000}">
      <dgm:prSet phldrT="[Text]" custT="1"/>
      <dgm:spPr>
        <a:solidFill>
          <a:schemeClr val="accent6">
            <a:lumMod val="75000"/>
          </a:schemeClr>
        </a:solidFill>
      </dgm:spPr>
      <dgm:t>
        <a:bodyPr/>
        <a:lstStyle/>
        <a:p>
          <a:r>
            <a:rPr lang="en-US" sz="2000" dirty="0" smtClean="0"/>
            <a:t>Harms or concerns</a:t>
          </a:r>
          <a:endParaRPr lang="en-US" sz="2000" dirty="0"/>
        </a:p>
      </dgm:t>
    </dgm:pt>
    <dgm:pt modelId="{6A2C0D91-F44E-1148-9F4B-D33F45F870C7}" type="parTrans" cxnId="{73289194-54E7-EF45-9647-333052B0B302}">
      <dgm:prSet/>
      <dgm:spPr/>
      <dgm:t>
        <a:bodyPr/>
        <a:lstStyle/>
        <a:p>
          <a:endParaRPr lang="en-US"/>
        </a:p>
      </dgm:t>
    </dgm:pt>
    <dgm:pt modelId="{31060D55-4A5D-5B44-AFD1-29FCCF3F4384}" type="sibTrans" cxnId="{73289194-54E7-EF45-9647-333052B0B302}">
      <dgm:prSet/>
      <dgm:spPr/>
      <dgm:t>
        <a:bodyPr/>
        <a:lstStyle/>
        <a:p>
          <a:endParaRPr lang="en-US"/>
        </a:p>
      </dgm:t>
    </dgm:pt>
    <dgm:pt modelId="{45CC2F67-3996-6541-99E4-55321339BD65}">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Possibly less qualified applicants may get funded.</a:t>
          </a:r>
          <a:endParaRPr lang="en-US" sz="1600" dirty="0">
            <a:solidFill>
              <a:schemeClr val="bg1">
                <a:lumMod val="50000"/>
              </a:schemeClr>
            </a:solidFill>
          </a:endParaRPr>
        </a:p>
      </dgm:t>
    </dgm:pt>
    <dgm:pt modelId="{4927AF55-7D0A-E242-A127-50710A0B4679}" type="parTrans" cxnId="{F0B8630C-1D00-4D4A-A213-9F3A629808EF}">
      <dgm:prSet/>
      <dgm:spPr/>
      <dgm:t>
        <a:bodyPr/>
        <a:lstStyle/>
        <a:p>
          <a:endParaRPr lang="en-US"/>
        </a:p>
      </dgm:t>
    </dgm:pt>
    <dgm:pt modelId="{094125B1-AF6C-4043-8CAF-4FD846A22917}" type="sibTrans" cxnId="{F0B8630C-1D00-4D4A-A213-9F3A629808EF}">
      <dgm:prSet/>
      <dgm:spPr/>
      <dgm:t>
        <a:bodyPr/>
        <a:lstStyle/>
        <a:p>
          <a:endParaRPr lang="en-US"/>
        </a:p>
      </dgm:t>
    </dgm:pt>
    <dgm:pt modelId="{B4A17988-AC03-7A42-8728-AE1EA201E548}">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Other minorities may demand quotas as well.</a:t>
          </a:r>
          <a:endParaRPr lang="en-US" sz="1600" dirty="0">
            <a:solidFill>
              <a:schemeClr val="bg1">
                <a:lumMod val="50000"/>
              </a:schemeClr>
            </a:solidFill>
          </a:endParaRPr>
        </a:p>
      </dgm:t>
    </dgm:pt>
    <dgm:pt modelId="{B43F602B-76D3-BA4C-B0E9-FFC11CDDBCE1}" type="parTrans" cxnId="{E5E5FCE1-CC45-9849-9376-55DE72A83F8F}">
      <dgm:prSet/>
      <dgm:spPr/>
      <dgm:t>
        <a:bodyPr/>
        <a:lstStyle/>
        <a:p>
          <a:endParaRPr lang="en-US"/>
        </a:p>
      </dgm:t>
    </dgm:pt>
    <dgm:pt modelId="{9F2B494C-C2C5-8443-94A9-598487FF78A3}" type="sibTrans" cxnId="{E5E5FCE1-CC45-9849-9376-55DE72A83F8F}">
      <dgm:prSet/>
      <dgm:spPr/>
      <dgm:t>
        <a:bodyPr/>
        <a:lstStyle/>
        <a:p>
          <a:endParaRPr lang="en-US"/>
        </a:p>
      </dgm:t>
    </dgm:pt>
    <dgm:pt modelId="{C205C681-F8FD-5544-A0BF-D509C45B3038}">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Equal success rate might encourage a higher rate of applications by the underrepresented group.</a:t>
          </a:r>
          <a:endParaRPr lang="en-US" sz="1600" dirty="0">
            <a:solidFill>
              <a:schemeClr val="bg1">
                <a:lumMod val="50000"/>
              </a:schemeClr>
            </a:solidFill>
          </a:endParaRPr>
        </a:p>
      </dgm:t>
    </dgm:pt>
    <dgm:pt modelId="{4CC2ADA5-B98D-D441-A4AD-7AC4E32FFB51}" type="parTrans" cxnId="{7959D5C5-9950-124D-B720-40AFE39F98EB}">
      <dgm:prSet/>
      <dgm:spPr/>
      <dgm:t>
        <a:bodyPr/>
        <a:lstStyle/>
        <a:p>
          <a:endParaRPr lang="en-US"/>
        </a:p>
      </dgm:t>
    </dgm:pt>
    <dgm:pt modelId="{C0A9ABCB-A453-D84D-B735-87965F4E0B55}" type="sibTrans" cxnId="{7959D5C5-9950-124D-B720-40AFE39F98EB}">
      <dgm:prSet/>
      <dgm:spPr/>
      <dgm:t>
        <a:bodyPr/>
        <a:lstStyle/>
        <a:p>
          <a:endParaRPr lang="en-US"/>
        </a:p>
      </dgm:t>
    </dgm:pt>
    <dgm:pt modelId="{A9BC3C6D-1A92-8746-9E26-9BDDE99E8646}">
      <dgm:prSet phldrT="[Text]" custT="1"/>
      <dgm:spPr>
        <a:solidFill>
          <a:schemeClr val="accent6">
            <a:lumMod val="40000"/>
            <a:lumOff val="60000"/>
            <a:alpha val="90000"/>
          </a:schemeClr>
        </a:solidFill>
      </dgm:spPr>
      <dgm:t>
        <a:bodyPr/>
        <a:lstStyle/>
        <a:p>
          <a:r>
            <a:rPr lang="en-US" sz="1600" smtClean="0">
              <a:solidFill>
                <a:schemeClr val="bg1">
                  <a:lumMod val="50000"/>
                </a:schemeClr>
              </a:solidFill>
            </a:rPr>
            <a:t>May be viewed as an unfounded measure, since systemic biases have not been demonstrated in all funding schemes.</a:t>
          </a:r>
          <a:endParaRPr lang="en-US" sz="1600" dirty="0">
            <a:solidFill>
              <a:schemeClr val="bg1">
                <a:lumMod val="50000"/>
              </a:schemeClr>
            </a:solidFill>
          </a:endParaRPr>
        </a:p>
      </dgm:t>
    </dgm:pt>
    <dgm:pt modelId="{0BB6EDFB-CF62-544E-A5F4-850FF71B99D4}" type="parTrans" cxnId="{EE850BAE-3777-6E43-9008-658030BEA0E3}">
      <dgm:prSet/>
      <dgm:spPr/>
      <dgm:t>
        <a:bodyPr/>
        <a:lstStyle/>
        <a:p>
          <a:endParaRPr lang="en-US"/>
        </a:p>
      </dgm:t>
    </dgm:pt>
    <dgm:pt modelId="{843F74F6-EBC5-C440-921B-7011B2EACF7D}" type="sibTrans" cxnId="{EE850BAE-3777-6E43-9008-658030BEA0E3}">
      <dgm:prSet/>
      <dgm:spPr/>
      <dgm:t>
        <a:bodyPr/>
        <a:lstStyle/>
        <a:p>
          <a:endParaRPr lang="en-US"/>
        </a:p>
      </dgm:t>
    </dgm:pt>
    <dgm:pt modelId="{83DFE19C-4FCE-1E40-89D7-2DFB7D8E30EF}">
      <dgm:prSet custT="1"/>
      <dgm:spPr>
        <a:solidFill>
          <a:schemeClr val="accent6">
            <a:lumMod val="75000"/>
          </a:schemeClr>
        </a:solidFill>
      </dgm:spPr>
      <dgm:t>
        <a:bodyPr/>
        <a:lstStyle/>
        <a:p>
          <a:r>
            <a:rPr lang="en-US" sz="2000" dirty="0" smtClean="0"/>
            <a:t>Open questions</a:t>
          </a:r>
          <a:endParaRPr lang="en-US" sz="2000" dirty="0"/>
        </a:p>
      </dgm:t>
    </dgm:pt>
    <dgm:pt modelId="{18716487-76DF-AA48-AC37-54CC0DA24935}" type="parTrans" cxnId="{E018984E-52A8-C947-8250-3F4E17EEB419}">
      <dgm:prSet/>
      <dgm:spPr/>
      <dgm:t>
        <a:bodyPr/>
        <a:lstStyle/>
        <a:p>
          <a:endParaRPr lang="en-US"/>
        </a:p>
      </dgm:t>
    </dgm:pt>
    <dgm:pt modelId="{F3CE0F14-F11A-C44A-95BB-B2B192DB7EB9}" type="sibTrans" cxnId="{E018984E-52A8-C947-8250-3F4E17EEB419}">
      <dgm:prSet/>
      <dgm:spPr/>
      <dgm:t>
        <a:bodyPr/>
        <a:lstStyle/>
        <a:p>
          <a:endParaRPr lang="en-US"/>
        </a:p>
      </dgm:t>
    </dgm:pt>
    <dgm:pt modelId="{F8D4A530-6ADC-0549-8DCD-182F7FF94780}">
      <dgm:prSet custT="1"/>
      <dgm:spPr>
        <a:solidFill>
          <a:schemeClr val="accent6">
            <a:lumMod val="40000"/>
            <a:lumOff val="60000"/>
            <a:alpha val="90000"/>
          </a:schemeClr>
        </a:solidFill>
      </dgm:spPr>
      <dgm:t>
        <a:bodyPr/>
        <a:lstStyle/>
        <a:p>
          <a:r>
            <a:rPr lang="en-US" sz="1600" smtClean="0">
              <a:solidFill>
                <a:schemeClr val="bg1">
                  <a:lumMod val="50000"/>
                </a:schemeClr>
              </a:solidFill>
            </a:rPr>
            <a:t>Should there be a time window in which the quota is reached?</a:t>
          </a:r>
          <a:endParaRPr lang="en-US" sz="1600" dirty="0">
            <a:solidFill>
              <a:schemeClr val="bg1">
                <a:lumMod val="50000"/>
              </a:schemeClr>
            </a:solidFill>
          </a:endParaRPr>
        </a:p>
      </dgm:t>
    </dgm:pt>
    <dgm:pt modelId="{46D114B7-1FA4-8149-9E95-A5E6075BB0EC}" type="parTrans" cxnId="{391BE1F4-00E3-2B41-87EF-85D7ECF9EA14}">
      <dgm:prSet/>
      <dgm:spPr/>
      <dgm:t>
        <a:bodyPr/>
        <a:lstStyle/>
        <a:p>
          <a:endParaRPr lang="en-US"/>
        </a:p>
      </dgm:t>
    </dgm:pt>
    <dgm:pt modelId="{BF7A3CAC-1133-2F40-B5A8-6CF5563588A3}" type="sibTrans" cxnId="{391BE1F4-00E3-2B41-87EF-85D7ECF9EA14}">
      <dgm:prSet/>
      <dgm:spPr/>
      <dgm:t>
        <a:bodyPr/>
        <a:lstStyle/>
        <a:p>
          <a:endParaRPr lang="en-US"/>
        </a:p>
      </dgm:t>
    </dgm:pt>
    <dgm:pt modelId="{A133EF7D-0BCF-9247-9BA4-58F53E2711EF}" type="pres">
      <dgm:prSet presAssocID="{9CD1FDEF-AF9B-A742-AB52-BA31A054D3BA}" presName="Name0" presStyleCnt="0">
        <dgm:presLayoutVars>
          <dgm:dir/>
          <dgm:animLvl val="lvl"/>
          <dgm:resizeHandles val="exact"/>
        </dgm:presLayoutVars>
      </dgm:prSet>
      <dgm:spPr/>
      <dgm:t>
        <a:bodyPr/>
        <a:lstStyle/>
        <a:p>
          <a:endParaRPr lang="en-US"/>
        </a:p>
      </dgm:t>
    </dgm:pt>
    <dgm:pt modelId="{7135C8D2-BD0C-754B-A950-E86F271771A2}" type="pres">
      <dgm:prSet presAssocID="{9C134650-B679-1F4F-BB10-CDF654F19DC7}" presName="linNode" presStyleCnt="0"/>
      <dgm:spPr/>
    </dgm:pt>
    <dgm:pt modelId="{9B9F1C88-4F46-1940-816E-82BE5446B14B}" type="pres">
      <dgm:prSet presAssocID="{9C134650-B679-1F4F-BB10-CDF654F19DC7}" presName="parentText" presStyleLbl="node1" presStyleIdx="0" presStyleCnt="3" custScaleX="67011">
        <dgm:presLayoutVars>
          <dgm:chMax val="1"/>
          <dgm:bulletEnabled val="1"/>
        </dgm:presLayoutVars>
      </dgm:prSet>
      <dgm:spPr/>
      <dgm:t>
        <a:bodyPr/>
        <a:lstStyle/>
        <a:p>
          <a:endParaRPr lang="en-US"/>
        </a:p>
      </dgm:t>
    </dgm:pt>
    <dgm:pt modelId="{48217267-2CC4-7E4A-8FD8-409ED8C58342}" type="pres">
      <dgm:prSet presAssocID="{9C134650-B679-1F4F-BB10-CDF654F19DC7}" presName="descendantText" presStyleLbl="alignAccFollowNode1" presStyleIdx="0" presStyleCnt="3" custScaleY="119462">
        <dgm:presLayoutVars>
          <dgm:bulletEnabled val="1"/>
        </dgm:presLayoutVars>
      </dgm:prSet>
      <dgm:spPr/>
      <dgm:t>
        <a:bodyPr/>
        <a:lstStyle/>
        <a:p>
          <a:endParaRPr lang="en-US"/>
        </a:p>
      </dgm:t>
    </dgm:pt>
    <dgm:pt modelId="{FAF235ED-76AC-3048-A9CA-E68994A0A016}" type="pres">
      <dgm:prSet presAssocID="{4D56AA2D-768A-5244-9BFA-0C45B17294E9}" presName="sp" presStyleCnt="0"/>
      <dgm:spPr/>
    </dgm:pt>
    <dgm:pt modelId="{D1CCA322-01AC-6F44-BCBC-FB9F5672EA77}" type="pres">
      <dgm:prSet presAssocID="{4CBC71E0-3E89-6E4C-AB87-22D02A3C8000}" presName="linNode" presStyleCnt="0"/>
      <dgm:spPr/>
    </dgm:pt>
    <dgm:pt modelId="{1D3ECB44-7472-864F-A4B8-6ECFC618B380}" type="pres">
      <dgm:prSet presAssocID="{4CBC71E0-3E89-6E4C-AB87-22D02A3C8000}" presName="parentText" presStyleLbl="node1" presStyleIdx="1" presStyleCnt="3" custScaleX="66946">
        <dgm:presLayoutVars>
          <dgm:chMax val="1"/>
          <dgm:bulletEnabled val="1"/>
        </dgm:presLayoutVars>
      </dgm:prSet>
      <dgm:spPr/>
      <dgm:t>
        <a:bodyPr/>
        <a:lstStyle/>
        <a:p>
          <a:endParaRPr lang="en-US"/>
        </a:p>
      </dgm:t>
    </dgm:pt>
    <dgm:pt modelId="{4F91E6BE-099D-7B41-BC17-63C6F4B7AB07}" type="pres">
      <dgm:prSet presAssocID="{4CBC71E0-3E89-6E4C-AB87-22D02A3C8000}" presName="descendantText" presStyleLbl="alignAccFollowNode1" presStyleIdx="1" presStyleCnt="3" custScaleY="140634">
        <dgm:presLayoutVars>
          <dgm:bulletEnabled val="1"/>
        </dgm:presLayoutVars>
      </dgm:prSet>
      <dgm:spPr/>
      <dgm:t>
        <a:bodyPr/>
        <a:lstStyle/>
        <a:p>
          <a:endParaRPr lang="en-US"/>
        </a:p>
      </dgm:t>
    </dgm:pt>
    <dgm:pt modelId="{4E4BB1FC-97DA-374E-9877-B8C412CA29F9}" type="pres">
      <dgm:prSet presAssocID="{31060D55-4A5D-5B44-AFD1-29FCCF3F4384}" presName="sp" presStyleCnt="0"/>
      <dgm:spPr/>
    </dgm:pt>
    <dgm:pt modelId="{C17D13D1-5B56-E244-976C-DD1CEACC3138}" type="pres">
      <dgm:prSet presAssocID="{83DFE19C-4FCE-1E40-89D7-2DFB7D8E30EF}" presName="linNode" presStyleCnt="0"/>
      <dgm:spPr/>
    </dgm:pt>
    <dgm:pt modelId="{BAE796C3-188D-1748-BD86-F016D68D2BBA}" type="pres">
      <dgm:prSet presAssocID="{83DFE19C-4FCE-1E40-89D7-2DFB7D8E30EF}" presName="parentText" presStyleLbl="node1" presStyleIdx="2" presStyleCnt="3" custScaleX="66946">
        <dgm:presLayoutVars>
          <dgm:chMax val="1"/>
          <dgm:bulletEnabled val="1"/>
        </dgm:presLayoutVars>
      </dgm:prSet>
      <dgm:spPr/>
      <dgm:t>
        <a:bodyPr/>
        <a:lstStyle/>
        <a:p>
          <a:endParaRPr lang="en-US"/>
        </a:p>
      </dgm:t>
    </dgm:pt>
    <dgm:pt modelId="{BD49E510-D444-5C4B-8C87-E2AEC227638F}" type="pres">
      <dgm:prSet presAssocID="{83DFE19C-4FCE-1E40-89D7-2DFB7D8E30EF}" presName="descendantText" presStyleLbl="alignAccFollowNode1" presStyleIdx="2" presStyleCnt="3" custScaleY="98229">
        <dgm:presLayoutVars>
          <dgm:bulletEnabled val="1"/>
        </dgm:presLayoutVars>
      </dgm:prSet>
      <dgm:spPr/>
      <dgm:t>
        <a:bodyPr/>
        <a:lstStyle/>
        <a:p>
          <a:endParaRPr lang="en-US"/>
        </a:p>
      </dgm:t>
    </dgm:pt>
  </dgm:ptLst>
  <dgm:cxnLst>
    <dgm:cxn modelId="{D73DAB6E-D53B-204F-9A05-52BDF6BEA2CC}" srcId="{9CD1FDEF-AF9B-A742-AB52-BA31A054D3BA}" destId="{9C134650-B679-1F4F-BB10-CDF654F19DC7}" srcOrd="0" destOrd="0" parTransId="{8AB81DA5-CEFD-3D40-8EEB-13A3C4850F6A}" sibTransId="{4D56AA2D-768A-5244-9BFA-0C45B17294E9}"/>
    <dgm:cxn modelId="{DBB34B4F-DE83-664C-A57B-2BA841274317}" type="presOf" srcId="{4CBC71E0-3E89-6E4C-AB87-22D02A3C8000}" destId="{1D3ECB44-7472-864F-A4B8-6ECFC618B380}" srcOrd="0" destOrd="0" presId="urn:microsoft.com/office/officeart/2005/8/layout/vList5"/>
    <dgm:cxn modelId="{EE850BAE-3777-6E43-9008-658030BEA0E3}" srcId="{4CBC71E0-3E89-6E4C-AB87-22D02A3C8000}" destId="{A9BC3C6D-1A92-8746-9E26-9BDDE99E8646}" srcOrd="2" destOrd="0" parTransId="{0BB6EDFB-CF62-544E-A5F4-850FF71B99D4}" sibTransId="{843F74F6-EBC5-C440-921B-7011B2EACF7D}"/>
    <dgm:cxn modelId="{E7B1CA41-5337-5742-B5BD-B04B1380B62C}" type="presOf" srcId="{A9BC3C6D-1A92-8746-9E26-9BDDE99E8646}" destId="{4F91E6BE-099D-7B41-BC17-63C6F4B7AB07}" srcOrd="0" destOrd="2" presId="urn:microsoft.com/office/officeart/2005/8/layout/vList5"/>
    <dgm:cxn modelId="{DEA43E21-AD23-A54F-89D7-EA69EAA39335}" type="presOf" srcId="{A62E3A00-293C-E149-9F60-0A47817BC248}" destId="{48217267-2CC4-7E4A-8FD8-409ED8C58342}" srcOrd="0" destOrd="1" presId="urn:microsoft.com/office/officeart/2005/8/layout/vList5"/>
    <dgm:cxn modelId="{7959D5C5-9950-124D-B720-40AFE39F98EB}" srcId="{9C134650-B679-1F4F-BB10-CDF654F19DC7}" destId="{C205C681-F8FD-5544-A0BF-D509C45B3038}" srcOrd="2" destOrd="0" parTransId="{4CC2ADA5-B98D-D441-A4AD-7AC4E32FFB51}" sibTransId="{C0A9ABCB-A453-D84D-B735-87965F4E0B55}"/>
    <dgm:cxn modelId="{402635ED-77F5-BE41-B95B-EC1C7239681D}" type="presOf" srcId="{C205C681-F8FD-5544-A0BF-D509C45B3038}" destId="{48217267-2CC4-7E4A-8FD8-409ED8C58342}" srcOrd="0" destOrd="2" presId="urn:microsoft.com/office/officeart/2005/8/layout/vList5"/>
    <dgm:cxn modelId="{A1C8E672-BA1D-4C46-9FC3-EFF1CBFE1EFB}" type="presOf" srcId="{45CC2F67-3996-6541-99E4-55321339BD65}" destId="{4F91E6BE-099D-7B41-BC17-63C6F4B7AB07}" srcOrd="0" destOrd="0" presId="urn:microsoft.com/office/officeart/2005/8/layout/vList5"/>
    <dgm:cxn modelId="{04500B2E-5E05-AD43-ABE8-77A1FBE6981D}" type="presOf" srcId="{83DFE19C-4FCE-1E40-89D7-2DFB7D8E30EF}" destId="{BAE796C3-188D-1748-BD86-F016D68D2BBA}" srcOrd="0" destOrd="0" presId="urn:microsoft.com/office/officeart/2005/8/layout/vList5"/>
    <dgm:cxn modelId="{E018984E-52A8-C947-8250-3F4E17EEB419}" srcId="{9CD1FDEF-AF9B-A742-AB52-BA31A054D3BA}" destId="{83DFE19C-4FCE-1E40-89D7-2DFB7D8E30EF}" srcOrd="2" destOrd="0" parTransId="{18716487-76DF-AA48-AC37-54CC0DA24935}" sibTransId="{F3CE0F14-F11A-C44A-95BB-B2B192DB7EB9}"/>
    <dgm:cxn modelId="{536907C8-2DE1-3540-B0C6-9855197D7E43}" type="presOf" srcId="{9C134650-B679-1F4F-BB10-CDF654F19DC7}" destId="{9B9F1C88-4F46-1940-816E-82BE5446B14B}" srcOrd="0" destOrd="0" presId="urn:microsoft.com/office/officeart/2005/8/layout/vList5"/>
    <dgm:cxn modelId="{F0B8630C-1D00-4D4A-A213-9F3A629808EF}" srcId="{4CBC71E0-3E89-6E4C-AB87-22D02A3C8000}" destId="{45CC2F67-3996-6541-99E4-55321339BD65}" srcOrd="0" destOrd="0" parTransId="{4927AF55-7D0A-E242-A127-50710A0B4679}" sibTransId="{094125B1-AF6C-4043-8CAF-4FD846A22917}"/>
    <dgm:cxn modelId="{EEB5386B-29C5-F94D-ADF7-78E718E9B9BB}" type="presOf" srcId="{B4A17988-AC03-7A42-8728-AE1EA201E548}" destId="{4F91E6BE-099D-7B41-BC17-63C6F4B7AB07}" srcOrd="0" destOrd="1" presId="urn:microsoft.com/office/officeart/2005/8/layout/vList5"/>
    <dgm:cxn modelId="{73289194-54E7-EF45-9647-333052B0B302}" srcId="{9CD1FDEF-AF9B-A742-AB52-BA31A054D3BA}" destId="{4CBC71E0-3E89-6E4C-AB87-22D02A3C8000}" srcOrd="1" destOrd="0" parTransId="{6A2C0D91-F44E-1148-9F4B-D33F45F870C7}" sibTransId="{31060D55-4A5D-5B44-AFD1-29FCCF3F4384}"/>
    <dgm:cxn modelId="{E5E5FCE1-CC45-9849-9376-55DE72A83F8F}" srcId="{4CBC71E0-3E89-6E4C-AB87-22D02A3C8000}" destId="{B4A17988-AC03-7A42-8728-AE1EA201E548}" srcOrd="1" destOrd="0" parTransId="{B43F602B-76D3-BA4C-B0E9-FFC11CDDBCE1}" sibTransId="{9F2B494C-C2C5-8443-94A9-598487FF78A3}"/>
    <dgm:cxn modelId="{391BE1F4-00E3-2B41-87EF-85D7ECF9EA14}" srcId="{83DFE19C-4FCE-1E40-89D7-2DFB7D8E30EF}" destId="{F8D4A530-6ADC-0549-8DCD-182F7FF94780}" srcOrd="0" destOrd="0" parTransId="{46D114B7-1FA4-8149-9E95-A5E6075BB0EC}" sibTransId="{BF7A3CAC-1133-2F40-B5A8-6CF5563588A3}"/>
    <dgm:cxn modelId="{E5759CAF-AE68-9E43-AB60-0E9BAC619167}" type="presOf" srcId="{F8D4A530-6ADC-0549-8DCD-182F7FF94780}" destId="{BD49E510-D444-5C4B-8C87-E2AEC227638F}" srcOrd="0" destOrd="0" presId="urn:microsoft.com/office/officeart/2005/8/layout/vList5"/>
    <dgm:cxn modelId="{6D47DBC7-FC0F-E143-92D2-22F5A4C1DBC4}" srcId="{9C134650-B679-1F4F-BB10-CDF654F19DC7}" destId="{ACBD6DC3-D921-EC41-B3AA-24AF8614AFC5}" srcOrd="0" destOrd="0" parTransId="{0F8608B2-DEFF-164B-B715-243E5D823042}" sibTransId="{D4369358-33D7-4E4A-B0C6-E54D19FCBFE2}"/>
    <dgm:cxn modelId="{A8E5030B-05B7-D84A-9A6B-59B684FF24AB}" type="presOf" srcId="{ACBD6DC3-D921-EC41-B3AA-24AF8614AFC5}" destId="{48217267-2CC4-7E4A-8FD8-409ED8C58342}" srcOrd="0" destOrd="0" presId="urn:microsoft.com/office/officeart/2005/8/layout/vList5"/>
    <dgm:cxn modelId="{C9A55C04-D63C-374F-A396-2966F0188180}" type="presOf" srcId="{9CD1FDEF-AF9B-A742-AB52-BA31A054D3BA}" destId="{A133EF7D-0BCF-9247-9BA4-58F53E2711EF}" srcOrd="0" destOrd="0" presId="urn:microsoft.com/office/officeart/2005/8/layout/vList5"/>
    <dgm:cxn modelId="{E8AA6580-22F4-2649-8B28-6CE8D594A539}" srcId="{9C134650-B679-1F4F-BB10-CDF654F19DC7}" destId="{A62E3A00-293C-E149-9F60-0A47817BC248}" srcOrd="1" destOrd="0" parTransId="{C46D9E52-5E83-ED45-96CE-B1EBF1B9E194}" sibTransId="{F9C1B1C9-5EF9-2045-8299-7493A71FD81F}"/>
    <dgm:cxn modelId="{17901C47-09B8-8446-828B-3792A56EC111}" type="presParOf" srcId="{A133EF7D-0BCF-9247-9BA4-58F53E2711EF}" destId="{7135C8D2-BD0C-754B-A950-E86F271771A2}" srcOrd="0" destOrd="0" presId="urn:microsoft.com/office/officeart/2005/8/layout/vList5"/>
    <dgm:cxn modelId="{3D8E4B2F-70DD-9849-BE5D-C5E7A1439165}" type="presParOf" srcId="{7135C8D2-BD0C-754B-A950-E86F271771A2}" destId="{9B9F1C88-4F46-1940-816E-82BE5446B14B}" srcOrd="0" destOrd="0" presId="urn:microsoft.com/office/officeart/2005/8/layout/vList5"/>
    <dgm:cxn modelId="{3CBBBEAE-BD91-C74C-A006-610BEFA12170}" type="presParOf" srcId="{7135C8D2-BD0C-754B-A950-E86F271771A2}" destId="{48217267-2CC4-7E4A-8FD8-409ED8C58342}" srcOrd="1" destOrd="0" presId="urn:microsoft.com/office/officeart/2005/8/layout/vList5"/>
    <dgm:cxn modelId="{09D21237-FB45-EC44-8CA2-6257931519F1}" type="presParOf" srcId="{A133EF7D-0BCF-9247-9BA4-58F53E2711EF}" destId="{FAF235ED-76AC-3048-A9CA-E68994A0A016}" srcOrd="1" destOrd="0" presId="urn:microsoft.com/office/officeart/2005/8/layout/vList5"/>
    <dgm:cxn modelId="{4A6AF7CB-1CB9-3644-8064-8D9665F9070A}" type="presParOf" srcId="{A133EF7D-0BCF-9247-9BA4-58F53E2711EF}" destId="{D1CCA322-01AC-6F44-BCBC-FB9F5672EA77}" srcOrd="2" destOrd="0" presId="urn:microsoft.com/office/officeart/2005/8/layout/vList5"/>
    <dgm:cxn modelId="{A70F8FC5-DF81-B743-B898-DEC585D30AA6}" type="presParOf" srcId="{D1CCA322-01AC-6F44-BCBC-FB9F5672EA77}" destId="{1D3ECB44-7472-864F-A4B8-6ECFC618B380}" srcOrd="0" destOrd="0" presId="urn:microsoft.com/office/officeart/2005/8/layout/vList5"/>
    <dgm:cxn modelId="{F79FDF72-6DB6-8749-A196-5174A0240D91}" type="presParOf" srcId="{D1CCA322-01AC-6F44-BCBC-FB9F5672EA77}" destId="{4F91E6BE-099D-7B41-BC17-63C6F4B7AB07}" srcOrd="1" destOrd="0" presId="urn:microsoft.com/office/officeart/2005/8/layout/vList5"/>
    <dgm:cxn modelId="{3AF09B45-87D1-7D41-9DA3-701C54945780}" type="presParOf" srcId="{A133EF7D-0BCF-9247-9BA4-58F53E2711EF}" destId="{4E4BB1FC-97DA-374E-9877-B8C412CA29F9}" srcOrd="3" destOrd="0" presId="urn:microsoft.com/office/officeart/2005/8/layout/vList5"/>
    <dgm:cxn modelId="{BF1A18F5-F9A4-D645-8782-C098A8915443}" type="presParOf" srcId="{A133EF7D-0BCF-9247-9BA4-58F53E2711EF}" destId="{C17D13D1-5B56-E244-976C-DD1CEACC3138}" srcOrd="4" destOrd="0" presId="urn:microsoft.com/office/officeart/2005/8/layout/vList5"/>
    <dgm:cxn modelId="{BB00EAC6-B159-F443-82BD-74B702B79B8F}" type="presParOf" srcId="{C17D13D1-5B56-E244-976C-DD1CEACC3138}" destId="{BAE796C3-188D-1748-BD86-F016D68D2BBA}" srcOrd="0" destOrd="0" presId="urn:microsoft.com/office/officeart/2005/8/layout/vList5"/>
    <dgm:cxn modelId="{F8179C0B-DB22-F148-9E9F-A3C769EA53F6}" type="presParOf" srcId="{C17D13D1-5B56-E244-976C-DD1CEACC3138}" destId="{BD49E510-D444-5C4B-8C87-E2AEC227638F}"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EF266D-B552-F142-A672-6174BAEEE10C}"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E26DEA2C-756D-2649-9A6B-8CBDED4FBE25}">
      <dgm:prSet phldrT="[Text]"/>
      <dgm:spPr>
        <a:solidFill>
          <a:schemeClr val="accent6">
            <a:lumMod val="75000"/>
          </a:schemeClr>
        </a:solidFill>
      </dgm:spPr>
      <dgm:t>
        <a:bodyPr/>
        <a:lstStyle/>
        <a:p>
          <a:r>
            <a:rPr lang="en-US" dirty="0" smtClean="0"/>
            <a:t>Scientists</a:t>
          </a:r>
          <a:endParaRPr lang="en-US" dirty="0"/>
        </a:p>
      </dgm:t>
    </dgm:pt>
    <dgm:pt modelId="{08265907-0BC9-1D45-8AD6-D952124188D2}" type="parTrans" cxnId="{96516CAE-4517-6841-88EA-A868FE2F0FFE}">
      <dgm:prSet/>
      <dgm:spPr/>
      <dgm:t>
        <a:bodyPr/>
        <a:lstStyle/>
        <a:p>
          <a:endParaRPr lang="en-US"/>
        </a:p>
      </dgm:t>
    </dgm:pt>
    <dgm:pt modelId="{1E10E475-0532-BC44-82C3-A4871A38643F}" type="sibTrans" cxnId="{96516CAE-4517-6841-88EA-A868FE2F0FFE}">
      <dgm:prSet/>
      <dgm:spPr/>
      <dgm:t>
        <a:bodyPr/>
        <a:lstStyle/>
        <a:p>
          <a:endParaRPr lang="en-US"/>
        </a:p>
      </dgm:t>
    </dgm:pt>
    <dgm:pt modelId="{91CE0CB1-1BA5-B64C-B97F-43B2BD6DCAC7}">
      <dgm:prSet phldrT="[Text]"/>
      <dgm:spPr>
        <a:solidFill>
          <a:schemeClr val="accent6">
            <a:lumMod val="40000"/>
            <a:lumOff val="60000"/>
            <a:alpha val="90000"/>
          </a:schemeClr>
        </a:solidFill>
      </dgm:spPr>
      <dgm:t>
        <a:bodyPr/>
        <a:lstStyle/>
        <a:p>
          <a:r>
            <a:rPr lang="en-US" dirty="0" smtClean="0"/>
            <a:t>Johanna </a:t>
          </a:r>
          <a:r>
            <a:rPr lang="en-US" dirty="0" err="1" smtClean="0"/>
            <a:t>Ivaska</a:t>
          </a:r>
          <a:r>
            <a:rPr lang="en-US" dirty="0" smtClean="0"/>
            <a:t>, FI</a:t>
          </a:r>
          <a:endParaRPr lang="en-US" dirty="0"/>
        </a:p>
      </dgm:t>
    </dgm:pt>
    <dgm:pt modelId="{C7826527-0002-1B4E-97F9-DFD9B7F9533B}" type="parTrans" cxnId="{D47EDEB2-0195-9D41-8ED2-E0C44F3F1DB9}">
      <dgm:prSet/>
      <dgm:spPr/>
      <dgm:t>
        <a:bodyPr/>
        <a:lstStyle/>
        <a:p>
          <a:endParaRPr lang="en-US"/>
        </a:p>
      </dgm:t>
    </dgm:pt>
    <dgm:pt modelId="{F4E58718-6ED8-6142-9857-6D307A0B797E}" type="sibTrans" cxnId="{D47EDEB2-0195-9D41-8ED2-E0C44F3F1DB9}">
      <dgm:prSet/>
      <dgm:spPr/>
      <dgm:t>
        <a:bodyPr/>
        <a:lstStyle/>
        <a:p>
          <a:endParaRPr lang="en-US"/>
        </a:p>
      </dgm:t>
    </dgm:pt>
    <dgm:pt modelId="{99A2ABF3-1A3E-FC4F-B315-84702BDA8764}">
      <dgm:prSet phldrT="[Text]"/>
      <dgm:spPr>
        <a:solidFill>
          <a:schemeClr val="accent6">
            <a:lumMod val="40000"/>
            <a:lumOff val="60000"/>
            <a:alpha val="90000"/>
          </a:schemeClr>
        </a:solidFill>
      </dgm:spPr>
      <dgm:t>
        <a:bodyPr/>
        <a:lstStyle/>
        <a:p>
          <a:r>
            <a:rPr lang="en-US" dirty="0" smtClean="0"/>
            <a:t>Cornelia Ulrich, DE</a:t>
          </a:r>
          <a:endParaRPr lang="en-US" dirty="0"/>
        </a:p>
      </dgm:t>
    </dgm:pt>
    <dgm:pt modelId="{20725D54-2984-ED47-8D81-3225154F8FE8}" type="parTrans" cxnId="{1D60C8A2-50B3-2E4F-9EEF-737B9E6BD66F}">
      <dgm:prSet/>
      <dgm:spPr/>
      <dgm:t>
        <a:bodyPr/>
        <a:lstStyle/>
        <a:p>
          <a:endParaRPr lang="en-US"/>
        </a:p>
      </dgm:t>
    </dgm:pt>
    <dgm:pt modelId="{70B822D7-30C6-2A40-A49A-7CC0CA549002}" type="sibTrans" cxnId="{1D60C8A2-50B3-2E4F-9EEF-737B9E6BD66F}">
      <dgm:prSet/>
      <dgm:spPr/>
      <dgm:t>
        <a:bodyPr/>
        <a:lstStyle/>
        <a:p>
          <a:endParaRPr lang="en-US"/>
        </a:p>
      </dgm:t>
    </dgm:pt>
    <dgm:pt modelId="{A943E082-C90F-F844-8460-37A7B55D1960}">
      <dgm:prSet phldrT="[Text]"/>
      <dgm:spPr>
        <a:solidFill>
          <a:schemeClr val="accent6">
            <a:lumMod val="75000"/>
          </a:schemeClr>
        </a:solidFill>
      </dgm:spPr>
      <dgm:t>
        <a:bodyPr/>
        <a:lstStyle/>
        <a:p>
          <a:r>
            <a:rPr lang="en-US" dirty="0" smtClean="0"/>
            <a:t>Decisions makers in academia</a:t>
          </a:r>
          <a:endParaRPr lang="en-US" dirty="0"/>
        </a:p>
      </dgm:t>
    </dgm:pt>
    <dgm:pt modelId="{18B8D2E1-9458-884A-8291-13871239EC6F}" type="parTrans" cxnId="{7616DF34-0D37-1C4C-969B-F94403E95DD3}">
      <dgm:prSet/>
      <dgm:spPr/>
      <dgm:t>
        <a:bodyPr/>
        <a:lstStyle/>
        <a:p>
          <a:endParaRPr lang="en-US"/>
        </a:p>
      </dgm:t>
    </dgm:pt>
    <dgm:pt modelId="{C98680C6-14D6-E145-9EDB-5FB6B85A597E}" type="sibTrans" cxnId="{7616DF34-0D37-1C4C-969B-F94403E95DD3}">
      <dgm:prSet/>
      <dgm:spPr/>
      <dgm:t>
        <a:bodyPr/>
        <a:lstStyle/>
        <a:p>
          <a:endParaRPr lang="en-US"/>
        </a:p>
      </dgm:t>
    </dgm:pt>
    <dgm:pt modelId="{81F8FCF9-548D-7045-96F3-A2B9993CCB9D}">
      <dgm:prSet phldrT="[Text]"/>
      <dgm:spPr>
        <a:solidFill>
          <a:schemeClr val="accent6">
            <a:lumMod val="40000"/>
            <a:lumOff val="60000"/>
            <a:alpha val="90000"/>
          </a:schemeClr>
        </a:solidFill>
      </dgm:spPr>
      <dgm:t>
        <a:bodyPr/>
        <a:lstStyle/>
        <a:p>
          <a:r>
            <a:rPr lang="en-US" dirty="0" err="1" smtClean="0"/>
            <a:t>Ricarda</a:t>
          </a:r>
          <a:r>
            <a:rPr lang="en-US" dirty="0" smtClean="0"/>
            <a:t> </a:t>
          </a:r>
          <a:r>
            <a:rPr lang="en-US" dirty="0" err="1" smtClean="0"/>
            <a:t>Opitz</a:t>
          </a:r>
          <a:r>
            <a:rPr lang="en-US" dirty="0" smtClean="0"/>
            <a:t>, DE</a:t>
          </a:r>
          <a:endParaRPr lang="en-US" dirty="0"/>
        </a:p>
      </dgm:t>
    </dgm:pt>
    <dgm:pt modelId="{1E6430EC-9E47-2046-AD48-D651266EC4E3}" type="parTrans" cxnId="{4235DA8D-CB0B-CF4B-B4F7-8437B3540540}">
      <dgm:prSet/>
      <dgm:spPr/>
      <dgm:t>
        <a:bodyPr/>
        <a:lstStyle/>
        <a:p>
          <a:endParaRPr lang="en-US"/>
        </a:p>
      </dgm:t>
    </dgm:pt>
    <dgm:pt modelId="{1774D137-1E0E-3B4C-BB70-E6EB12047A6F}" type="sibTrans" cxnId="{4235DA8D-CB0B-CF4B-B4F7-8437B3540540}">
      <dgm:prSet/>
      <dgm:spPr/>
      <dgm:t>
        <a:bodyPr/>
        <a:lstStyle/>
        <a:p>
          <a:endParaRPr lang="en-US"/>
        </a:p>
      </dgm:t>
    </dgm:pt>
    <dgm:pt modelId="{CB25743D-3E7D-BA4E-A6F4-C53D950C4F1D}">
      <dgm:prSet phldrT="[Text]"/>
      <dgm:spPr>
        <a:solidFill>
          <a:schemeClr val="accent6">
            <a:lumMod val="40000"/>
            <a:lumOff val="60000"/>
            <a:alpha val="90000"/>
          </a:schemeClr>
        </a:solidFill>
      </dgm:spPr>
      <dgm:t>
        <a:bodyPr/>
        <a:lstStyle/>
        <a:p>
          <a:r>
            <a:rPr lang="en-US" dirty="0" smtClean="0">
              <a:solidFill>
                <a:srgbClr val="7F7F7F"/>
              </a:solidFill>
            </a:rPr>
            <a:t>Ulrike </a:t>
          </a:r>
          <a:r>
            <a:rPr lang="en-US" dirty="0" err="1" smtClean="0">
              <a:solidFill>
                <a:srgbClr val="7F7F7F"/>
              </a:solidFill>
            </a:rPr>
            <a:t>Beisiegel</a:t>
          </a:r>
          <a:r>
            <a:rPr lang="en-US" dirty="0" smtClean="0">
              <a:solidFill>
                <a:srgbClr val="7F7F7F"/>
              </a:solidFill>
            </a:rPr>
            <a:t>, DE</a:t>
          </a:r>
          <a:endParaRPr lang="en-US" dirty="0">
            <a:solidFill>
              <a:srgbClr val="7F7F7F"/>
            </a:solidFill>
          </a:endParaRPr>
        </a:p>
      </dgm:t>
    </dgm:pt>
    <dgm:pt modelId="{5C2C57D3-AA9F-4F48-A6C9-6B9CAC88C1BE}" type="parTrans" cxnId="{5BFA2A88-C789-6E4C-BA78-6016C1BA5E75}">
      <dgm:prSet/>
      <dgm:spPr/>
      <dgm:t>
        <a:bodyPr/>
        <a:lstStyle/>
        <a:p>
          <a:endParaRPr lang="en-US"/>
        </a:p>
      </dgm:t>
    </dgm:pt>
    <dgm:pt modelId="{7EA3330D-7D46-124B-9890-5D782EC64F79}" type="sibTrans" cxnId="{5BFA2A88-C789-6E4C-BA78-6016C1BA5E75}">
      <dgm:prSet/>
      <dgm:spPr/>
      <dgm:t>
        <a:bodyPr/>
        <a:lstStyle/>
        <a:p>
          <a:endParaRPr lang="en-US"/>
        </a:p>
      </dgm:t>
    </dgm:pt>
    <dgm:pt modelId="{C830934A-C1BA-C345-BA70-EAD757D0E53A}">
      <dgm:prSet phldrT="[Text]"/>
      <dgm:spPr>
        <a:solidFill>
          <a:schemeClr val="accent6">
            <a:lumMod val="75000"/>
          </a:schemeClr>
        </a:solidFill>
      </dgm:spPr>
      <dgm:t>
        <a:bodyPr/>
        <a:lstStyle/>
        <a:p>
          <a:r>
            <a:rPr lang="en-US" dirty="0" smtClean="0"/>
            <a:t>Government</a:t>
          </a:r>
          <a:endParaRPr lang="en-US" dirty="0"/>
        </a:p>
      </dgm:t>
    </dgm:pt>
    <dgm:pt modelId="{14565A29-26A9-C040-8AAB-C526D9073829}" type="parTrans" cxnId="{1C48D54E-2896-0344-B31E-D56280BD2B6E}">
      <dgm:prSet/>
      <dgm:spPr/>
      <dgm:t>
        <a:bodyPr/>
        <a:lstStyle/>
        <a:p>
          <a:endParaRPr lang="en-US"/>
        </a:p>
      </dgm:t>
    </dgm:pt>
    <dgm:pt modelId="{F1BEBEDD-900E-4548-B471-766D2F760C71}" type="sibTrans" cxnId="{1C48D54E-2896-0344-B31E-D56280BD2B6E}">
      <dgm:prSet/>
      <dgm:spPr/>
      <dgm:t>
        <a:bodyPr/>
        <a:lstStyle/>
        <a:p>
          <a:endParaRPr lang="en-US"/>
        </a:p>
      </dgm:t>
    </dgm:pt>
    <dgm:pt modelId="{7853D851-0390-7C40-8BC5-CB503F8C1E25}">
      <dgm:prSet phldrT="[Text]"/>
      <dgm:spPr>
        <a:solidFill>
          <a:schemeClr val="accent6">
            <a:lumMod val="40000"/>
            <a:lumOff val="60000"/>
            <a:alpha val="9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solidFill>
                <a:srgbClr val="7F7F7F"/>
              </a:solidFill>
            </a:rPr>
            <a:t>Sarah Dickinson, UK</a:t>
          </a:r>
          <a:endParaRPr lang="en-US" dirty="0">
            <a:solidFill>
              <a:srgbClr val="7F7F7F"/>
            </a:solidFill>
          </a:endParaRPr>
        </a:p>
      </dgm:t>
    </dgm:pt>
    <dgm:pt modelId="{C2B2FF68-81C5-C04D-AC96-FF866206FCEA}" type="parTrans" cxnId="{96A2E557-78EC-2244-8229-4283C35E8309}">
      <dgm:prSet/>
      <dgm:spPr/>
      <dgm:t>
        <a:bodyPr/>
        <a:lstStyle/>
        <a:p>
          <a:endParaRPr lang="en-US"/>
        </a:p>
      </dgm:t>
    </dgm:pt>
    <dgm:pt modelId="{5E192228-CADE-9F43-AC58-D7E9E5F78A4A}" type="sibTrans" cxnId="{96A2E557-78EC-2244-8229-4283C35E8309}">
      <dgm:prSet/>
      <dgm:spPr/>
      <dgm:t>
        <a:bodyPr/>
        <a:lstStyle/>
        <a:p>
          <a:endParaRPr lang="en-US"/>
        </a:p>
      </dgm:t>
    </dgm:pt>
    <dgm:pt modelId="{30BA2709-D4FA-A141-9174-4F985C94BD60}">
      <dgm:prSet/>
      <dgm:spPr>
        <a:solidFill>
          <a:schemeClr val="accent6">
            <a:lumMod val="75000"/>
          </a:schemeClr>
        </a:solidFill>
      </dgm:spPr>
      <dgm:t>
        <a:bodyPr/>
        <a:lstStyle/>
        <a:p>
          <a:r>
            <a:rPr lang="en-US" dirty="0" smtClean="0"/>
            <a:t>Researchers on gender issues</a:t>
          </a:r>
          <a:endParaRPr lang="en-US" dirty="0"/>
        </a:p>
      </dgm:t>
    </dgm:pt>
    <dgm:pt modelId="{57EB008F-EA0C-EB46-8EA1-38797E324DB8}" type="parTrans" cxnId="{2C959DC4-705D-2D42-AF8B-2290B7960B8C}">
      <dgm:prSet/>
      <dgm:spPr/>
      <dgm:t>
        <a:bodyPr/>
        <a:lstStyle/>
        <a:p>
          <a:endParaRPr lang="en-US"/>
        </a:p>
      </dgm:t>
    </dgm:pt>
    <dgm:pt modelId="{04738C09-D10F-1140-86B3-4E65CCA7593E}" type="sibTrans" cxnId="{2C959DC4-705D-2D42-AF8B-2290B7960B8C}">
      <dgm:prSet/>
      <dgm:spPr/>
      <dgm:t>
        <a:bodyPr/>
        <a:lstStyle/>
        <a:p>
          <a:endParaRPr lang="en-US"/>
        </a:p>
      </dgm:t>
    </dgm:pt>
    <dgm:pt modelId="{BA8C77E3-9489-B145-AE90-0AE1A949E07D}">
      <dgm:prSet/>
      <dgm:spPr>
        <a:solidFill>
          <a:schemeClr val="accent6">
            <a:lumMod val="75000"/>
          </a:schemeClr>
        </a:solidFill>
      </dgm:spPr>
      <dgm:t>
        <a:bodyPr/>
        <a:lstStyle/>
        <a:p>
          <a:r>
            <a:rPr lang="en-US" dirty="0" smtClean="0"/>
            <a:t>Funders</a:t>
          </a:r>
          <a:endParaRPr lang="en-US" dirty="0"/>
        </a:p>
      </dgm:t>
    </dgm:pt>
    <dgm:pt modelId="{B71FD371-A81E-B64C-A4CE-7973635C4F15}" type="parTrans" cxnId="{5EDF73BB-3EFB-0249-BD5E-8EB66C479006}">
      <dgm:prSet/>
      <dgm:spPr/>
      <dgm:t>
        <a:bodyPr/>
        <a:lstStyle/>
        <a:p>
          <a:endParaRPr lang="en-US"/>
        </a:p>
      </dgm:t>
    </dgm:pt>
    <dgm:pt modelId="{FD2FAC5A-AAAD-334B-9828-9F97A5E521A8}" type="sibTrans" cxnId="{5EDF73BB-3EFB-0249-BD5E-8EB66C479006}">
      <dgm:prSet/>
      <dgm:spPr/>
      <dgm:t>
        <a:bodyPr/>
        <a:lstStyle/>
        <a:p>
          <a:endParaRPr lang="en-US"/>
        </a:p>
      </dgm:t>
    </dgm:pt>
    <dgm:pt modelId="{E869FB73-8397-1D45-ACF3-0C1F5B7B7161}">
      <dgm:prSet/>
      <dgm:spPr>
        <a:solidFill>
          <a:schemeClr val="accent6">
            <a:lumMod val="75000"/>
          </a:schemeClr>
        </a:solidFill>
      </dgm:spPr>
      <dgm:t>
        <a:bodyPr/>
        <a:lstStyle/>
        <a:p>
          <a:r>
            <a:rPr lang="en-US" dirty="0" smtClean="0"/>
            <a:t>Decision makers in industry</a:t>
          </a:r>
          <a:endParaRPr lang="en-US" dirty="0"/>
        </a:p>
      </dgm:t>
    </dgm:pt>
    <dgm:pt modelId="{C2F28E47-1FEE-534C-A006-9704D683C8AD}" type="parTrans" cxnId="{0358B29A-F8D9-4C45-95DA-AEF6A3DE3DFF}">
      <dgm:prSet/>
      <dgm:spPr/>
      <dgm:t>
        <a:bodyPr/>
        <a:lstStyle/>
        <a:p>
          <a:endParaRPr lang="en-US"/>
        </a:p>
      </dgm:t>
    </dgm:pt>
    <dgm:pt modelId="{4D5133BD-E1B2-C848-B153-86DC223020DB}" type="sibTrans" cxnId="{0358B29A-F8D9-4C45-95DA-AEF6A3DE3DFF}">
      <dgm:prSet/>
      <dgm:spPr/>
      <dgm:t>
        <a:bodyPr/>
        <a:lstStyle/>
        <a:p>
          <a:endParaRPr lang="en-US"/>
        </a:p>
      </dgm:t>
    </dgm:pt>
    <dgm:pt modelId="{3E8536B6-8C04-2943-B636-47DF0ABD8688}">
      <dgm:prSet phldrT="[Text]"/>
      <dgm:spPr>
        <a:solidFill>
          <a:schemeClr val="accent6">
            <a:lumMod val="40000"/>
            <a:lumOff val="60000"/>
            <a:alpha val="90000"/>
          </a:schemeClr>
        </a:solidFill>
      </dgm:spPr>
      <dgm:t>
        <a:bodyPr/>
        <a:lstStyle/>
        <a:p>
          <a:r>
            <a:rPr lang="en-US" dirty="0" err="1" smtClean="0"/>
            <a:t>Detlef</a:t>
          </a:r>
          <a:r>
            <a:rPr lang="en-US" dirty="0" smtClean="0"/>
            <a:t> </a:t>
          </a:r>
          <a:r>
            <a:rPr lang="en-US" dirty="0" err="1" smtClean="0"/>
            <a:t>Weigel</a:t>
          </a:r>
          <a:r>
            <a:rPr lang="en-US" dirty="0" smtClean="0"/>
            <a:t>, DE</a:t>
          </a:r>
          <a:endParaRPr lang="en-US" dirty="0"/>
        </a:p>
      </dgm:t>
    </dgm:pt>
    <dgm:pt modelId="{9002952D-4371-3349-AA52-6DFEC8F12D61}" type="parTrans" cxnId="{76EB94B9-60DC-354C-9E81-A07C1692CCE8}">
      <dgm:prSet/>
      <dgm:spPr/>
      <dgm:t>
        <a:bodyPr/>
        <a:lstStyle/>
        <a:p>
          <a:endParaRPr lang="en-US"/>
        </a:p>
      </dgm:t>
    </dgm:pt>
    <dgm:pt modelId="{D6E29526-F664-AE4D-AA00-C8D802BEABD4}" type="sibTrans" cxnId="{76EB94B9-60DC-354C-9E81-A07C1692CCE8}">
      <dgm:prSet/>
      <dgm:spPr/>
      <dgm:t>
        <a:bodyPr/>
        <a:lstStyle/>
        <a:p>
          <a:endParaRPr lang="en-US"/>
        </a:p>
      </dgm:t>
    </dgm:pt>
    <dgm:pt modelId="{4355EEC9-F910-9B4A-8FF9-A5754A38AE4F}">
      <dgm:prSet/>
      <dgm:spPr>
        <a:solidFill>
          <a:schemeClr val="accent6">
            <a:lumMod val="40000"/>
            <a:lumOff val="60000"/>
            <a:alpha val="90000"/>
          </a:schemeClr>
        </a:solidFill>
      </dgm:spPr>
      <dgm:t>
        <a:bodyPr/>
        <a:lstStyle/>
        <a:p>
          <a:r>
            <a:rPr lang="en-US" dirty="0" smtClean="0"/>
            <a:t>Sarah Childs, UK</a:t>
          </a:r>
          <a:endParaRPr lang="en-US" dirty="0"/>
        </a:p>
      </dgm:t>
    </dgm:pt>
    <dgm:pt modelId="{E55B7093-D19E-224F-B8C4-7DFEC4F25CF6}" type="parTrans" cxnId="{9AE576C0-57E6-584F-BBCE-4D73E57F68AF}">
      <dgm:prSet/>
      <dgm:spPr/>
      <dgm:t>
        <a:bodyPr/>
        <a:lstStyle/>
        <a:p>
          <a:endParaRPr lang="en-US"/>
        </a:p>
      </dgm:t>
    </dgm:pt>
    <dgm:pt modelId="{24C68C25-4DA6-2B4E-9D87-56B25D1B9F03}" type="sibTrans" cxnId="{9AE576C0-57E6-584F-BBCE-4D73E57F68AF}">
      <dgm:prSet/>
      <dgm:spPr/>
      <dgm:t>
        <a:bodyPr/>
        <a:lstStyle/>
        <a:p>
          <a:endParaRPr lang="en-US"/>
        </a:p>
      </dgm:t>
    </dgm:pt>
    <dgm:pt modelId="{F6D6E3D8-6F52-E34B-9848-1D9884705E23}">
      <dgm:prSet/>
      <dgm:spPr>
        <a:solidFill>
          <a:schemeClr val="accent6">
            <a:lumMod val="40000"/>
            <a:lumOff val="60000"/>
            <a:alpha val="90000"/>
          </a:schemeClr>
        </a:solidFill>
      </dgm:spPr>
      <dgm:t>
        <a:bodyPr/>
        <a:lstStyle/>
        <a:p>
          <a:r>
            <a:rPr lang="en-US" dirty="0" smtClean="0"/>
            <a:t>Sara de la Rica, ES</a:t>
          </a:r>
          <a:endParaRPr lang="en-US" dirty="0"/>
        </a:p>
      </dgm:t>
    </dgm:pt>
    <dgm:pt modelId="{30A68BAE-1A03-7348-AD5A-A2A5C9620DC4}" type="parTrans" cxnId="{CA6199EE-A5CB-4D40-8B2F-2AB436995426}">
      <dgm:prSet/>
      <dgm:spPr/>
      <dgm:t>
        <a:bodyPr/>
        <a:lstStyle/>
        <a:p>
          <a:endParaRPr lang="en-US"/>
        </a:p>
      </dgm:t>
    </dgm:pt>
    <dgm:pt modelId="{6449F823-3A4A-C44C-93F4-010D45E22A3B}" type="sibTrans" cxnId="{CA6199EE-A5CB-4D40-8B2F-2AB436995426}">
      <dgm:prSet/>
      <dgm:spPr/>
      <dgm:t>
        <a:bodyPr/>
        <a:lstStyle/>
        <a:p>
          <a:endParaRPr lang="en-US"/>
        </a:p>
      </dgm:t>
    </dgm:pt>
    <dgm:pt modelId="{135B10F5-8993-F344-B2DC-0C478603400B}">
      <dgm:prSet/>
      <dgm:spPr>
        <a:solidFill>
          <a:schemeClr val="accent6">
            <a:lumMod val="40000"/>
            <a:lumOff val="60000"/>
            <a:alpha val="90000"/>
          </a:schemeClr>
        </a:solidFill>
      </dgm:spPr>
      <dgm:t>
        <a:bodyPr/>
        <a:lstStyle/>
        <a:p>
          <a:r>
            <a:rPr lang="en-US" dirty="0" smtClean="0"/>
            <a:t>Ulrike </a:t>
          </a:r>
          <a:r>
            <a:rPr lang="en-US" dirty="0" err="1" smtClean="0"/>
            <a:t>Eickhoff</a:t>
          </a:r>
          <a:r>
            <a:rPr lang="en-US" dirty="0" smtClean="0"/>
            <a:t>, DFG, DE</a:t>
          </a:r>
          <a:endParaRPr lang="en-US" dirty="0"/>
        </a:p>
      </dgm:t>
    </dgm:pt>
    <dgm:pt modelId="{220F936D-13BC-FB4E-BF62-893B7267D6FE}" type="parTrans" cxnId="{FA574BAD-E251-F142-8CF3-B68E8BA7976D}">
      <dgm:prSet/>
      <dgm:spPr/>
      <dgm:t>
        <a:bodyPr/>
        <a:lstStyle/>
        <a:p>
          <a:endParaRPr lang="en-US"/>
        </a:p>
      </dgm:t>
    </dgm:pt>
    <dgm:pt modelId="{9991AD13-4C85-834E-84D9-D752B1182F42}" type="sibTrans" cxnId="{FA574BAD-E251-F142-8CF3-B68E8BA7976D}">
      <dgm:prSet/>
      <dgm:spPr/>
      <dgm:t>
        <a:bodyPr/>
        <a:lstStyle/>
        <a:p>
          <a:endParaRPr lang="en-US"/>
        </a:p>
      </dgm:t>
    </dgm:pt>
    <dgm:pt modelId="{ECC48E1C-6875-B44F-A152-F740EAB6D636}">
      <dgm:prSet/>
      <dgm:spPr>
        <a:solidFill>
          <a:schemeClr val="accent6">
            <a:lumMod val="40000"/>
            <a:lumOff val="60000"/>
            <a:alpha val="90000"/>
          </a:schemeClr>
        </a:solidFill>
      </dgm:spPr>
      <dgm:t>
        <a:bodyPr/>
        <a:lstStyle/>
        <a:p>
          <a:r>
            <a:rPr lang="en-US" dirty="0" smtClean="0"/>
            <a:t>Jackie Hunter, BBSRC, UK</a:t>
          </a:r>
          <a:endParaRPr lang="en-US" dirty="0"/>
        </a:p>
      </dgm:t>
    </dgm:pt>
    <dgm:pt modelId="{5222F5EB-63FA-F94E-A70C-02130E907C79}" type="parTrans" cxnId="{B1DB582B-CD48-104F-9401-A4E44B4B1093}">
      <dgm:prSet/>
      <dgm:spPr/>
      <dgm:t>
        <a:bodyPr/>
        <a:lstStyle/>
        <a:p>
          <a:endParaRPr lang="en-US"/>
        </a:p>
      </dgm:t>
    </dgm:pt>
    <dgm:pt modelId="{D99EFE00-F1D3-8448-A26E-6D966EE558B1}" type="sibTrans" cxnId="{B1DB582B-CD48-104F-9401-A4E44B4B1093}">
      <dgm:prSet/>
      <dgm:spPr/>
      <dgm:t>
        <a:bodyPr/>
        <a:lstStyle/>
        <a:p>
          <a:endParaRPr lang="en-US"/>
        </a:p>
      </dgm:t>
    </dgm:pt>
    <dgm:pt modelId="{855309B9-6FB5-EF44-94CD-21C6076A5CA1}">
      <dgm:prSet/>
      <dgm:spPr>
        <a:solidFill>
          <a:schemeClr val="accent6">
            <a:lumMod val="40000"/>
            <a:lumOff val="60000"/>
            <a:alpha val="90000"/>
          </a:schemeClr>
        </a:solidFill>
      </dgm:spPr>
      <dgm:t>
        <a:bodyPr/>
        <a:lstStyle/>
        <a:p>
          <a:r>
            <a:rPr lang="en-US" dirty="0" smtClean="0"/>
            <a:t>Carl </a:t>
          </a:r>
          <a:r>
            <a:rPr lang="en-US" dirty="0" err="1" smtClean="0"/>
            <a:t>Jacobsson</a:t>
          </a:r>
          <a:r>
            <a:rPr lang="en-US" dirty="0" smtClean="0"/>
            <a:t>, SRC, SE</a:t>
          </a:r>
          <a:endParaRPr lang="en-US" dirty="0"/>
        </a:p>
      </dgm:t>
    </dgm:pt>
    <dgm:pt modelId="{389F0F50-1AD8-5848-AA69-7633C9CE5190}" type="parTrans" cxnId="{DDF5D8A2-7A43-4747-A0AB-C422A436AC02}">
      <dgm:prSet/>
      <dgm:spPr/>
      <dgm:t>
        <a:bodyPr/>
        <a:lstStyle/>
        <a:p>
          <a:endParaRPr lang="en-US"/>
        </a:p>
      </dgm:t>
    </dgm:pt>
    <dgm:pt modelId="{AEF913A0-9111-7042-B42D-817DB5777507}" type="sibTrans" cxnId="{DDF5D8A2-7A43-4747-A0AB-C422A436AC02}">
      <dgm:prSet/>
      <dgm:spPr/>
      <dgm:t>
        <a:bodyPr/>
        <a:lstStyle/>
        <a:p>
          <a:endParaRPr lang="en-US"/>
        </a:p>
      </dgm:t>
    </dgm:pt>
    <dgm:pt modelId="{06A55164-2A0B-A943-9146-51E084F738E1}">
      <dgm:prSet/>
      <dgm:spPr>
        <a:solidFill>
          <a:schemeClr val="accent6">
            <a:lumMod val="40000"/>
            <a:lumOff val="60000"/>
            <a:alpha val="90000"/>
          </a:schemeClr>
        </a:solidFill>
      </dgm:spPr>
      <dgm:t>
        <a:bodyPr/>
        <a:lstStyle/>
        <a:p>
          <a:r>
            <a:rPr lang="en-US" dirty="0" smtClean="0"/>
            <a:t>Anna </a:t>
          </a:r>
          <a:r>
            <a:rPr lang="en-US" dirty="0" err="1" smtClean="0"/>
            <a:t>Lönnroth</a:t>
          </a:r>
          <a:r>
            <a:rPr lang="en-US" dirty="0" smtClean="0"/>
            <a:t>, ERC, SE</a:t>
          </a:r>
          <a:endParaRPr lang="en-US" dirty="0"/>
        </a:p>
      </dgm:t>
    </dgm:pt>
    <dgm:pt modelId="{473D764F-678A-4F44-A4FB-7CDDA28B4773}" type="parTrans" cxnId="{4452032D-4806-214F-A8AB-C69068010E24}">
      <dgm:prSet/>
      <dgm:spPr/>
      <dgm:t>
        <a:bodyPr/>
        <a:lstStyle/>
        <a:p>
          <a:endParaRPr lang="en-US"/>
        </a:p>
      </dgm:t>
    </dgm:pt>
    <dgm:pt modelId="{D0B39E5C-503A-A448-B4EC-7F66468E3990}" type="sibTrans" cxnId="{4452032D-4806-214F-A8AB-C69068010E24}">
      <dgm:prSet/>
      <dgm:spPr/>
      <dgm:t>
        <a:bodyPr/>
        <a:lstStyle/>
        <a:p>
          <a:endParaRPr lang="en-US"/>
        </a:p>
      </dgm:t>
    </dgm:pt>
    <dgm:pt modelId="{71386179-5C33-D147-9F1A-345BEB3A50E6}">
      <dgm:prSet/>
      <dgm:spPr>
        <a:solidFill>
          <a:schemeClr val="accent6">
            <a:lumMod val="40000"/>
            <a:lumOff val="60000"/>
            <a:alpha val="90000"/>
          </a:schemeClr>
        </a:solidFill>
      </dgm:spPr>
      <dgm:t>
        <a:bodyPr/>
        <a:lstStyle/>
        <a:p>
          <a:r>
            <a:rPr lang="en-US" dirty="0" smtClean="0"/>
            <a:t>Nina </a:t>
          </a:r>
          <a:r>
            <a:rPr lang="en-US" dirty="0" err="1" smtClean="0"/>
            <a:t>Steinweg</a:t>
          </a:r>
          <a:r>
            <a:rPr lang="en-US" dirty="0" smtClean="0"/>
            <a:t>, DE</a:t>
          </a:r>
          <a:endParaRPr lang="en-US" dirty="0"/>
        </a:p>
      </dgm:t>
    </dgm:pt>
    <dgm:pt modelId="{A98862D7-76F2-FA4A-B17A-5FA4C70BAB64}" type="parTrans" cxnId="{F08470C6-9270-5A4F-B934-019228021EB8}">
      <dgm:prSet/>
      <dgm:spPr/>
      <dgm:t>
        <a:bodyPr/>
        <a:lstStyle/>
        <a:p>
          <a:endParaRPr lang="en-US"/>
        </a:p>
      </dgm:t>
    </dgm:pt>
    <dgm:pt modelId="{3ED3917E-AFF2-2541-9374-572C30DC9C01}" type="sibTrans" cxnId="{F08470C6-9270-5A4F-B934-019228021EB8}">
      <dgm:prSet/>
      <dgm:spPr/>
      <dgm:t>
        <a:bodyPr/>
        <a:lstStyle/>
        <a:p>
          <a:endParaRPr lang="en-US"/>
        </a:p>
      </dgm:t>
    </dgm:pt>
    <dgm:pt modelId="{2026FBCD-662E-9448-978C-931BC411F728}">
      <dgm:prSet/>
      <dgm:spPr>
        <a:solidFill>
          <a:schemeClr val="accent6">
            <a:lumMod val="40000"/>
            <a:lumOff val="60000"/>
            <a:alpha val="90000"/>
          </a:schemeClr>
        </a:solidFill>
      </dgm:spPr>
      <dgm:t>
        <a:bodyPr/>
        <a:lstStyle/>
        <a:p>
          <a:r>
            <a:rPr lang="en-US" dirty="0" smtClean="0"/>
            <a:t>Mari </a:t>
          </a:r>
          <a:r>
            <a:rPr lang="en-US" dirty="0" err="1" smtClean="0"/>
            <a:t>Teigen</a:t>
          </a:r>
          <a:r>
            <a:rPr lang="en-US" dirty="0" smtClean="0"/>
            <a:t>, NO</a:t>
          </a:r>
          <a:endParaRPr lang="en-US" dirty="0"/>
        </a:p>
      </dgm:t>
    </dgm:pt>
    <dgm:pt modelId="{E42855CD-95BB-8F4E-8F72-A49ACF9DD782}" type="parTrans" cxnId="{17D732A7-701D-A847-8A3E-315E9EC7672E}">
      <dgm:prSet/>
      <dgm:spPr/>
      <dgm:t>
        <a:bodyPr/>
        <a:lstStyle/>
        <a:p>
          <a:endParaRPr lang="en-US"/>
        </a:p>
      </dgm:t>
    </dgm:pt>
    <dgm:pt modelId="{33A55E27-67D2-C04C-B5FE-4F2410AB7932}" type="sibTrans" cxnId="{17D732A7-701D-A847-8A3E-315E9EC7672E}">
      <dgm:prSet/>
      <dgm:spPr/>
      <dgm:t>
        <a:bodyPr/>
        <a:lstStyle/>
        <a:p>
          <a:endParaRPr lang="en-US"/>
        </a:p>
      </dgm:t>
    </dgm:pt>
    <dgm:pt modelId="{F95E593D-1D5B-1444-8410-311748B19754}">
      <dgm:prSet/>
      <dgm:spPr>
        <a:solidFill>
          <a:schemeClr val="accent6">
            <a:lumMod val="40000"/>
            <a:lumOff val="60000"/>
            <a:alpha val="90000"/>
          </a:schemeClr>
        </a:solidFill>
      </dgm:spPr>
      <dgm:t>
        <a:bodyPr/>
        <a:lstStyle/>
        <a:p>
          <a:r>
            <a:rPr lang="en-US" dirty="0" err="1" smtClean="0"/>
            <a:t>Indra</a:t>
          </a:r>
          <a:r>
            <a:rPr lang="en-US" dirty="0" smtClean="0"/>
            <a:t> </a:t>
          </a:r>
          <a:r>
            <a:rPr lang="en-US" dirty="0" err="1" smtClean="0"/>
            <a:t>Wilms</a:t>
          </a:r>
          <a:r>
            <a:rPr lang="en-US" dirty="0" smtClean="0"/>
            <a:t>-Hoff, VW </a:t>
          </a:r>
          <a:r>
            <a:rPr lang="en-US" dirty="0" err="1" smtClean="0"/>
            <a:t>Stiftung</a:t>
          </a:r>
          <a:r>
            <a:rPr lang="en-US" dirty="0" smtClean="0"/>
            <a:t>, DE</a:t>
          </a:r>
          <a:endParaRPr lang="en-US" dirty="0"/>
        </a:p>
      </dgm:t>
    </dgm:pt>
    <dgm:pt modelId="{50D7B1D7-152E-1944-8A81-B89B7A58A5E9}" type="parTrans" cxnId="{FA90D547-2771-974E-A85C-C22767C61635}">
      <dgm:prSet/>
      <dgm:spPr/>
      <dgm:t>
        <a:bodyPr/>
        <a:lstStyle/>
        <a:p>
          <a:endParaRPr lang="en-US"/>
        </a:p>
      </dgm:t>
    </dgm:pt>
    <dgm:pt modelId="{8C789220-0116-AD4B-9BF6-2524F25E081A}" type="sibTrans" cxnId="{FA90D547-2771-974E-A85C-C22767C61635}">
      <dgm:prSet/>
      <dgm:spPr/>
      <dgm:t>
        <a:bodyPr/>
        <a:lstStyle/>
        <a:p>
          <a:endParaRPr lang="en-US"/>
        </a:p>
      </dgm:t>
    </dgm:pt>
    <dgm:pt modelId="{6940724A-819A-2D4C-8497-90417C948B14}">
      <dgm:prSet phldrT="[Text]"/>
      <dgm:spPr>
        <a:solidFill>
          <a:schemeClr val="accent6">
            <a:lumMod val="40000"/>
            <a:lumOff val="60000"/>
            <a:alpha val="90000"/>
          </a:schemeClr>
        </a:solidFill>
      </dgm:spPr>
      <dgm:t>
        <a:bodyPr/>
        <a:lstStyle/>
        <a:p>
          <a:r>
            <a:rPr lang="en-US" dirty="0" smtClean="0"/>
            <a:t>Curt Rice, NO</a:t>
          </a:r>
          <a:endParaRPr lang="en-US" dirty="0"/>
        </a:p>
      </dgm:t>
    </dgm:pt>
    <dgm:pt modelId="{D6718D5D-B602-8C4F-B2CD-C905A0921E0E}" type="parTrans" cxnId="{8297F47B-13D5-6645-9753-673EB9C3C5B2}">
      <dgm:prSet/>
      <dgm:spPr/>
      <dgm:t>
        <a:bodyPr/>
        <a:lstStyle/>
        <a:p>
          <a:endParaRPr lang="en-US"/>
        </a:p>
      </dgm:t>
    </dgm:pt>
    <dgm:pt modelId="{B736B29E-8988-434B-8C12-68FF6C54C889}" type="sibTrans" cxnId="{8297F47B-13D5-6645-9753-673EB9C3C5B2}">
      <dgm:prSet/>
      <dgm:spPr/>
      <dgm:t>
        <a:bodyPr/>
        <a:lstStyle/>
        <a:p>
          <a:endParaRPr lang="en-US"/>
        </a:p>
      </dgm:t>
    </dgm:pt>
    <dgm:pt modelId="{6498A751-67D7-3846-BDCB-4D4E10BCDB5B}">
      <dgm:prSet/>
      <dgm:spPr>
        <a:solidFill>
          <a:schemeClr val="accent6">
            <a:lumMod val="40000"/>
            <a:lumOff val="60000"/>
            <a:alpha val="90000"/>
          </a:schemeClr>
        </a:solidFill>
      </dgm:spPr>
      <dgm:t>
        <a:bodyPr/>
        <a:lstStyle/>
        <a:p>
          <a:r>
            <a:rPr lang="en-US" dirty="0" smtClean="0"/>
            <a:t>Linda </a:t>
          </a:r>
          <a:r>
            <a:rPr lang="en-US" dirty="0" err="1" smtClean="0"/>
            <a:t>Senden</a:t>
          </a:r>
          <a:r>
            <a:rPr lang="en-US" dirty="0" smtClean="0"/>
            <a:t>, NL</a:t>
          </a:r>
          <a:endParaRPr lang="en-US" dirty="0"/>
        </a:p>
      </dgm:t>
    </dgm:pt>
    <dgm:pt modelId="{B4EE33F0-81DD-7640-AAB5-291A35A3CE96}" type="parTrans" cxnId="{1BCA591A-627F-3741-AAD1-CDDE55D07843}">
      <dgm:prSet/>
      <dgm:spPr/>
      <dgm:t>
        <a:bodyPr/>
        <a:lstStyle/>
        <a:p>
          <a:endParaRPr lang="en-US"/>
        </a:p>
      </dgm:t>
    </dgm:pt>
    <dgm:pt modelId="{5EF90A10-FBAD-AB47-9746-0E31484F7AC4}" type="sibTrans" cxnId="{1BCA591A-627F-3741-AAD1-CDDE55D07843}">
      <dgm:prSet/>
      <dgm:spPr/>
      <dgm:t>
        <a:bodyPr/>
        <a:lstStyle/>
        <a:p>
          <a:endParaRPr lang="en-US"/>
        </a:p>
      </dgm:t>
    </dgm:pt>
    <dgm:pt modelId="{D06A946D-2A3A-804D-AE28-3286EC12B509}">
      <dgm:prSet phldrT="[Text]"/>
      <dgm:spPr>
        <a:solidFill>
          <a:schemeClr val="accent6">
            <a:lumMod val="40000"/>
            <a:lumOff val="60000"/>
            <a:alpha val="90000"/>
          </a:schemeClr>
        </a:solidFill>
      </dgm:spPr>
      <dgm:t>
        <a:bodyPr/>
        <a:lstStyle/>
        <a:p>
          <a:r>
            <a:rPr lang="en-US" dirty="0" smtClean="0">
              <a:solidFill>
                <a:srgbClr val="7F7F7F"/>
              </a:solidFill>
            </a:rPr>
            <a:t>Eleanor Campbell, UK</a:t>
          </a:r>
          <a:endParaRPr lang="en-US" dirty="0">
            <a:solidFill>
              <a:srgbClr val="7F7F7F"/>
            </a:solidFill>
          </a:endParaRPr>
        </a:p>
      </dgm:t>
    </dgm:pt>
    <dgm:pt modelId="{182B2E26-7C5A-A641-A8A3-ACD404580C8F}" type="parTrans" cxnId="{D2669587-42D7-1048-AFBE-2D830104D343}">
      <dgm:prSet/>
      <dgm:spPr/>
      <dgm:t>
        <a:bodyPr/>
        <a:lstStyle/>
        <a:p>
          <a:endParaRPr lang="en-US"/>
        </a:p>
      </dgm:t>
    </dgm:pt>
    <dgm:pt modelId="{99FF7978-C76E-F84C-9B66-376C7D33E332}" type="sibTrans" cxnId="{D2669587-42D7-1048-AFBE-2D830104D343}">
      <dgm:prSet/>
      <dgm:spPr/>
      <dgm:t>
        <a:bodyPr/>
        <a:lstStyle/>
        <a:p>
          <a:endParaRPr lang="en-US"/>
        </a:p>
      </dgm:t>
    </dgm:pt>
    <dgm:pt modelId="{DC1FDEE7-FF1E-F346-8EEA-EC70A4848AE2}">
      <dgm:prSet/>
      <dgm:spPr>
        <a:solidFill>
          <a:schemeClr val="accent6">
            <a:lumMod val="40000"/>
            <a:lumOff val="60000"/>
            <a:alpha val="90000"/>
          </a:schemeClr>
        </a:solidFill>
      </dgm:spPr>
      <dgm:t>
        <a:bodyPr/>
        <a:lstStyle/>
        <a:p>
          <a:r>
            <a:rPr lang="en-US" dirty="0" smtClean="0">
              <a:solidFill>
                <a:srgbClr val="7F7F7F"/>
              </a:solidFill>
            </a:rPr>
            <a:t>Marc </a:t>
          </a:r>
          <a:r>
            <a:rPr lang="en-US" dirty="0" err="1" smtClean="0">
              <a:solidFill>
                <a:srgbClr val="7F7F7F"/>
              </a:solidFill>
            </a:rPr>
            <a:t>Gärtner</a:t>
          </a:r>
          <a:r>
            <a:rPr lang="en-US" dirty="0" smtClean="0">
              <a:solidFill>
                <a:srgbClr val="7F7F7F"/>
              </a:solidFill>
            </a:rPr>
            <a:t>, DE</a:t>
          </a:r>
          <a:endParaRPr lang="en-US" dirty="0">
            <a:solidFill>
              <a:srgbClr val="7F7F7F"/>
            </a:solidFill>
          </a:endParaRPr>
        </a:p>
      </dgm:t>
    </dgm:pt>
    <dgm:pt modelId="{FE4F98B5-F0D8-9545-AB54-741A32DD637B}" type="parTrans" cxnId="{18843512-4A6F-5740-ACA5-FB383A68DB2D}">
      <dgm:prSet/>
      <dgm:spPr/>
      <dgm:t>
        <a:bodyPr/>
        <a:lstStyle/>
        <a:p>
          <a:endParaRPr lang="en-US"/>
        </a:p>
      </dgm:t>
    </dgm:pt>
    <dgm:pt modelId="{8319AE73-9196-B744-88FE-37D6421DE28D}" type="sibTrans" cxnId="{18843512-4A6F-5740-ACA5-FB383A68DB2D}">
      <dgm:prSet/>
      <dgm:spPr/>
      <dgm:t>
        <a:bodyPr/>
        <a:lstStyle/>
        <a:p>
          <a:endParaRPr lang="en-US"/>
        </a:p>
      </dgm:t>
    </dgm:pt>
    <dgm:pt modelId="{9FF2DD00-CDE0-B84C-B1E4-A4BBFE0FCF0E}">
      <dgm:prSet phldrT="[Text]"/>
      <dgm:spPr>
        <a:solidFill>
          <a:schemeClr val="accent6">
            <a:lumMod val="40000"/>
            <a:lumOff val="60000"/>
            <a:alpha val="90000"/>
          </a:schemeClr>
        </a:solidFill>
      </dgm:spPr>
      <dgm:t>
        <a:bodyPr/>
        <a:lstStyle/>
        <a:p>
          <a:r>
            <a:rPr lang="en-US" dirty="0" smtClean="0">
              <a:solidFill>
                <a:schemeClr val="bg1">
                  <a:lumMod val="50000"/>
                </a:schemeClr>
              </a:solidFill>
            </a:rPr>
            <a:t>Monica </a:t>
          </a:r>
          <a:r>
            <a:rPr lang="en-US" dirty="0" err="1" smtClean="0">
              <a:solidFill>
                <a:schemeClr val="bg1">
                  <a:lumMod val="50000"/>
                </a:schemeClr>
              </a:solidFill>
            </a:rPr>
            <a:t>Gotta</a:t>
          </a:r>
          <a:r>
            <a:rPr lang="en-US" dirty="0" smtClean="0">
              <a:solidFill>
                <a:schemeClr val="bg1">
                  <a:lumMod val="50000"/>
                </a:schemeClr>
              </a:solidFill>
            </a:rPr>
            <a:t>, CH</a:t>
          </a:r>
          <a:endParaRPr lang="en-US" dirty="0">
            <a:solidFill>
              <a:schemeClr val="bg1">
                <a:lumMod val="50000"/>
              </a:schemeClr>
            </a:solidFill>
          </a:endParaRPr>
        </a:p>
      </dgm:t>
    </dgm:pt>
    <dgm:pt modelId="{C126602B-812C-3F4B-BEC9-941A7F45AE28}" type="parTrans" cxnId="{C0E86D3C-56AE-8041-BD87-ECA37E7C5C66}">
      <dgm:prSet/>
      <dgm:spPr/>
      <dgm:t>
        <a:bodyPr/>
        <a:lstStyle/>
        <a:p>
          <a:endParaRPr lang="en-US"/>
        </a:p>
      </dgm:t>
    </dgm:pt>
    <dgm:pt modelId="{BD8B5E63-9C8F-8B46-8800-7842FB8019F9}" type="sibTrans" cxnId="{C0E86D3C-56AE-8041-BD87-ECA37E7C5C66}">
      <dgm:prSet/>
      <dgm:spPr/>
      <dgm:t>
        <a:bodyPr/>
        <a:lstStyle/>
        <a:p>
          <a:endParaRPr lang="en-US"/>
        </a:p>
      </dgm:t>
    </dgm:pt>
    <dgm:pt modelId="{3B8C398A-042C-0544-AE60-0DE0AEE27242}">
      <dgm:prSet phldrT="[Text]"/>
      <dgm:spPr>
        <a:solidFill>
          <a:schemeClr val="accent6">
            <a:lumMod val="40000"/>
            <a:lumOff val="60000"/>
            <a:alpha val="90000"/>
          </a:schemeClr>
        </a:solidFill>
      </dgm:spPr>
      <dgm:t>
        <a:bodyPr/>
        <a:lstStyle/>
        <a:p>
          <a:r>
            <a:rPr lang="en-US" dirty="0" smtClean="0">
              <a:solidFill>
                <a:srgbClr val="7F7F7F"/>
              </a:solidFill>
            </a:rPr>
            <a:t>Iain </a:t>
          </a:r>
          <a:r>
            <a:rPr lang="en-US" dirty="0" err="1" smtClean="0">
              <a:solidFill>
                <a:srgbClr val="7F7F7F"/>
              </a:solidFill>
            </a:rPr>
            <a:t>Mattaj</a:t>
          </a:r>
          <a:r>
            <a:rPr lang="en-US" dirty="0" smtClean="0">
              <a:solidFill>
                <a:srgbClr val="7F7F7F"/>
              </a:solidFill>
            </a:rPr>
            <a:t>, DE</a:t>
          </a:r>
          <a:endParaRPr lang="en-US" dirty="0">
            <a:solidFill>
              <a:srgbClr val="7F7F7F"/>
            </a:solidFill>
          </a:endParaRPr>
        </a:p>
      </dgm:t>
    </dgm:pt>
    <dgm:pt modelId="{5C627036-7286-CD42-B85C-B65029892CC9}" type="parTrans" cxnId="{F0B9F944-927C-024D-A53D-AD499B31E381}">
      <dgm:prSet/>
      <dgm:spPr/>
      <dgm:t>
        <a:bodyPr/>
        <a:lstStyle/>
        <a:p>
          <a:endParaRPr lang="en-US"/>
        </a:p>
      </dgm:t>
    </dgm:pt>
    <dgm:pt modelId="{C26B7A31-8724-EA4A-BC6E-2BEB142AC538}" type="sibTrans" cxnId="{F0B9F944-927C-024D-A53D-AD499B31E381}">
      <dgm:prSet/>
      <dgm:spPr/>
      <dgm:t>
        <a:bodyPr/>
        <a:lstStyle/>
        <a:p>
          <a:endParaRPr lang="en-US"/>
        </a:p>
      </dgm:t>
    </dgm:pt>
    <dgm:pt modelId="{9583848B-B7AF-844C-9565-1918668E6DE7}">
      <dgm:prSet/>
      <dgm:spPr>
        <a:solidFill>
          <a:schemeClr val="accent6">
            <a:lumMod val="40000"/>
            <a:lumOff val="60000"/>
            <a:alpha val="90000"/>
          </a:schemeClr>
        </a:solidFill>
      </dgm:spPr>
      <dgm:t>
        <a:bodyPr/>
        <a:lstStyle/>
        <a:p>
          <a:r>
            <a:rPr lang="en-US" dirty="0" smtClean="0">
              <a:solidFill>
                <a:srgbClr val="7F7F7F"/>
              </a:solidFill>
            </a:rPr>
            <a:t>Thomas </a:t>
          </a:r>
          <a:r>
            <a:rPr lang="en-US" dirty="0" err="1" smtClean="0">
              <a:solidFill>
                <a:srgbClr val="7F7F7F"/>
              </a:solidFill>
            </a:rPr>
            <a:t>Sattelberger</a:t>
          </a:r>
          <a:r>
            <a:rPr lang="en-US" dirty="0" smtClean="0">
              <a:solidFill>
                <a:srgbClr val="7F7F7F"/>
              </a:solidFill>
            </a:rPr>
            <a:t>, DE</a:t>
          </a:r>
          <a:endParaRPr lang="en-US" dirty="0">
            <a:solidFill>
              <a:srgbClr val="7F7F7F"/>
            </a:solidFill>
          </a:endParaRPr>
        </a:p>
      </dgm:t>
    </dgm:pt>
    <dgm:pt modelId="{D809DEB6-41FC-3842-9034-B975E2827539}" type="parTrans" cxnId="{C1CAC312-B4A7-A74F-9BB2-1B97CACE9606}">
      <dgm:prSet/>
      <dgm:spPr/>
      <dgm:t>
        <a:bodyPr/>
        <a:lstStyle/>
        <a:p>
          <a:endParaRPr lang="en-US"/>
        </a:p>
      </dgm:t>
    </dgm:pt>
    <dgm:pt modelId="{EF6A38C7-7E17-794D-BB6C-80333BFB9DB2}" type="sibTrans" cxnId="{C1CAC312-B4A7-A74F-9BB2-1B97CACE9606}">
      <dgm:prSet/>
      <dgm:spPr/>
      <dgm:t>
        <a:bodyPr/>
        <a:lstStyle/>
        <a:p>
          <a:endParaRPr lang="en-US"/>
        </a:p>
      </dgm:t>
    </dgm:pt>
    <dgm:pt modelId="{FEF68E02-AC16-D747-B828-8134EDDDB9EC}">
      <dgm:prSet phldrT="[Text]"/>
      <dgm:spPr>
        <a:solidFill>
          <a:schemeClr val="accent6">
            <a:lumMod val="40000"/>
            <a:lumOff val="60000"/>
            <a:alpha val="90000"/>
          </a:schemeClr>
        </a:solidFill>
      </dgm:spPr>
      <dgm:t>
        <a:bodyPr/>
        <a:lstStyle/>
        <a:p>
          <a:r>
            <a:rPr lang="en-US" dirty="0" smtClean="0">
              <a:solidFill>
                <a:schemeClr val="bg1">
                  <a:lumMod val="50000"/>
                </a:schemeClr>
              </a:solidFill>
            </a:rPr>
            <a:t>Maria </a:t>
          </a:r>
          <a:r>
            <a:rPr lang="en-US" dirty="0" err="1" smtClean="0">
              <a:solidFill>
                <a:schemeClr val="bg1">
                  <a:lumMod val="50000"/>
                </a:schemeClr>
              </a:solidFill>
            </a:rPr>
            <a:t>Leptin</a:t>
          </a:r>
          <a:r>
            <a:rPr lang="en-US" dirty="0" smtClean="0">
              <a:solidFill>
                <a:schemeClr val="bg1">
                  <a:lumMod val="50000"/>
                </a:schemeClr>
              </a:solidFill>
            </a:rPr>
            <a:t>, DE</a:t>
          </a:r>
          <a:endParaRPr lang="en-US" dirty="0">
            <a:solidFill>
              <a:srgbClr val="7F7F7F"/>
            </a:solidFill>
          </a:endParaRPr>
        </a:p>
      </dgm:t>
    </dgm:pt>
    <dgm:pt modelId="{C276E10D-733B-9749-A372-466C6FDC08E1}" type="parTrans" cxnId="{7EB8E4B4-7814-8E4C-9492-439B5C55EFB5}">
      <dgm:prSet/>
      <dgm:spPr/>
      <dgm:t>
        <a:bodyPr/>
        <a:lstStyle/>
        <a:p>
          <a:endParaRPr lang="en-US"/>
        </a:p>
      </dgm:t>
    </dgm:pt>
    <dgm:pt modelId="{DC866EFA-9D5C-034A-85F9-C351B0C2270E}" type="sibTrans" cxnId="{7EB8E4B4-7814-8E4C-9492-439B5C55EFB5}">
      <dgm:prSet/>
      <dgm:spPr/>
      <dgm:t>
        <a:bodyPr/>
        <a:lstStyle/>
        <a:p>
          <a:endParaRPr lang="en-US"/>
        </a:p>
      </dgm:t>
    </dgm:pt>
    <dgm:pt modelId="{A761BD14-8F65-7646-A264-02558711FE8A}">
      <dgm:prSet phldrT="[Text]"/>
      <dgm:spPr>
        <a:solidFill>
          <a:schemeClr val="accent6">
            <a:lumMod val="40000"/>
            <a:lumOff val="60000"/>
            <a:alpha val="9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solidFill>
                <a:srgbClr val="7F7F7F"/>
              </a:solidFill>
            </a:rPr>
            <a:t>Ines Sanchez de </a:t>
          </a:r>
          <a:r>
            <a:rPr lang="en-US" dirty="0" err="1" smtClean="0">
              <a:solidFill>
                <a:srgbClr val="7F7F7F"/>
              </a:solidFill>
            </a:rPr>
            <a:t>Madariaga</a:t>
          </a:r>
          <a:r>
            <a:rPr lang="en-US" dirty="0" smtClean="0">
              <a:solidFill>
                <a:srgbClr val="7F7F7F"/>
              </a:solidFill>
            </a:rPr>
            <a:t>, ES</a:t>
          </a:r>
        </a:p>
        <a:p>
          <a:pPr marL="114300" indent="0" defTabSz="577850">
            <a:lnSpc>
              <a:spcPct val="90000"/>
            </a:lnSpc>
            <a:spcBef>
              <a:spcPct val="0"/>
            </a:spcBef>
            <a:spcAft>
              <a:spcPct val="15000"/>
            </a:spcAft>
            <a:buNone/>
          </a:pPr>
          <a:endParaRPr lang="en-US" dirty="0">
            <a:solidFill>
              <a:srgbClr val="7F7F7F"/>
            </a:solidFill>
          </a:endParaRPr>
        </a:p>
      </dgm:t>
    </dgm:pt>
    <dgm:pt modelId="{07387DDA-278B-B64E-88D9-70341485C930}" type="parTrans" cxnId="{F20748EF-DF5E-7C4D-BD58-3F36F8FB164A}">
      <dgm:prSet/>
      <dgm:spPr/>
      <dgm:t>
        <a:bodyPr/>
        <a:lstStyle/>
        <a:p>
          <a:endParaRPr lang="en-US"/>
        </a:p>
      </dgm:t>
    </dgm:pt>
    <dgm:pt modelId="{75895BEA-BD25-5745-A04D-98A4C94077CB}" type="sibTrans" cxnId="{F20748EF-DF5E-7C4D-BD58-3F36F8FB164A}">
      <dgm:prSet/>
      <dgm:spPr/>
      <dgm:t>
        <a:bodyPr/>
        <a:lstStyle/>
        <a:p>
          <a:endParaRPr lang="en-US"/>
        </a:p>
      </dgm:t>
    </dgm:pt>
    <dgm:pt modelId="{1ECCF27F-5527-5947-85E3-988888AD3E12}">
      <dgm:prSet phldrT="[Text]"/>
      <dgm:spPr>
        <a:solidFill>
          <a:schemeClr val="accent6">
            <a:lumMod val="40000"/>
            <a:lumOff val="60000"/>
            <a:alpha val="90000"/>
          </a:schemeClr>
        </a:solidFill>
      </dgm:spPr>
      <dgm:t>
        <a:bodyPr/>
        <a:lstStyle/>
        <a:p>
          <a:pPr marL="114300" indent="0" defTabSz="577850">
            <a:lnSpc>
              <a:spcPct val="90000"/>
            </a:lnSpc>
            <a:spcBef>
              <a:spcPct val="0"/>
            </a:spcBef>
            <a:spcAft>
              <a:spcPct val="15000"/>
            </a:spcAft>
            <a:buNone/>
          </a:pPr>
          <a:r>
            <a:rPr lang="en-US" dirty="0" smtClean="0"/>
            <a:t>Petra Schott, EC</a:t>
          </a:r>
          <a:endParaRPr lang="en-US" dirty="0"/>
        </a:p>
      </dgm:t>
    </dgm:pt>
    <dgm:pt modelId="{602B50DC-C7F7-C145-99B8-0A82F0E2A803}" type="parTrans" cxnId="{53C91A4B-FA21-B341-801A-A54542B4EDBF}">
      <dgm:prSet/>
      <dgm:spPr/>
      <dgm:t>
        <a:bodyPr/>
        <a:lstStyle/>
        <a:p>
          <a:endParaRPr lang="en-US"/>
        </a:p>
      </dgm:t>
    </dgm:pt>
    <dgm:pt modelId="{9BE5E8D7-1FDE-A14F-B325-5868A77156D3}" type="sibTrans" cxnId="{53C91A4B-FA21-B341-801A-A54542B4EDBF}">
      <dgm:prSet/>
      <dgm:spPr/>
      <dgm:t>
        <a:bodyPr/>
        <a:lstStyle/>
        <a:p>
          <a:endParaRPr lang="en-US"/>
        </a:p>
      </dgm:t>
    </dgm:pt>
    <dgm:pt modelId="{E734FA95-26E7-5241-8E80-F0CC50A8B20C}" type="pres">
      <dgm:prSet presAssocID="{64EF266D-B552-F142-A672-6174BAEEE10C}" presName="Name0" presStyleCnt="0">
        <dgm:presLayoutVars>
          <dgm:dir/>
          <dgm:animLvl val="lvl"/>
          <dgm:resizeHandles val="exact"/>
        </dgm:presLayoutVars>
      </dgm:prSet>
      <dgm:spPr/>
      <dgm:t>
        <a:bodyPr/>
        <a:lstStyle/>
        <a:p>
          <a:endParaRPr lang="en-US"/>
        </a:p>
      </dgm:t>
    </dgm:pt>
    <dgm:pt modelId="{8EF2F669-EDD2-CE41-816A-45816EE27772}" type="pres">
      <dgm:prSet presAssocID="{E26DEA2C-756D-2649-9A6B-8CBDED4FBE25}" presName="composite" presStyleCnt="0"/>
      <dgm:spPr/>
    </dgm:pt>
    <dgm:pt modelId="{7111CFE7-BB50-2E47-96BC-7102BA4C8048}" type="pres">
      <dgm:prSet presAssocID="{E26DEA2C-756D-2649-9A6B-8CBDED4FBE25}" presName="parTx" presStyleLbl="alignNode1" presStyleIdx="0" presStyleCnt="6">
        <dgm:presLayoutVars>
          <dgm:chMax val="0"/>
          <dgm:chPref val="0"/>
          <dgm:bulletEnabled val="1"/>
        </dgm:presLayoutVars>
      </dgm:prSet>
      <dgm:spPr/>
      <dgm:t>
        <a:bodyPr/>
        <a:lstStyle/>
        <a:p>
          <a:endParaRPr lang="en-US"/>
        </a:p>
      </dgm:t>
    </dgm:pt>
    <dgm:pt modelId="{C8BC7583-79F6-7741-9671-733FD8C53B8C}" type="pres">
      <dgm:prSet presAssocID="{E26DEA2C-756D-2649-9A6B-8CBDED4FBE25}" presName="desTx" presStyleLbl="alignAccFollowNode1" presStyleIdx="0" presStyleCnt="6" custLinFactNeighborY="-1">
        <dgm:presLayoutVars>
          <dgm:bulletEnabled val="1"/>
        </dgm:presLayoutVars>
      </dgm:prSet>
      <dgm:spPr/>
      <dgm:t>
        <a:bodyPr/>
        <a:lstStyle/>
        <a:p>
          <a:endParaRPr lang="en-US"/>
        </a:p>
      </dgm:t>
    </dgm:pt>
    <dgm:pt modelId="{D5E93BFD-B638-2B4A-945A-18FCFBF23970}" type="pres">
      <dgm:prSet presAssocID="{1E10E475-0532-BC44-82C3-A4871A38643F}" presName="space" presStyleCnt="0"/>
      <dgm:spPr/>
    </dgm:pt>
    <dgm:pt modelId="{CEDF5BAF-7954-FF4F-B59D-FEAEF08B54FC}" type="pres">
      <dgm:prSet presAssocID="{A943E082-C90F-F844-8460-37A7B55D1960}" presName="composite" presStyleCnt="0"/>
      <dgm:spPr/>
    </dgm:pt>
    <dgm:pt modelId="{B953CC84-41FD-6043-9FAA-B1E500ED7BDD}" type="pres">
      <dgm:prSet presAssocID="{A943E082-C90F-F844-8460-37A7B55D1960}" presName="parTx" presStyleLbl="alignNode1" presStyleIdx="1" presStyleCnt="6">
        <dgm:presLayoutVars>
          <dgm:chMax val="0"/>
          <dgm:chPref val="0"/>
          <dgm:bulletEnabled val="1"/>
        </dgm:presLayoutVars>
      </dgm:prSet>
      <dgm:spPr/>
      <dgm:t>
        <a:bodyPr/>
        <a:lstStyle/>
        <a:p>
          <a:endParaRPr lang="en-US"/>
        </a:p>
      </dgm:t>
    </dgm:pt>
    <dgm:pt modelId="{A019DFBA-129F-3A46-A697-0AFF336E36E5}" type="pres">
      <dgm:prSet presAssocID="{A943E082-C90F-F844-8460-37A7B55D1960}" presName="desTx" presStyleLbl="alignAccFollowNode1" presStyleIdx="1" presStyleCnt="6" custLinFactNeighborY="-1">
        <dgm:presLayoutVars>
          <dgm:bulletEnabled val="1"/>
        </dgm:presLayoutVars>
      </dgm:prSet>
      <dgm:spPr/>
      <dgm:t>
        <a:bodyPr/>
        <a:lstStyle/>
        <a:p>
          <a:endParaRPr lang="en-US"/>
        </a:p>
      </dgm:t>
    </dgm:pt>
    <dgm:pt modelId="{AF7E6EA0-1766-A945-B6B0-B0A859B35163}" type="pres">
      <dgm:prSet presAssocID="{C98680C6-14D6-E145-9EDB-5FB6B85A597E}" presName="space" presStyleCnt="0"/>
      <dgm:spPr/>
    </dgm:pt>
    <dgm:pt modelId="{364CE7C4-36EF-9F44-A392-4EF896C1445B}" type="pres">
      <dgm:prSet presAssocID="{C830934A-C1BA-C345-BA70-EAD757D0E53A}" presName="composite" presStyleCnt="0"/>
      <dgm:spPr/>
    </dgm:pt>
    <dgm:pt modelId="{8D10A7BE-979B-AE46-A3A9-7394701A2D8A}" type="pres">
      <dgm:prSet presAssocID="{C830934A-C1BA-C345-BA70-EAD757D0E53A}" presName="parTx" presStyleLbl="alignNode1" presStyleIdx="2" presStyleCnt="6">
        <dgm:presLayoutVars>
          <dgm:chMax val="0"/>
          <dgm:chPref val="0"/>
          <dgm:bulletEnabled val="1"/>
        </dgm:presLayoutVars>
      </dgm:prSet>
      <dgm:spPr/>
      <dgm:t>
        <a:bodyPr/>
        <a:lstStyle/>
        <a:p>
          <a:endParaRPr lang="en-US"/>
        </a:p>
      </dgm:t>
    </dgm:pt>
    <dgm:pt modelId="{5616EE4B-73D1-2646-BC26-47964EADF2CB}" type="pres">
      <dgm:prSet presAssocID="{C830934A-C1BA-C345-BA70-EAD757D0E53A}" presName="desTx" presStyleLbl="alignAccFollowNode1" presStyleIdx="2" presStyleCnt="6" custLinFactNeighborY="-1">
        <dgm:presLayoutVars>
          <dgm:bulletEnabled val="1"/>
        </dgm:presLayoutVars>
      </dgm:prSet>
      <dgm:spPr/>
      <dgm:t>
        <a:bodyPr/>
        <a:lstStyle/>
        <a:p>
          <a:endParaRPr lang="en-US"/>
        </a:p>
      </dgm:t>
    </dgm:pt>
    <dgm:pt modelId="{64CD0D37-3612-C344-90B5-143B5EDD802C}" type="pres">
      <dgm:prSet presAssocID="{F1BEBEDD-900E-4548-B471-766D2F760C71}" presName="space" presStyleCnt="0"/>
      <dgm:spPr/>
    </dgm:pt>
    <dgm:pt modelId="{FB6FADFF-A38B-C841-8AEC-D3AA7F47A1C7}" type="pres">
      <dgm:prSet presAssocID="{30BA2709-D4FA-A141-9174-4F985C94BD60}" presName="composite" presStyleCnt="0"/>
      <dgm:spPr/>
    </dgm:pt>
    <dgm:pt modelId="{33652D05-A0AD-3A4A-A7F0-064D510D7B37}" type="pres">
      <dgm:prSet presAssocID="{30BA2709-D4FA-A141-9174-4F985C94BD60}" presName="parTx" presStyleLbl="alignNode1" presStyleIdx="3" presStyleCnt="6">
        <dgm:presLayoutVars>
          <dgm:chMax val="0"/>
          <dgm:chPref val="0"/>
          <dgm:bulletEnabled val="1"/>
        </dgm:presLayoutVars>
      </dgm:prSet>
      <dgm:spPr/>
      <dgm:t>
        <a:bodyPr/>
        <a:lstStyle/>
        <a:p>
          <a:endParaRPr lang="en-US"/>
        </a:p>
      </dgm:t>
    </dgm:pt>
    <dgm:pt modelId="{FB9C81E0-6C74-8B43-8C51-26291CA023D4}" type="pres">
      <dgm:prSet presAssocID="{30BA2709-D4FA-A141-9174-4F985C94BD60}" presName="desTx" presStyleLbl="alignAccFollowNode1" presStyleIdx="3" presStyleCnt="6" custLinFactNeighborY="-1">
        <dgm:presLayoutVars>
          <dgm:bulletEnabled val="1"/>
        </dgm:presLayoutVars>
      </dgm:prSet>
      <dgm:spPr/>
      <dgm:t>
        <a:bodyPr/>
        <a:lstStyle/>
        <a:p>
          <a:endParaRPr lang="en-US"/>
        </a:p>
      </dgm:t>
    </dgm:pt>
    <dgm:pt modelId="{FD9B8A98-0D82-D647-9834-22CC1AFB02FE}" type="pres">
      <dgm:prSet presAssocID="{04738C09-D10F-1140-86B3-4E65CCA7593E}" presName="space" presStyleCnt="0"/>
      <dgm:spPr/>
    </dgm:pt>
    <dgm:pt modelId="{0F9E2ED1-78BE-0A4F-9C8D-4267CEA84509}" type="pres">
      <dgm:prSet presAssocID="{BA8C77E3-9489-B145-AE90-0AE1A949E07D}" presName="composite" presStyleCnt="0"/>
      <dgm:spPr/>
    </dgm:pt>
    <dgm:pt modelId="{9F0A4E98-0AC8-CE48-A11E-BCCD1CBFFDF9}" type="pres">
      <dgm:prSet presAssocID="{BA8C77E3-9489-B145-AE90-0AE1A949E07D}" presName="parTx" presStyleLbl="alignNode1" presStyleIdx="4" presStyleCnt="6">
        <dgm:presLayoutVars>
          <dgm:chMax val="0"/>
          <dgm:chPref val="0"/>
          <dgm:bulletEnabled val="1"/>
        </dgm:presLayoutVars>
      </dgm:prSet>
      <dgm:spPr/>
      <dgm:t>
        <a:bodyPr/>
        <a:lstStyle/>
        <a:p>
          <a:endParaRPr lang="en-US"/>
        </a:p>
      </dgm:t>
    </dgm:pt>
    <dgm:pt modelId="{19CAD7F1-798F-7F48-8A29-67E8F5F03395}" type="pres">
      <dgm:prSet presAssocID="{BA8C77E3-9489-B145-AE90-0AE1A949E07D}" presName="desTx" presStyleLbl="alignAccFollowNode1" presStyleIdx="4" presStyleCnt="6">
        <dgm:presLayoutVars>
          <dgm:bulletEnabled val="1"/>
        </dgm:presLayoutVars>
      </dgm:prSet>
      <dgm:spPr/>
      <dgm:t>
        <a:bodyPr/>
        <a:lstStyle/>
        <a:p>
          <a:endParaRPr lang="en-US"/>
        </a:p>
      </dgm:t>
    </dgm:pt>
    <dgm:pt modelId="{15640A28-3134-6D41-B4B3-C7538C1C6D35}" type="pres">
      <dgm:prSet presAssocID="{FD2FAC5A-AAAD-334B-9828-9F97A5E521A8}" presName="space" presStyleCnt="0"/>
      <dgm:spPr/>
    </dgm:pt>
    <dgm:pt modelId="{16FFEF0A-9647-3145-9333-667A311EEB4B}" type="pres">
      <dgm:prSet presAssocID="{E869FB73-8397-1D45-ACF3-0C1F5B7B7161}" presName="composite" presStyleCnt="0"/>
      <dgm:spPr/>
    </dgm:pt>
    <dgm:pt modelId="{DB6E054D-1468-1048-B6C8-853FE66BE304}" type="pres">
      <dgm:prSet presAssocID="{E869FB73-8397-1D45-ACF3-0C1F5B7B7161}" presName="parTx" presStyleLbl="alignNode1" presStyleIdx="5" presStyleCnt="6">
        <dgm:presLayoutVars>
          <dgm:chMax val="0"/>
          <dgm:chPref val="0"/>
          <dgm:bulletEnabled val="1"/>
        </dgm:presLayoutVars>
      </dgm:prSet>
      <dgm:spPr/>
      <dgm:t>
        <a:bodyPr/>
        <a:lstStyle/>
        <a:p>
          <a:endParaRPr lang="en-US"/>
        </a:p>
      </dgm:t>
    </dgm:pt>
    <dgm:pt modelId="{08686690-2195-4C49-A42C-F4A0E770C261}" type="pres">
      <dgm:prSet presAssocID="{E869FB73-8397-1D45-ACF3-0C1F5B7B7161}" presName="desTx" presStyleLbl="alignAccFollowNode1" presStyleIdx="5" presStyleCnt="6">
        <dgm:presLayoutVars>
          <dgm:bulletEnabled val="1"/>
        </dgm:presLayoutVars>
      </dgm:prSet>
      <dgm:spPr/>
      <dgm:t>
        <a:bodyPr/>
        <a:lstStyle/>
        <a:p>
          <a:endParaRPr lang="en-US"/>
        </a:p>
      </dgm:t>
    </dgm:pt>
  </dgm:ptLst>
  <dgm:cxnLst>
    <dgm:cxn modelId="{9B1692F4-1BF9-0241-90FD-F77A9F77571B}" type="presOf" srcId="{81F8FCF9-548D-7045-96F3-A2B9993CCB9D}" destId="{A019DFBA-129F-3A46-A697-0AFF336E36E5}" srcOrd="0" destOrd="0" presId="urn:microsoft.com/office/officeart/2005/8/layout/hList1"/>
    <dgm:cxn modelId="{FA6DA821-228B-EA4F-B5EA-1895E08D28AD}" type="presOf" srcId="{135B10F5-8993-F344-B2DC-0C478603400B}" destId="{19CAD7F1-798F-7F48-8A29-67E8F5F03395}" srcOrd="0" destOrd="0" presId="urn:microsoft.com/office/officeart/2005/8/layout/hList1"/>
    <dgm:cxn modelId="{ACD03169-AC08-4F49-B7D2-0B94B3F88471}" type="presOf" srcId="{C830934A-C1BA-C345-BA70-EAD757D0E53A}" destId="{8D10A7BE-979B-AE46-A3A9-7394701A2D8A}" srcOrd="0" destOrd="0" presId="urn:microsoft.com/office/officeart/2005/8/layout/hList1"/>
    <dgm:cxn modelId="{0AFAC8CF-2C27-D846-A9DD-DC2EC6B86196}" type="presOf" srcId="{6498A751-67D7-3846-BDCB-4D4E10BCDB5B}" destId="{FB9C81E0-6C74-8B43-8C51-26291CA023D4}" srcOrd="0" destOrd="4" presId="urn:microsoft.com/office/officeart/2005/8/layout/hList1"/>
    <dgm:cxn modelId="{C0E86D3C-56AE-8041-BD87-ECA37E7C5C66}" srcId="{E26DEA2C-756D-2649-9A6B-8CBDED4FBE25}" destId="{9FF2DD00-CDE0-B84C-B1E4-A4BBFE0FCF0E}" srcOrd="4" destOrd="0" parTransId="{C126602B-812C-3F4B-BEC9-941A7F45AE28}" sibTransId="{BD8B5E63-9C8F-8B46-8800-7842FB8019F9}"/>
    <dgm:cxn modelId="{FA90D547-2771-974E-A85C-C22767C61635}" srcId="{BA8C77E3-9489-B145-AE90-0AE1A949E07D}" destId="{F95E593D-1D5B-1444-8410-311748B19754}" srcOrd="4" destOrd="0" parTransId="{50D7B1D7-152E-1944-8A81-B89B7A58A5E9}" sibTransId="{8C789220-0116-AD4B-9BF6-2524F25E081A}"/>
    <dgm:cxn modelId="{96516CAE-4517-6841-88EA-A868FE2F0FFE}" srcId="{64EF266D-B552-F142-A672-6174BAEEE10C}" destId="{E26DEA2C-756D-2649-9A6B-8CBDED4FBE25}" srcOrd="0" destOrd="0" parTransId="{08265907-0BC9-1D45-8AD6-D952124188D2}" sibTransId="{1E10E475-0532-BC44-82C3-A4871A38643F}"/>
    <dgm:cxn modelId="{96A2E557-78EC-2244-8229-4283C35E8309}" srcId="{C830934A-C1BA-C345-BA70-EAD757D0E53A}" destId="{7853D851-0390-7C40-8BC5-CB503F8C1E25}" srcOrd="1" destOrd="0" parTransId="{C2B2FF68-81C5-C04D-AC96-FF866206FCEA}" sibTransId="{5E192228-CADE-9F43-AC58-D7E9E5F78A4A}"/>
    <dgm:cxn modelId="{17D732A7-701D-A847-8A3E-315E9EC7672E}" srcId="{30BA2709-D4FA-A141-9174-4F985C94BD60}" destId="{2026FBCD-662E-9448-978C-931BC411F728}" srcOrd="3" destOrd="0" parTransId="{E42855CD-95BB-8F4E-8F72-A49ACF9DD782}" sibTransId="{33A55E27-67D2-C04C-B5FE-4F2410AB7932}"/>
    <dgm:cxn modelId="{617794F9-892E-F348-81FF-4BC41FD5E28A}" type="presOf" srcId="{E26DEA2C-756D-2649-9A6B-8CBDED4FBE25}" destId="{7111CFE7-BB50-2E47-96BC-7102BA4C8048}" srcOrd="0" destOrd="0" presId="urn:microsoft.com/office/officeart/2005/8/layout/hList1"/>
    <dgm:cxn modelId="{FA574BAD-E251-F142-8CF3-B68E8BA7976D}" srcId="{BA8C77E3-9489-B145-AE90-0AE1A949E07D}" destId="{135B10F5-8993-F344-B2DC-0C478603400B}" srcOrd="0" destOrd="0" parTransId="{220F936D-13BC-FB4E-BF62-893B7267D6FE}" sibTransId="{9991AD13-4C85-834E-84D9-D752B1182F42}"/>
    <dgm:cxn modelId="{B1DB582B-CD48-104F-9401-A4E44B4B1093}" srcId="{BA8C77E3-9489-B145-AE90-0AE1A949E07D}" destId="{ECC48E1C-6875-B44F-A152-F740EAB6D636}" srcOrd="1" destOrd="0" parTransId="{5222F5EB-63FA-F94E-A70C-02130E907C79}" sibTransId="{D99EFE00-F1D3-8448-A26E-6D966EE558B1}"/>
    <dgm:cxn modelId="{EFC2739D-EFBA-B442-921F-6986C7F5542E}" type="presOf" srcId="{ECC48E1C-6875-B44F-A152-F740EAB6D636}" destId="{19CAD7F1-798F-7F48-8A29-67E8F5F03395}" srcOrd="0" destOrd="1" presId="urn:microsoft.com/office/officeart/2005/8/layout/hList1"/>
    <dgm:cxn modelId="{D47EDEB2-0195-9D41-8ED2-E0C44F3F1DB9}" srcId="{E26DEA2C-756D-2649-9A6B-8CBDED4FBE25}" destId="{91CE0CB1-1BA5-B64C-B97F-43B2BD6DCAC7}" srcOrd="0" destOrd="0" parTransId="{C7826527-0002-1B4E-97F9-DFD9B7F9533B}" sibTransId="{F4E58718-6ED8-6142-9857-6D307A0B797E}"/>
    <dgm:cxn modelId="{93E0B632-C90B-A342-AEA9-D5CCEE585304}" type="presOf" srcId="{71386179-5C33-D147-9F1A-345BEB3A50E6}" destId="{FB9C81E0-6C74-8B43-8C51-26291CA023D4}" srcOrd="0" destOrd="2" presId="urn:microsoft.com/office/officeart/2005/8/layout/hList1"/>
    <dgm:cxn modelId="{54AB4107-2C62-3742-9351-AC798C65A4E3}" type="presOf" srcId="{DC1FDEE7-FF1E-F346-8EEA-EC70A4848AE2}" destId="{FB9C81E0-6C74-8B43-8C51-26291CA023D4}" srcOrd="0" destOrd="5" presId="urn:microsoft.com/office/officeart/2005/8/layout/hList1"/>
    <dgm:cxn modelId="{7616DF34-0D37-1C4C-969B-F94403E95DD3}" srcId="{64EF266D-B552-F142-A672-6174BAEEE10C}" destId="{A943E082-C90F-F844-8460-37A7B55D1960}" srcOrd="1" destOrd="0" parTransId="{18B8D2E1-9458-884A-8291-13871239EC6F}" sibTransId="{C98680C6-14D6-E145-9EDB-5FB6B85A597E}"/>
    <dgm:cxn modelId="{C1CAC312-B4A7-A74F-9BB2-1B97CACE9606}" srcId="{E869FB73-8397-1D45-ACF3-0C1F5B7B7161}" destId="{9583848B-B7AF-844C-9565-1918668E6DE7}" srcOrd="0" destOrd="0" parTransId="{D809DEB6-41FC-3842-9034-B975E2827539}" sibTransId="{EF6A38C7-7E17-794D-BB6C-80333BFB9DB2}"/>
    <dgm:cxn modelId="{DDF5D8A2-7A43-4747-A0AB-C422A436AC02}" srcId="{BA8C77E3-9489-B145-AE90-0AE1A949E07D}" destId="{855309B9-6FB5-EF44-94CD-21C6076A5CA1}" srcOrd="2" destOrd="0" parTransId="{389F0F50-1AD8-5848-AA69-7633C9CE5190}" sibTransId="{AEF913A0-9111-7042-B42D-817DB5777507}"/>
    <dgm:cxn modelId="{2391ABF3-B051-AE4E-AAA3-1A8BFDD45978}" type="presOf" srcId="{D06A946D-2A3A-804D-AE28-3286EC12B509}" destId="{A019DFBA-129F-3A46-A697-0AFF336E36E5}" srcOrd="0" destOrd="2" presId="urn:microsoft.com/office/officeart/2005/8/layout/hList1"/>
    <dgm:cxn modelId="{8EB830AD-FC1C-D448-ABC9-532DF53FBB00}" type="presOf" srcId="{9FF2DD00-CDE0-B84C-B1E4-A4BBFE0FCF0E}" destId="{C8BC7583-79F6-7741-9671-733FD8C53B8C}" srcOrd="0" destOrd="4" presId="urn:microsoft.com/office/officeart/2005/8/layout/hList1"/>
    <dgm:cxn modelId="{0358B29A-F8D9-4C45-95DA-AEF6A3DE3DFF}" srcId="{64EF266D-B552-F142-A672-6174BAEEE10C}" destId="{E869FB73-8397-1D45-ACF3-0C1F5B7B7161}" srcOrd="5" destOrd="0" parTransId="{C2F28E47-1FEE-534C-A006-9704D683C8AD}" sibTransId="{4D5133BD-E1B2-C848-B153-86DC223020DB}"/>
    <dgm:cxn modelId="{0B188425-36DD-1644-B3D9-0C26647F1C48}" type="presOf" srcId="{2026FBCD-662E-9448-978C-931BC411F728}" destId="{FB9C81E0-6C74-8B43-8C51-26291CA023D4}" srcOrd="0" destOrd="3" presId="urn:microsoft.com/office/officeart/2005/8/layout/hList1"/>
    <dgm:cxn modelId="{D6F40849-F437-B24B-9199-B8C4629D5C6D}" type="presOf" srcId="{4355EEC9-F910-9B4A-8FF9-A5754A38AE4F}" destId="{FB9C81E0-6C74-8B43-8C51-26291CA023D4}" srcOrd="0" destOrd="0" presId="urn:microsoft.com/office/officeart/2005/8/layout/hList1"/>
    <dgm:cxn modelId="{7EB8E4B4-7814-8E4C-9492-439B5C55EFB5}" srcId="{A943E082-C90F-F844-8460-37A7B55D1960}" destId="{FEF68E02-AC16-D747-B828-8134EDDDB9EC}" srcOrd="4" destOrd="0" parTransId="{C276E10D-733B-9749-A372-466C6FDC08E1}" sibTransId="{DC866EFA-9D5C-034A-85F9-C351B0C2270E}"/>
    <dgm:cxn modelId="{F20748EF-DF5E-7C4D-BD58-3F36F8FB164A}" srcId="{C830934A-C1BA-C345-BA70-EAD757D0E53A}" destId="{A761BD14-8F65-7646-A264-02558711FE8A}" srcOrd="2" destOrd="0" parTransId="{07387DDA-278B-B64E-88D9-70341485C930}" sibTransId="{75895BEA-BD25-5745-A04D-98A4C94077CB}"/>
    <dgm:cxn modelId="{4452032D-4806-214F-A8AB-C69068010E24}" srcId="{BA8C77E3-9489-B145-AE90-0AE1A949E07D}" destId="{06A55164-2A0B-A943-9146-51E084F738E1}" srcOrd="3" destOrd="0" parTransId="{473D764F-678A-4F44-A4FB-7CDDA28B4773}" sibTransId="{D0B39E5C-503A-A448-B4EC-7F66468E3990}"/>
    <dgm:cxn modelId="{18605826-19C8-0E4C-BA68-71672A1EC6B8}" type="presOf" srcId="{91CE0CB1-1BA5-B64C-B97F-43B2BD6DCAC7}" destId="{C8BC7583-79F6-7741-9671-733FD8C53B8C}" srcOrd="0" destOrd="0" presId="urn:microsoft.com/office/officeart/2005/8/layout/hList1"/>
    <dgm:cxn modelId="{1BCA591A-627F-3741-AAD1-CDDE55D07843}" srcId="{30BA2709-D4FA-A141-9174-4F985C94BD60}" destId="{6498A751-67D7-3846-BDCB-4D4E10BCDB5B}" srcOrd="4" destOrd="0" parTransId="{B4EE33F0-81DD-7640-AAB5-291A35A3CE96}" sibTransId="{5EF90A10-FBAD-AB47-9746-0E31484F7AC4}"/>
    <dgm:cxn modelId="{F28CF264-A1C1-1346-9D05-B11423496701}" type="presOf" srcId="{E869FB73-8397-1D45-ACF3-0C1F5B7B7161}" destId="{DB6E054D-1468-1048-B6C8-853FE66BE304}" srcOrd="0" destOrd="0" presId="urn:microsoft.com/office/officeart/2005/8/layout/hList1"/>
    <dgm:cxn modelId="{CA6199EE-A5CB-4D40-8B2F-2AB436995426}" srcId="{30BA2709-D4FA-A141-9174-4F985C94BD60}" destId="{F6D6E3D8-6F52-E34B-9848-1D9884705E23}" srcOrd="1" destOrd="0" parTransId="{30A68BAE-1A03-7348-AD5A-A2A5C9620DC4}" sibTransId="{6449F823-3A4A-C44C-93F4-010D45E22A3B}"/>
    <dgm:cxn modelId="{C20AB4EC-BFD1-FE4B-8AC1-17F1731B1B5C}" type="presOf" srcId="{FEF68E02-AC16-D747-B828-8134EDDDB9EC}" destId="{A019DFBA-129F-3A46-A697-0AFF336E36E5}" srcOrd="0" destOrd="4" presId="urn:microsoft.com/office/officeart/2005/8/layout/hList1"/>
    <dgm:cxn modelId="{D6CF03B8-CFF6-7F40-8724-BFA82B7EEA0D}" type="presOf" srcId="{7853D851-0390-7C40-8BC5-CB503F8C1E25}" destId="{5616EE4B-73D1-2646-BC26-47964EADF2CB}" srcOrd="0" destOrd="1" presId="urn:microsoft.com/office/officeart/2005/8/layout/hList1"/>
    <dgm:cxn modelId="{76EB94B9-60DC-354C-9E81-A07C1692CCE8}" srcId="{E26DEA2C-756D-2649-9A6B-8CBDED4FBE25}" destId="{3E8536B6-8C04-2943-B636-47DF0ABD8688}" srcOrd="2" destOrd="0" parTransId="{9002952D-4371-3349-AA52-6DFEC8F12D61}" sibTransId="{D6E29526-F664-AE4D-AA00-C8D802BEABD4}"/>
    <dgm:cxn modelId="{C9434086-0FFE-454B-AA3D-4F93B140CB12}" type="presOf" srcId="{CB25743D-3E7D-BA4E-A6F4-C53D950C4F1D}" destId="{A019DFBA-129F-3A46-A697-0AFF336E36E5}" srcOrd="0" destOrd="1" presId="urn:microsoft.com/office/officeart/2005/8/layout/hList1"/>
    <dgm:cxn modelId="{1D60C8A2-50B3-2E4F-9EEF-737B9E6BD66F}" srcId="{E26DEA2C-756D-2649-9A6B-8CBDED4FBE25}" destId="{99A2ABF3-1A3E-FC4F-B315-84702BDA8764}" srcOrd="1" destOrd="0" parTransId="{20725D54-2984-ED47-8D81-3225154F8FE8}" sibTransId="{70B822D7-30C6-2A40-A49A-7CC0CA549002}"/>
    <dgm:cxn modelId="{45433B37-1AED-9E42-905E-9FC9137A4375}" type="presOf" srcId="{A761BD14-8F65-7646-A264-02558711FE8A}" destId="{5616EE4B-73D1-2646-BC26-47964EADF2CB}" srcOrd="0" destOrd="2" presId="urn:microsoft.com/office/officeart/2005/8/layout/hList1"/>
    <dgm:cxn modelId="{9596B883-EE88-1E41-9FD7-95F63CBC417E}" type="presOf" srcId="{855309B9-6FB5-EF44-94CD-21C6076A5CA1}" destId="{19CAD7F1-798F-7F48-8A29-67E8F5F03395}" srcOrd="0" destOrd="2" presId="urn:microsoft.com/office/officeart/2005/8/layout/hList1"/>
    <dgm:cxn modelId="{0B32D440-2718-1643-A235-F9FFC39C2474}" type="presOf" srcId="{99A2ABF3-1A3E-FC4F-B315-84702BDA8764}" destId="{C8BC7583-79F6-7741-9671-733FD8C53B8C}" srcOrd="0" destOrd="1" presId="urn:microsoft.com/office/officeart/2005/8/layout/hList1"/>
    <dgm:cxn modelId="{F08470C6-9270-5A4F-B934-019228021EB8}" srcId="{30BA2709-D4FA-A141-9174-4F985C94BD60}" destId="{71386179-5C33-D147-9F1A-345BEB3A50E6}" srcOrd="2" destOrd="0" parTransId="{A98862D7-76F2-FA4A-B17A-5FA4C70BAB64}" sibTransId="{3ED3917E-AFF2-2541-9374-572C30DC9C01}"/>
    <dgm:cxn modelId="{4F1D51F5-CBC4-3C4E-96C4-A7744A811243}" type="presOf" srcId="{6940724A-819A-2D4C-8497-90417C948B14}" destId="{C8BC7583-79F6-7741-9671-733FD8C53B8C}" srcOrd="0" destOrd="3" presId="urn:microsoft.com/office/officeart/2005/8/layout/hList1"/>
    <dgm:cxn modelId="{D2669587-42D7-1048-AFBE-2D830104D343}" srcId="{A943E082-C90F-F844-8460-37A7B55D1960}" destId="{D06A946D-2A3A-804D-AE28-3286EC12B509}" srcOrd="2" destOrd="0" parTransId="{182B2E26-7C5A-A641-A8A3-ACD404580C8F}" sibTransId="{99FF7978-C76E-F84C-9B66-376C7D33E332}"/>
    <dgm:cxn modelId="{5BFA2A88-C789-6E4C-BA78-6016C1BA5E75}" srcId="{A943E082-C90F-F844-8460-37A7B55D1960}" destId="{CB25743D-3E7D-BA4E-A6F4-C53D950C4F1D}" srcOrd="1" destOrd="0" parTransId="{5C2C57D3-AA9F-4F48-A6C9-6B9CAC88C1BE}" sibTransId="{7EA3330D-7D46-124B-9890-5D782EC64F79}"/>
    <dgm:cxn modelId="{4EAE1C73-F105-3841-9CF6-6CADD1C1859F}" type="presOf" srcId="{1ECCF27F-5527-5947-85E3-988888AD3E12}" destId="{5616EE4B-73D1-2646-BC26-47964EADF2CB}" srcOrd="0" destOrd="0" presId="urn:microsoft.com/office/officeart/2005/8/layout/hList1"/>
    <dgm:cxn modelId="{53C91A4B-FA21-B341-801A-A54542B4EDBF}" srcId="{C830934A-C1BA-C345-BA70-EAD757D0E53A}" destId="{1ECCF27F-5527-5947-85E3-988888AD3E12}" srcOrd="0" destOrd="0" parTransId="{602B50DC-C7F7-C145-99B8-0A82F0E2A803}" sibTransId="{9BE5E8D7-1FDE-A14F-B325-5868A77156D3}"/>
    <dgm:cxn modelId="{CE27EBC2-6B06-8B42-8506-703337AE33E9}" type="presOf" srcId="{3E8536B6-8C04-2943-B636-47DF0ABD8688}" destId="{C8BC7583-79F6-7741-9671-733FD8C53B8C}" srcOrd="0" destOrd="2" presId="urn:microsoft.com/office/officeart/2005/8/layout/hList1"/>
    <dgm:cxn modelId="{9AE576C0-57E6-584F-BBCE-4D73E57F68AF}" srcId="{30BA2709-D4FA-A141-9174-4F985C94BD60}" destId="{4355EEC9-F910-9B4A-8FF9-A5754A38AE4F}" srcOrd="0" destOrd="0" parTransId="{E55B7093-D19E-224F-B8C4-7DFEC4F25CF6}" sibTransId="{24C68C25-4DA6-2B4E-9D87-56B25D1B9F03}"/>
    <dgm:cxn modelId="{4B094383-A1ED-9141-A073-3CC7599FBA2F}" type="presOf" srcId="{06A55164-2A0B-A943-9146-51E084F738E1}" destId="{19CAD7F1-798F-7F48-8A29-67E8F5F03395}" srcOrd="0" destOrd="3" presId="urn:microsoft.com/office/officeart/2005/8/layout/hList1"/>
    <dgm:cxn modelId="{8297F47B-13D5-6645-9753-673EB9C3C5B2}" srcId="{E26DEA2C-756D-2649-9A6B-8CBDED4FBE25}" destId="{6940724A-819A-2D4C-8497-90417C948B14}" srcOrd="3" destOrd="0" parTransId="{D6718D5D-B602-8C4F-B2CD-C905A0921E0E}" sibTransId="{B736B29E-8988-434B-8C12-68FF6C54C889}"/>
    <dgm:cxn modelId="{4235DA8D-CB0B-CF4B-B4F7-8437B3540540}" srcId="{A943E082-C90F-F844-8460-37A7B55D1960}" destId="{81F8FCF9-548D-7045-96F3-A2B9993CCB9D}" srcOrd="0" destOrd="0" parTransId="{1E6430EC-9E47-2046-AD48-D651266EC4E3}" sibTransId="{1774D137-1E0E-3B4C-BB70-E6EB12047A6F}"/>
    <dgm:cxn modelId="{1A95ACE8-6D82-4D49-AB2D-DFDCA2B9F683}" type="presOf" srcId="{F6D6E3D8-6F52-E34B-9848-1D9884705E23}" destId="{FB9C81E0-6C74-8B43-8C51-26291CA023D4}" srcOrd="0" destOrd="1" presId="urn:microsoft.com/office/officeart/2005/8/layout/hList1"/>
    <dgm:cxn modelId="{EA09F502-B16D-5448-84F4-3EEF077ECFC8}" type="presOf" srcId="{30BA2709-D4FA-A141-9174-4F985C94BD60}" destId="{33652D05-A0AD-3A4A-A7F0-064D510D7B37}" srcOrd="0" destOrd="0" presId="urn:microsoft.com/office/officeart/2005/8/layout/hList1"/>
    <dgm:cxn modelId="{57700F4B-E350-6D4A-9570-21AF753F3795}" type="presOf" srcId="{3B8C398A-042C-0544-AE60-0DE0AEE27242}" destId="{A019DFBA-129F-3A46-A697-0AFF336E36E5}" srcOrd="0" destOrd="3" presId="urn:microsoft.com/office/officeart/2005/8/layout/hList1"/>
    <dgm:cxn modelId="{0CB9735B-3043-DD47-98AE-F047C12212AF}" type="presOf" srcId="{BA8C77E3-9489-B145-AE90-0AE1A949E07D}" destId="{9F0A4E98-0AC8-CE48-A11E-BCCD1CBFFDF9}" srcOrd="0" destOrd="0" presId="urn:microsoft.com/office/officeart/2005/8/layout/hList1"/>
    <dgm:cxn modelId="{1C48D54E-2896-0344-B31E-D56280BD2B6E}" srcId="{64EF266D-B552-F142-A672-6174BAEEE10C}" destId="{C830934A-C1BA-C345-BA70-EAD757D0E53A}" srcOrd="2" destOrd="0" parTransId="{14565A29-26A9-C040-8AAB-C526D9073829}" sibTransId="{F1BEBEDD-900E-4548-B471-766D2F760C71}"/>
    <dgm:cxn modelId="{26F8B2C9-7D1B-BA4F-93E4-D7971B11E574}" type="presOf" srcId="{A943E082-C90F-F844-8460-37A7B55D1960}" destId="{B953CC84-41FD-6043-9FAA-B1E500ED7BDD}" srcOrd="0" destOrd="0" presId="urn:microsoft.com/office/officeart/2005/8/layout/hList1"/>
    <dgm:cxn modelId="{8EE77E55-309E-B940-AAAA-644C3001DCEE}" type="presOf" srcId="{F95E593D-1D5B-1444-8410-311748B19754}" destId="{19CAD7F1-798F-7F48-8A29-67E8F5F03395}" srcOrd="0" destOrd="4" presId="urn:microsoft.com/office/officeart/2005/8/layout/hList1"/>
    <dgm:cxn modelId="{5EDF73BB-3EFB-0249-BD5E-8EB66C479006}" srcId="{64EF266D-B552-F142-A672-6174BAEEE10C}" destId="{BA8C77E3-9489-B145-AE90-0AE1A949E07D}" srcOrd="4" destOrd="0" parTransId="{B71FD371-A81E-B64C-A4CE-7973635C4F15}" sibTransId="{FD2FAC5A-AAAD-334B-9828-9F97A5E521A8}"/>
    <dgm:cxn modelId="{763EE0FB-EBB5-9C4B-8097-099F71C07233}" type="presOf" srcId="{64EF266D-B552-F142-A672-6174BAEEE10C}" destId="{E734FA95-26E7-5241-8E80-F0CC50A8B20C}" srcOrd="0" destOrd="0" presId="urn:microsoft.com/office/officeart/2005/8/layout/hList1"/>
    <dgm:cxn modelId="{2F238167-E18D-044F-8EDB-6C9076B3DF10}" type="presOf" srcId="{9583848B-B7AF-844C-9565-1918668E6DE7}" destId="{08686690-2195-4C49-A42C-F4A0E770C261}" srcOrd="0" destOrd="0" presId="urn:microsoft.com/office/officeart/2005/8/layout/hList1"/>
    <dgm:cxn modelId="{2C959DC4-705D-2D42-AF8B-2290B7960B8C}" srcId="{64EF266D-B552-F142-A672-6174BAEEE10C}" destId="{30BA2709-D4FA-A141-9174-4F985C94BD60}" srcOrd="3" destOrd="0" parTransId="{57EB008F-EA0C-EB46-8EA1-38797E324DB8}" sibTransId="{04738C09-D10F-1140-86B3-4E65CCA7593E}"/>
    <dgm:cxn modelId="{F0B9F944-927C-024D-A53D-AD499B31E381}" srcId="{A943E082-C90F-F844-8460-37A7B55D1960}" destId="{3B8C398A-042C-0544-AE60-0DE0AEE27242}" srcOrd="3" destOrd="0" parTransId="{5C627036-7286-CD42-B85C-B65029892CC9}" sibTransId="{C26B7A31-8724-EA4A-BC6E-2BEB142AC538}"/>
    <dgm:cxn modelId="{18843512-4A6F-5740-ACA5-FB383A68DB2D}" srcId="{30BA2709-D4FA-A141-9174-4F985C94BD60}" destId="{DC1FDEE7-FF1E-F346-8EEA-EC70A4848AE2}" srcOrd="5" destOrd="0" parTransId="{FE4F98B5-F0D8-9545-AB54-741A32DD637B}" sibTransId="{8319AE73-9196-B744-88FE-37D6421DE28D}"/>
    <dgm:cxn modelId="{AE5C5F6A-C75F-D044-A885-C5A2A7F10D2F}" type="presParOf" srcId="{E734FA95-26E7-5241-8E80-F0CC50A8B20C}" destId="{8EF2F669-EDD2-CE41-816A-45816EE27772}" srcOrd="0" destOrd="0" presId="urn:microsoft.com/office/officeart/2005/8/layout/hList1"/>
    <dgm:cxn modelId="{B4D2DC37-8525-E749-9033-829182D7D431}" type="presParOf" srcId="{8EF2F669-EDD2-CE41-816A-45816EE27772}" destId="{7111CFE7-BB50-2E47-96BC-7102BA4C8048}" srcOrd="0" destOrd="0" presId="urn:microsoft.com/office/officeart/2005/8/layout/hList1"/>
    <dgm:cxn modelId="{43FFB6D0-B150-EA4E-8B73-DC0566DE393F}" type="presParOf" srcId="{8EF2F669-EDD2-CE41-816A-45816EE27772}" destId="{C8BC7583-79F6-7741-9671-733FD8C53B8C}" srcOrd="1" destOrd="0" presId="urn:microsoft.com/office/officeart/2005/8/layout/hList1"/>
    <dgm:cxn modelId="{A58025ED-F7C7-4F40-911E-BEDA9DF21AD2}" type="presParOf" srcId="{E734FA95-26E7-5241-8E80-F0CC50A8B20C}" destId="{D5E93BFD-B638-2B4A-945A-18FCFBF23970}" srcOrd="1" destOrd="0" presId="urn:microsoft.com/office/officeart/2005/8/layout/hList1"/>
    <dgm:cxn modelId="{1F8B36D0-D192-964B-BFDC-2D4986DC9C36}" type="presParOf" srcId="{E734FA95-26E7-5241-8E80-F0CC50A8B20C}" destId="{CEDF5BAF-7954-FF4F-B59D-FEAEF08B54FC}" srcOrd="2" destOrd="0" presId="urn:microsoft.com/office/officeart/2005/8/layout/hList1"/>
    <dgm:cxn modelId="{7A9C8198-B014-5943-9989-ECCE0DAB148D}" type="presParOf" srcId="{CEDF5BAF-7954-FF4F-B59D-FEAEF08B54FC}" destId="{B953CC84-41FD-6043-9FAA-B1E500ED7BDD}" srcOrd="0" destOrd="0" presId="urn:microsoft.com/office/officeart/2005/8/layout/hList1"/>
    <dgm:cxn modelId="{A6C61BD2-17C5-D040-9FBC-7ACBDF79911C}" type="presParOf" srcId="{CEDF5BAF-7954-FF4F-B59D-FEAEF08B54FC}" destId="{A019DFBA-129F-3A46-A697-0AFF336E36E5}" srcOrd="1" destOrd="0" presId="urn:microsoft.com/office/officeart/2005/8/layout/hList1"/>
    <dgm:cxn modelId="{E8C2D43C-35A8-424B-BEA8-114E95BCC97B}" type="presParOf" srcId="{E734FA95-26E7-5241-8E80-F0CC50A8B20C}" destId="{AF7E6EA0-1766-A945-B6B0-B0A859B35163}" srcOrd="3" destOrd="0" presId="urn:microsoft.com/office/officeart/2005/8/layout/hList1"/>
    <dgm:cxn modelId="{ADE8A299-9455-444D-AF66-C06BE651D62B}" type="presParOf" srcId="{E734FA95-26E7-5241-8E80-F0CC50A8B20C}" destId="{364CE7C4-36EF-9F44-A392-4EF896C1445B}" srcOrd="4" destOrd="0" presId="urn:microsoft.com/office/officeart/2005/8/layout/hList1"/>
    <dgm:cxn modelId="{9F54D9C7-252D-3D4C-A4A4-FE524158F8AB}" type="presParOf" srcId="{364CE7C4-36EF-9F44-A392-4EF896C1445B}" destId="{8D10A7BE-979B-AE46-A3A9-7394701A2D8A}" srcOrd="0" destOrd="0" presId="urn:microsoft.com/office/officeart/2005/8/layout/hList1"/>
    <dgm:cxn modelId="{780CE14E-7F84-5D41-BB29-538AB6CB9B1F}" type="presParOf" srcId="{364CE7C4-36EF-9F44-A392-4EF896C1445B}" destId="{5616EE4B-73D1-2646-BC26-47964EADF2CB}" srcOrd="1" destOrd="0" presId="urn:microsoft.com/office/officeart/2005/8/layout/hList1"/>
    <dgm:cxn modelId="{AEC1D38F-4EA9-714A-B7AB-1F947A4B1BED}" type="presParOf" srcId="{E734FA95-26E7-5241-8E80-F0CC50A8B20C}" destId="{64CD0D37-3612-C344-90B5-143B5EDD802C}" srcOrd="5" destOrd="0" presId="urn:microsoft.com/office/officeart/2005/8/layout/hList1"/>
    <dgm:cxn modelId="{D5F3211E-6D1D-0A41-804A-01BEFE6BCF3F}" type="presParOf" srcId="{E734FA95-26E7-5241-8E80-F0CC50A8B20C}" destId="{FB6FADFF-A38B-C841-8AEC-D3AA7F47A1C7}" srcOrd="6" destOrd="0" presId="urn:microsoft.com/office/officeart/2005/8/layout/hList1"/>
    <dgm:cxn modelId="{5301547F-9F70-0B44-9280-09513F48040C}" type="presParOf" srcId="{FB6FADFF-A38B-C841-8AEC-D3AA7F47A1C7}" destId="{33652D05-A0AD-3A4A-A7F0-064D510D7B37}" srcOrd="0" destOrd="0" presId="urn:microsoft.com/office/officeart/2005/8/layout/hList1"/>
    <dgm:cxn modelId="{0B1E878A-F202-0A48-89A7-2757CDF43E89}" type="presParOf" srcId="{FB6FADFF-A38B-C841-8AEC-D3AA7F47A1C7}" destId="{FB9C81E0-6C74-8B43-8C51-26291CA023D4}" srcOrd="1" destOrd="0" presId="urn:microsoft.com/office/officeart/2005/8/layout/hList1"/>
    <dgm:cxn modelId="{91864D9E-B69A-2440-9014-D110BF16FBB9}" type="presParOf" srcId="{E734FA95-26E7-5241-8E80-F0CC50A8B20C}" destId="{FD9B8A98-0D82-D647-9834-22CC1AFB02FE}" srcOrd="7" destOrd="0" presId="urn:microsoft.com/office/officeart/2005/8/layout/hList1"/>
    <dgm:cxn modelId="{EBE63DA8-4F02-5145-A716-76A01896ABE2}" type="presParOf" srcId="{E734FA95-26E7-5241-8E80-F0CC50A8B20C}" destId="{0F9E2ED1-78BE-0A4F-9C8D-4267CEA84509}" srcOrd="8" destOrd="0" presId="urn:microsoft.com/office/officeart/2005/8/layout/hList1"/>
    <dgm:cxn modelId="{21282C10-D51E-6440-9DAA-8EC88D30CB58}" type="presParOf" srcId="{0F9E2ED1-78BE-0A4F-9C8D-4267CEA84509}" destId="{9F0A4E98-0AC8-CE48-A11E-BCCD1CBFFDF9}" srcOrd="0" destOrd="0" presId="urn:microsoft.com/office/officeart/2005/8/layout/hList1"/>
    <dgm:cxn modelId="{C925304B-426E-C442-83CC-517A2B832B87}" type="presParOf" srcId="{0F9E2ED1-78BE-0A4F-9C8D-4267CEA84509}" destId="{19CAD7F1-798F-7F48-8A29-67E8F5F03395}" srcOrd="1" destOrd="0" presId="urn:microsoft.com/office/officeart/2005/8/layout/hList1"/>
    <dgm:cxn modelId="{6DCE0D5D-C0F6-9449-A7AD-266ED8EBF7EB}" type="presParOf" srcId="{E734FA95-26E7-5241-8E80-F0CC50A8B20C}" destId="{15640A28-3134-6D41-B4B3-C7538C1C6D35}" srcOrd="9" destOrd="0" presId="urn:microsoft.com/office/officeart/2005/8/layout/hList1"/>
    <dgm:cxn modelId="{45309394-29E2-564F-9600-CC679061B8F1}" type="presParOf" srcId="{E734FA95-26E7-5241-8E80-F0CC50A8B20C}" destId="{16FFEF0A-9647-3145-9333-667A311EEB4B}" srcOrd="10" destOrd="0" presId="urn:microsoft.com/office/officeart/2005/8/layout/hList1"/>
    <dgm:cxn modelId="{7D5A19B0-2E87-C249-8CED-D1E5A4114299}" type="presParOf" srcId="{16FFEF0A-9647-3145-9333-667A311EEB4B}" destId="{DB6E054D-1468-1048-B6C8-853FE66BE304}" srcOrd="0" destOrd="0" presId="urn:microsoft.com/office/officeart/2005/8/layout/hList1"/>
    <dgm:cxn modelId="{8BECBE49-685C-2A43-BC56-58294F6AB6C9}" type="presParOf" srcId="{16FFEF0A-9647-3145-9333-667A311EEB4B}" destId="{08686690-2195-4C49-A42C-F4A0E770C261}"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CDFB5-CDD4-4097-A5DC-A92ACAD81A33}" type="datetimeFigureOut">
              <a:rPr lang="en-GB" smtClean="0"/>
              <a:t>04/12/2015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EC18AD-1363-42D7-8887-4F2E286D68CA}" type="slidenum">
              <a:rPr lang="en-GB" smtClean="0"/>
              <a:t>‹#›</a:t>
            </a:fld>
            <a:endParaRPr lang="en-GB"/>
          </a:p>
        </p:txBody>
      </p:sp>
    </p:spTree>
    <p:extLst>
      <p:ext uri="{BB962C8B-B14F-4D97-AF65-F5344CB8AC3E}">
        <p14:creationId xmlns:p14="http://schemas.microsoft.com/office/powerpoint/2010/main" val="914611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4685F6-72B9-074A-BD0D-50B59633BB09}" type="slidenum">
              <a:rPr lang="en-US" sz="1200"/>
              <a:pPr eaLnBrk="1" hangingPunct="1"/>
              <a:t>2</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C65D5F2-98A4-DF42-8A8C-7537C57167A7}" type="slidenum">
              <a:rPr lang="en-US" sz="1200"/>
              <a:pPr eaLnBrk="1" hangingPunct="1"/>
              <a:t>11</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For hiring, the only model that was seriously considered was the cascade model.</a:t>
            </a:r>
          </a:p>
          <a:p>
            <a:pPr eaLnBrk="1" hangingPunct="1">
              <a:spcBef>
                <a:spcPct val="0"/>
              </a:spcBef>
            </a:pPr>
            <a:r>
              <a:rPr lang="en-US">
                <a:latin typeface="Calibri" charset="0"/>
              </a:rPr>
              <a:t>A quota is applied at each career level and </a:t>
            </a:r>
            <a:r>
              <a:rPr lang="en-GB">
                <a:latin typeface="Calibri" charset="0"/>
              </a:rPr>
              <a:t>is calculated on the percentage of women at the career level immediately below. This way it is ensured that the quota is based on the number of women who are qualified for the position, and therefore an attainable number.</a:t>
            </a:r>
          </a:p>
          <a:p>
            <a:pPr eaLnBrk="1" hangingPunct="1">
              <a:spcBef>
                <a:spcPct val="0"/>
              </a:spcBef>
            </a:pPr>
            <a:endParaRPr lang="en-GB">
              <a:latin typeface="Calibri" charset="0"/>
            </a:endParaRPr>
          </a:p>
          <a:p>
            <a:pPr eaLnBrk="1" hangingPunct="1">
              <a:spcBef>
                <a:spcPct val="0"/>
              </a:spcBef>
            </a:pPr>
            <a:r>
              <a:rPr lang="en-GB">
                <a:latin typeface="Calibri" charset="0"/>
              </a:rPr>
              <a:t>The cascade model has been discussed by the DFG (German research foundation) and has just been implemented in some German states.</a:t>
            </a: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0107E32-07E8-3443-9B73-3ED37003C3C7}" type="slidenum">
              <a:rPr lang="en-US" sz="1200"/>
              <a:pPr eaLnBrk="1" hangingPunct="1"/>
              <a:t>12</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GB">
              <a:latin typeface="Calibri" charset="0"/>
            </a:endParaRP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6407EDE-403D-C44B-AD19-56CAD822A8CD}" type="slidenum">
              <a:rPr lang="en-US" sz="1200"/>
              <a:pPr eaLnBrk="1" hangingPunct="1"/>
              <a:t>13</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atin typeface="Calibri" charset="0"/>
            </a:endParaRPr>
          </a:p>
          <a:p>
            <a:pPr eaLnBrk="1" hangingPunct="1">
              <a:spcBef>
                <a:spcPct val="0"/>
              </a:spcBef>
            </a:pPr>
            <a:r>
              <a:rPr lang="en-US">
                <a:latin typeface="Calibri" charset="0"/>
              </a:rPr>
              <a:t>There are two main questions regarding this type of quota:</a:t>
            </a:r>
          </a:p>
          <a:p>
            <a:pPr eaLnBrk="1" hangingPunct="1">
              <a:spcBef>
                <a:spcPct val="0"/>
              </a:spcBef>
            </a:pPr>
            <a:endParaRPr lang="en-US">
              <a:latin typeface="Calibri" charset="0"/>
            </a:endParaRPr>
          </a:p>
          <a:p>
            <a:pPr eaLnBrk="1" hangingPunct="1">
              <a:spcBef>
                <a:spcPct val="0"/>
              </a:spcBef>
            </a:pPr>
            <a:r>
              <a:rPr lang="en-US">
                <a:latin typeface="Calibri" charset="0"/>
              </a:rPr>
              <a:t>How many women are needed to prevent gender bias? The critical cut-off point to make a difference is often called critical mass. </a:t>
            </a:r>
          </a:p>
          <a:p>
            <a:pPr eaLnBrk="1" hangingPunct="1">
              <a:spcBef>
                <a:spcPct val="0"/>
              </a:spcBef>
            </a:pPr>
            <a:endParaRPr lang="en-US">
              <a:latin typeface="Calibri" charset="0"/>
            </a:endParaRPr>
          </a:p>
          <a:p>
            <a:pPr eaLnBrk="1" hangingPunct="1">
              <a:spcBef>
                <a:spcPct val="0"/>
              </a:spcBef>
            </a:pPr>
            <a:r>
              <a:rPr lang="en-US">
                <a:latin typeface="Calibri" charset="0"/>
              </a:rPr>
              <a:t>And</a:t>
            </a:r>
          </a:p>
          <a:p>
            <a:pPr eaLnBrk="1" hangingPunct="1">
              <a:spcBef>
                <a:spcPct val="0"/>
              </a:spcBef>
            </a:pPr>
            <a:endParaRPr lang="en-US">
              <a:latin typeface="Calibri" charset="0"/>
            </a:endParaRPr>
          </a:p>
          <a:p>
            <a:pPr eaLnBrk="1" hangingPunct="1">
              <a:spcBef>
                <a:spcPct val="0"/>
              </a:spcBef>
            </a:pPr>
            <a:r>
              <a:rPr lang="en-US">
                <a:latin typeface="Calibri" charset="0"/>
              </a:rPr>
              <a:t>Do more women on a committee translate to higher success rates for female applicants?</a:t>
            </a: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0AD748F-6DC9-8948-B3F8-2B4BA4361931}" type="slidenum">
              <a:rPr lang="en-US" sz="1200"/>
              <a:pPr eaLnBrk="1" hangingPunct="1"/>
              <a:t>14</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atin typeface="Calibri" charset="0"/>
            </a:endParaRPr>
          </a:p>
          <a:p>
            <a:pPr eaLnBrk="1" hangingPunct="1">
              <a:spcBef>
                <a:spcPct val="0"/>
              </a:spcBef>
            </a:pPr>
            <a:r>
              <a:rPr lang="en-US">
                <a:latin typeface="Calibri" charset="0"/>
              </a:rPr>
              <a:t>Do this in 20 secs</a:t>
            </a:r>
          </a:p>
          <a:p>
            <a:pPr eaLnBrk="1" hangingPunct="1">
              <a:spcBef>
                <a:spcPct val="0"/>
              </a:spcBef>
            </a:pPr>
            <a:endParaRPr lang="en-US">
              <a:latin typeface="Calibri" charset="0"/>
            </a:endParaRPr>
          </a:p>
          <a:p>
            <a:pPr eaLnBrk="1" hangingPunct="1">
              <a:spcBef>
                <a:spcPct val="0"/>
              </a:spcBef>
            </a:pPr>
            <a:r>
              <a:rPr lang="en-US">
                <a:latin typeface="Calibri" charset="0"/>
              </a:rPr>
              <a:t>There are a lot of discussions on what quota to use for committees: How many women are needed to prevent gender discrimination? The critical cut-off point to make a difference is often called critical mass. This is unclear –it is often estimated to be 30%, mainly from studying the corporate environment and in relation to politics.</a:t>
            </a:r>
          </a:p>
          <a:p>
            <a:pPr eaLnBrk="1" hangingPunct="1">
              <a:spcBef>
                <a:spcPct val="0"/>
              </a:spcBef>
            </a:pPr>
            <a:r>
              <a:rPr lang="en-US">
                <a:latin typeface="Calibri" charset="0"/>
              </a:rPr>
              <a:t>There is another concern in the use of these quotas: it is not clear if having more women on the committee would increase female candidates' chances of success. Data on this is mixed.</a:t>
            </a:r>
          </a:p>
          <a:p>
            <a:pPr eaLnBrk="1" hangingPunct="1">
              <a:spcBef>
                <a:spcPct val="0"/>
              </a:spcBef>
            </a:pPr>
            <a:r>
              <a:rPr lang="en-US">
                <a:latin typeface="Calibri" charset="0"/>
              </a:rPr>
              <a:t>Put in slides: ERC increased number for women on panels between 2008 and 2012 but found no correlation between success rate of female applicant and gender composition of evaluation panels (Vernos, 2013)</a:t>
            </a:r>
          </a:p>
          <a:p>
            <a:r>
              <a:rPr lang="en-US">
                <a:latin typeface="Calibri" charset="0"/>
              </a:rPr>
              <a:t>Italian study: inverse relation between presence of a woman in a committee and women candidates’ chances to become full professor (Bagues et al, 2014)</a:t>
            </a:r>
          </a:p>
          <a:p>
            <a:pPr eaLnBrk="1" hangingPunct="1">
              <a:spcBef>
                <a:spcPct val="0"/>
              </a:spcBef>
            </a:pPr>
            <a:r>
              <a:rPr lang="en-US">
                <a:latin typeface="Calibri" charset="0"/>
              </a:rPr>
              <a:t>Spanish study: yes. But gender composition relevant for full professor, </a:t>
            </a:r>
            <a:r>
              <a:rPr lang="en-US" u="sng">
                <a:latin typeface="Calibri" charset="0"/>
              </a:rPr>
              <a:t>but</a:t>
            </a:r>
            <a:r>
              <a:rPr lang="en-US">
                <a:latin typeface="Calibri" charset="0"/>
              </a:rPr>
              <a:t> NOTfor associate professor selection (Zinovyeva and Bagues, 2011)</a:t>
            </a:r>
          </a:p>
          <a:p>
            <a:pPr eaLnBrk="1" hangingPunct="1">
              <a:spcBef>
                <a:spcPct val="0"/>
              </a:spcBef>
            </a:pPr>
            <a:endParaRPr lang="en-US">
              <a:latin typeface="Calibri" charset="0"/>
            </a:endParaRPr>
          </a:p>
          <a:p>
            <a:pPr eaLnBrk="1" hangingPunct="1">
              <a:spcBef>
                <a:spcPct val="0"/>
              </a:spcBef>
            </a:pPr>
            <a:endParaRPr lang="en-US">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FB360AB-D9A6-7745-B10A-1EE5A99633FD}" type="slidenum">
              <a:rPr lang="en-US" sz="1200"/>
              <a:pPr eaLnBrk="1" hangingPunct="1"/>
              <a:t>15</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Although the data is mixed, many governments have introduced them for all public committee and oversight bodies, including universities. Also some and funding agencies and organitations, eg EC for Horizion 2020 and EMBO</a:t>
            </a:r>
          </a:p>
          <a:p>
            <a:pPr eaLnBrk="1" hangingPunct="1">
              <a:spcBef>
                <a:spcPct val="0"/>
              </a:spcBef>
            </a:pPr>
            <a:endParaRPr lang="en-US">
              <a:latin typeface="Calibri" charset="0"/>
            </a:endParaRP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B6D1198-2E2F-E04F-A173-BEFD200B1942}" type="slidenum">
              <a:rPr lang="en-US" sz="1200"/>
              <a:pPr eaLnBrk="1" hangingPunct="1"/>
              <a:t>16</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6567A6C-C49B-AF4B-AC32-5D2D7747C8DA}" type="slidenum">
              <a:rPr lang="en-US" sz="1200"/>
              <a:pPr eaLnBrk="1" hangingPunct="1"/>
              <a:t>17</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charset="0"/>
            </a:endParaRPr>
          </a:p>
          <a:p>
            <a:r>
              <a:rPr lang="en-US">
                <a:latin typeface="Calibri" charset="0"/>
              </a:rPr>
              <a:t>Interesting for our part of the world…biomedical dependent on this for career…</a:t>
            </a:r>
          </a:p>
          <a:p>
            <a:endParaRPr lang="en-US">
              <a:latin typeface="Calibri" charset="0"/>
            </a:endParaRPr>
          </a:p>
          <a:p>
            <a:endParaRPr lang="en-US">
              <a:latin typeface="Calibri" charset="0"/>
            </a:endParaRPr>
          </a:p>
          <a:p>
            <a:r>
              <a:rPr lang="en-US">
                <a:latin typeface="Calibri" charset="0"/>
              </a:rPr>
              <a:t>The aim is to </a:t>
            </a:r>
            <a:r>
              <a:rPr lang="de-DE">
                <a:latin typeface="Calibri" charset="0"/>
              </a:rPr>
              <a:t>eliminate gender biases leading to lower success rate of female applicants. </a:t>
            </a:r>
            <a:r>
              <a:rPr lang="en-US">
                <a:latin typeface="Calibri" charset="0"/>
              </a:rPr>
              <a:t>These quotas target the central mechanism to advance career in academia that is the funding of individual or group grants and fellowships to carry out research.</a:t>
            </a:r>
          </a:p>
          <a:p>
            <a:endParaRPr lang="en-US">
              <a:latin typeface="Calibri" charset="0"/>
            </a:endParaRPr>
          </a:p>
          <a:p>
            <a:r>
              <a:rPr lang="en-US">
                <a:latin typeface="Calibri" charset="0"/>
              </a:rPr>
              <a:t>There is not much data on these quotas, but nevertheless, in Europe they have been adopted by a number of funders: Swedish Research council, Research Council of Norway, Helmholtz association in Germany.</a:t>
            </a:r>
          </a:p>
          <a:p>
            <a:endParaRPr lang="en-US">
              <a:latin typeface="Calibri" charset="0"/>
            </a:endParaRP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90C1AC3-D891-564E-9B51-9842B5C5FDA4}" type="slidenum">
              <a:rPr lang="en-US" sz="1200"/>
              <a:pPr eaLnBrk="1" hangingPunct="1"/>
              <a:t>18</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22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A meta-analysis be Bornmann et al from 2007 comes to the conclusion that men have higher odds of receiving funding by 7%.</a:t>
            </a:r>
          </a:p>
        </p:txBody>
      </p:sp>
      <p:sp>
        <p:nvSpPr>
          <p:cNvPr id="522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51182F9-69AD-C142-AB52-218F9C4FBD91}" type="slidenum">
              <a:rPr lang="en-US" sz="1200"/>
              <a:pPr eaLnBrk="1" hangingPunct="1"/>
              <a:t>19</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charset="0"/>
            </a:endParaRPr>
          </a:p>
          <a:p>
            <a:r>
              <a:rPr lang="en-US">
                <a:latin typeface="Calibri" charset="0"/>
              </a:rPr>
              <a:t>There is not much data on these quotas, but nevertheless, in Europe they have been adopted by a number of funders: Swedish Research council, Research Council of Norway, Helmholtz association in Germany.</a:t>
            </a:r>
          </a:p>
          <a:p>
            <a:pPr eaLnBrk="1" hangingPunct="1">
              <a:spcBef>
                <a:spcPct val="0"/>
              </a:spcBef>
            </a:pPr>
            <a:endParaRPr lang="en-US">
              <a:latin typeface="Calibri" charset="0"/>
            </a:endParaRPr>
          </a:p>
        </p:txBody>
      </p:sp>
      <p:sp>
        <p:nvSpPr>
          <p:cNvPr id="542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C2A9495-4F0F-3040-973A-A3310E7A4E34}" type="slidenum">
              <a:rPr lang="en-US" sz="1200"/>
              <a:pPr eaLnBrk="1" hangingPunct="1"/>
              <a:t>20</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EMBO has a policy programme and WIS activity that carried out the study.</a:t>
            </a:r>
          </a:p>
          <a:p>
            <a:pPr eaLnBrk="1" hangingPunct="1">
              <a:spcBef>
                <a:spcPct val="0"/>
              </a:spcBef>
            </a:pPr>
            <a:endParaRPr lang="en-US">
              <a:latin typeface="Calibri" charset="0"/>
            </a:endParaRPr>
          </a:p>
          <a:p>
            <a:pPr eaLnBrk="1" hangingPunct="1">
              <a:spcBef>
                <a:spcPct val="0"/>
              </a:spcBef>
            </a:pPr>
            <a:r>
              <a:rPr lang="en-US">
                <a:latin typeface="Calibri" charset="0"/>
              </a:rPr>
              <a:t>Selections are carried out by committees made up of EMBO Members under the sole criterion of the scientific excellence of the application. Officially our committees do not consider either nationality, sex or subject area.</a:t>
            </a:r>
          </a:p>
          <a:p>
            <a:pPr eaLnBrk="1" hangingPunct="1">
              <a:spcBef>
                <a:spcPct val="0"/>
              </a:spcBef>
            </a:pPr>
            <a:endParaRPr lang="en-US">
              <a:latin typeface="Calibri" charset="0"/>
            </a:endParaRPr>
          </a:p>
          <a:p>
            <a:pPr eaLnBrk="1" hangingPunct="1">
              <a:spcBef>
                <a:spcPct val="0"/>
              </a:spcBef>
            </a:pPr>
            <a:r>
              <a:rPr lang="en-US">
                <a:latin typeface="Calibri" charset="0"/>
              </a:rPr>
              <a:t>We are interested in exploring the use of quotas in academia, in particular because quota are thought to undermine the scientific merit system.</a:t>
            </a: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0418F37-D3AE-3341-B0DE-F140B8192001}" type="slidenum">
              <a:rPr lang="en-US" sz="1200"/>
              <a:pPr eaLnBrk="1" hangingPunct="1"/>
              <a:t>3</a:t>
            </a:fld>
            <a:endParaRPr 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rPr>
              <a:t>Governments could impose quotas nation-wide through legislation. </a:t>
            </a:r>
          </a:p>
          <a:p>
            <a:endParaRPr lang="en-US">
              <a:latin typeface="Calibri" charset="0"/>
            </a:endParaRPr>
          </a:p>
          <a:p>
            <a:r>
              <a:rPr lang="en-US">
                <a:latin typeface="Calibri" charset="0"/>
              </a:rPr>
              <a:t>Harm: since there is no one-size fits all situation, the quota set may not be right for most situations. Alternatively government could ask for the implementation of some type of quota…</a:t>
            </a:r>
          </a:p>
          <a:p>
            <a:endParaRPr lang="en-US">
              <a:latin typeface="Calibri" charset="0"/>
            </a:endParaRPr>
          </a:p>
          <a:p>
            <a:pPr eaLnBrk="1" hangingPunct="1">
              <a:spcBef>
                <a:spcPct val="0"/>
              </a:spcBef>
            </a:pPr>
            <a:r>
              <a:rPr lang="en-US">
                <a:latin typeface="Calibri" charset="0"/>
              </a:rPr>
              <a:t>Example of quotas by a government through legislation is e.g. quota for the gender composition of company boards in Norway in 2003, and then in Belgium, France Italy and Spain.</a:t>
            </a:r>
          </a:p>
          <a:p>
            <a:pPr eaLnBrk="1" hangingPunct="1">
              <a:spcBef>
                <a:spcPct val="0"/>
              </a:spcBef>
            </a:pPr>
            <a:endParaRPr lang="en-US">
              <a:latin typeface="Calibri" charset="0"/>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EB23684-9583-7C4F-B8AB-810FFB57FEC6}" type="slidenum">
              <a:rPr lang="en-US" sz="1200"/>
              <a:pPr eaLnBrk="1" hangingPunct="1"/>
              <a:t>21</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83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rPr>
              <a:t>Institutes and universities could set themselves quotas.</a:t>
            </a:r>
          </a:p>
          <a:p>
            <a:endParaRPr lang="en-US">
              <a:latin typeface="Calibri" charset="0"/>
            </a:endParaRPr>
          </a:p>
          <a:p>
            <a:r>
              <a:rPr lang="en-US">
                <a:latin typeface="Calibri" charset="0"/>
              </a:rPr>
              <a:t>These quotas may then be based on attainable values.</a:t>
            </a:r>
          </a:p>
          <a:p>
            <a:pPr eaLnBrk="1" hangingPunct="1">
              <a:spcBef>
                <a:spcPct val="0"/>
              </a:spcBef>
            </a:pPr>
            <a:endParaRPr lang="en-US">
              <a:latin typeface="Calibri" charset="0"/>
            </a:endParaRPr>
          </a:p>
        </p:txBody>
      </p:sp>
      <p:sp>
        <p:nvSpPr>
          <p:cNvPr id="583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2311F1E-99BD-644D-B92C-F0758E32014F}" type="slidenum">
              <a:rPr lang="en-US" sz="1200"/>
              <a:pPr eaLnBrk="1" hangingPunct="1"/>
              <a:t>22</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atin typeface="Calibri" charset="0"/>
              </a:rPr>
              <a:t>Funders could attach conditions to grants and deny funding if conditions are not respected.</a:t>
            </a:r>
          </a:p>
          <a:p>
            <a:pPr eaLnBrk="1" hangingPunct="1">
              <a:spcBef>
                <a:spcPct val="0"/>
              </a:spcBef>
            </a:pPr>
            <a:r>
              <a:rPr lang="en-US">
                <a:latin typeface="Calibri" charset="0"/>
              </a:rPr>
              <a:t>An example was the recent requirements by some funders of making all work published on grant-funded activities Open Access</a:t>
            </a:r>
          </a:p>
          <a:p>
            <a:pPr eaLnBrk="1" hangingPunct="1">
              <a:spcBef>
                <a:spcPct val="0"/>
              </a:spcBef>
            </a:pPr>
            <a:endParaRPr lang="en-GB">
              <a:latin typeface="Calibri" charset="0"/>
            </a:endParaRPr>
          </a:p>
          <a:p>
            <a:pPr eaLnBrk="1" hangingPunct="1">
              <a:spcBef>
                <a:spcPct val="0"/>
              </a:spcBef>
            </a:pPr>
            <a:endParaRPr lang="en-GB">
              <a:latin typeface="Calibri" charset="0"/>
            </a:endParaRPr>
          </a:p>
          <a:p>
            <a:r>
              <a:rPr lang="en-US">
                <a:latin typeface="Calibri" charset="0"/>
              </a:rPr>
              <a:t>These conditions could be that there is gender balance in the group applying or in the institute where the research will carried out</a:t>
            </a:r>
          </a:p>
          <a:p>
            <a:pPr eaLnBrk="1" hangingPunct="1">
              <a:spcBef>
                <a:spcPct val="0"/>
              </a:spcBef>
            </a:pPr>
            <a:endParaRPr lang="en-US">
              <a:latin typeface="Calibri" charset="0"/>
            </a:endParaRPr>
          </a:p>
        </p:txBody>
      </p:sp>
      <p:sp>
        <p:nvSpPr>
          <p:cNvPr id="604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25F9FC-88BB-8D43-8A92-F8B3A8E6946A}" type="slidenum">
              <a:rPr lang="en-US" sz="1200"/>
              <a:pPr eaLnBrk="1" hangingPunct="1"/>
              <a:t>23</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8370"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GB" dirty="0">
                <a:latin typeface="Calibri" charset="0"/>
              </a:rPr>
              <a:t>PF are very well respected, we are one, they can be aspirational but have no real power. Concerns were expressed as to the power that these societies have to impose conditions to their members. So these quotas would likely not have any effect</a:t>
            </a:r>
            <a:r>
              <a:rPr lang="en-GB" dirty="0" smtClean="0">
                <a:latin typeface="Calibri" charset="0"/>
              </a:rPr>
              <a:t>.</a:t>
            </a:r>
          </a:p>
          <a:p>
            <a:pPr>
              <a:defRPr/>
            </a:pPr>
            <a:endParaRPr lang="en-GB" dirty="0" smtClean="0">
              <a:latin typeface="Calibri" charset="0"/>
            </a:endParaRPr>
          </a:p>
          <a:p>
            <a:pPr>
              <a:defRPr/>
            </a:pPr>
            <a:r>
              <a:rPr lang="en-GB" dirty="0" smtClean="0">
                <a:latin typeface="Calibri" charset="0"/>
              </a:rPr>
              <a:t>For all of these the implementation is key:</a:t>
            </a:r>
          </a:p>
          <a:p>
            <a:pPr marL="171450" indent="-171450">
              <a:buFontTx/>
              <a:buChar char="-"/>
              <a:defRPr/>
            </a:pPr>
            <a:r>
              <a:rPr lang="en-GB" dirty="0" smtClean="0">
                <a:latin typeface="Calibri" charset="0"/>
              </a:rPr>
              <a:t>There have to be clear consequences when the quota is not attained: </a:t>
            </a:r>
          </a:p>
          <a:p>
            <a:pPr marL="628650" lvl="1" indent="-171450">
              <a:buFontTx/>
              <a:buChar char="-"/>
              <a:defRPr/>
            </a:pPr>
            <a:r>
              <a:rPr lang="en-GB" dirty="0" smtClean="0">
                <a:latin typeface="Calibri" charset="0"/>
              </a:rPr>
              <a:t>In the case of sanction these have to hurt, or </a:t>
            </a:r>
          </a:p>
          <a:p>
            <a:pPr marL="628650" lvl="1" indent="-171450">
              <a:buFontTx/>
              <a:buChar char="-"/>
              <a:defRPr/>
            </a:pPr>
            <a:r>
              <a:rPr lang="en-GB" dirty="0" smtClean="0">
                <a:latin typeface="Calibri" charset="0"/>
              </a:rPr>
              <a:t>in the case of incentives, these have to be desirable.</a:t>
            </a:r>
          </a:p>
          <a:p>
            <a:pPr marL="171450" indent="-171450">
              <a:buFontTx/>
              <a:buChar char="-"/>
              <a:defRPr/>
            </a:pPr>
            <a:r>
              <a:rPr lang="en-GB" dirty="0" smtClean="0">
                <a:latin typeface="Calibri" charset="0"/>
              </a:rPr>
              <a:t>Quota have to be realistic</a:t>
            </a:r>
          </a:p>
          <a:p>
            <a:pPr eaLnBrk="1" hangingPunct="1">
              <a:spcBef>
                <a:spcPct val="0"/>
              </a:spcBef>
              <a:defRPr/>
            </a:pPr>
            <a:endParaRPr lang="en-US" dirty="0">
              <a:latin typeface="Calibri" charset="0"/>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BD2A28E-A64F-3448-9AD1-DC68C3B49C18}" type="slidenum">
              <a:rPr lang="en-US" sz="1200"/>
              <a:pPr eaLnBrk="1" hangingPunct="1"/>
              <a:t>24</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Calibri" charset="0"/>
              </a:rPr>
              <a:t>Gender quotas can produce immediate increase in gender balance.</a:t>
            </a:r>
          </a:p>
          <a:p>
            <a:pPr eaLnBrk="1" hangingPunct="1"/>
            <a:r>
              <a:rPr lang="en-US">
                <a:latin typeface="Calibri" charset="0"/>
              </a:rPr>
              <a:t>If implemented properly.</a:t>
            </a:r>
          </a:p>
          <a:p>
            <a:pPr eaLnBrk="1" hangingPunct="1"/>
            <a:r>
              <a:rPr lang="en-US">
                <a:latin typeface="Calibri" charset="0"/>
              </a:rPr>
              <a:t>Saw this in other areas, fair to assume that would happen in academia</a:t>
            </a:r>
          </a:p>
          <a:p>
            <a:pPr eaLnBrk="1" hangingPunct="1"/>
            <a:endParaRPr lang="en-US">
              <a:latin typeface="Calibri" charset="0"/>
            </a:endParaRPr>
          </a:p>
          <a:p>
            <a:pPr eaLnBrk="1" hangingPunct="1"/>
            <a:r>
              <a:rPr lang="en-US">
                <a:latin typeface="Calibri" charset="0"/>
              </a:rPr>
              <a:t>But are not enough, need to be accompanied by other measures.</a:t>
            </a:r>
          </a:p>
          <a:p>
            <a:pPr eaLnBrk="1" hangingPunct="1">
              <a:spcBef>
                <a:spcPct val="0"/>
              </a:spcBef>
            </a:pPr>
            <a:endParaRPr lang="en-US">
              <a:latin typeface="Calibri" charset="0"/>
            </a:endParaRPr>
          </a:p>
          <a:p>
            <a:pPr eaLnBrk="1" hangingPunct="1">
              <a:spcBef>
                <a:spcPct val="0"/>
              </a:spcBef>
            </a:pPr>
            <a:r>
              <a:rPr lang="en-US">
                <a:latin typeface="Calibri" charset="0"/>
              </a:rPr>
              <a:t>[Other measures: e.g. family friendly atmosphere and maternity and paternity leave, flexible working hours, encouragement by targeted mentoring and awareness workshops.]</a:t>
            </a:r>
          </a:p>
          <a:p>
            <a:pPr eaLnBrk="1" hangingPunct="1">
              <a:spcBef>
                <a:spcPct val="0"/>
              </a:spcBef>
            </a:pPr>
            <a:endParaRPr lang="en-US">
              <a:latin typeface="Calibri" charset="0"/>
            </a:endParaRPr>
          </a:p>
          <a:p>
            <a:pPr eaLnBrk="1" hangingPunct="1">
              <a:spcBef>
                <a:spcPct val="0"/>
              </a:spcBef>
            </a:pPr>
            <a:r>
              <a:rPr lang="en-US">
                <a:latin typeface="Calibri" charset="0"/>
              </a:rPr>
              <a:t>….</a:t>
            </a:r>
          </a:p>
          <a:p>
            <a:pPr eaLnBrk="1" hangingPunct="1">
              <a:spcBef>
                <a:spcPct val="0"/>
              </a:spcBef>
            </a:pPr>
            <a:endParaRPr lang="en-US">
              <a:latin typeface="Calibri" charset="0"/>
            </a:endParaRPr>
          </a:p>
          <a:p>
            <a:pPr eaLnBrk="1" hangingPunct="1">
              <a:spcBef>
                <a:spcPct val="0"/>
              </a:spcBef>
            </a:pPr>
            <a:r>
              <a:rPr lang="en-US">
                <a:latin typeface="Calibri" charset="0"/>
              </a:rPr>
              <a:t>However, in academia, where merit and autonomy have a central value, sanctions and incentives could be seen as compromising either, and therefore corrupting the system. </a:t>
            </a:r>
          </a:p>
          <a:p>
            <a:pPr eaLnBrk="1" hangingPunct="1">
              <a:spcBef>
                <a:spcPct val="0"/>
              </a:spcBef>
            </a:pPr>
            <a:endParaRPr lang="en-US">
              <a:latin typeface="Calibri" charset="0"/>
            </a:endParaRPr>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1FF0174-DEA4-9B4B-AD1F-88DB5481E013}" type="slidenum">
              <a:rPr lang="en-US" sz="1200"/>
              <a:pPr eaLnBrk="1" hangingPunct="1"/>
              <a:t>25</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C820DE8-563A-7246-AB2D-FA30A86D68FE}" type="slidenum">
              <a:rPr lang="en-US" sz="1200"/>
              <a:pPr eaLnBrk="1" hangingPunct="1"/>
              <a:t>26</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C9B8C4A-33A7-3B47-BCFC-6292F5E95187}" type="slidenum">
              <a:rPr lang="en-US" sz="1200"/>
              <a:pPr eaLnBrk="1" hangingPunct="1"/>
              <a:t>27</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06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Arial" charset="0"/>
            </a:endParaRPr>
          </a:p>
        </p:txBody>
      </p:sp>
      <p:sp>
        <p:nvSpPr>
          <p:cNvPr id="706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D632386-79CA-9D4A-AD7E-2BCD96996ADF}" type="slidenum">
              <a:rPr lang="en-US" sz="1200"/>
              <a:pPr eaLnBrk="1" hangingPunct="1"/>
              <a:t>28</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27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GB">
              <a:latin typeface="Arial" charset="0"/>
            </a:endParaRPr>
          </a:p>
        </p:txBody>
      </p:sp>
      <p:sp>
        <p:nvSpPr>
          <p:cNvPr id="727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7C77B27-867F-4245-9EAC-A3B4A7730048}" type="slidenum">
              <a:rPr lang="en-US" sz="1200"/>
              <a:pPr eaLnBrk="1" hangingPunct="1"/>
              <a:t>29</a:t>
            </a:fld>
            <a:endParaRPr 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47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Just to give you an idea, these are the categories of people whom we involved: people who study the issue, who are effected, who make decisions. </a:t>
            </a:r>
          </a:p>
        </p:txBody>
      </p:sp>
      <p:sp>
        <p:nvSpPr>
          <p:cNvPr id="747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665FB47-A8E2-054E-B8E9-B81C16B1C6DB}" type="slidenum">
              <a:rPr lang="en-US" sz="1200"/>
              <a:pPr eaLnBrk="1" hangingPunct="1"/>
              <a:t>30</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In academia, the highest echelons are heavily skewed towards the male sex, with only 20% of the professorships in Europe being held by women, as shown here in the so-called scissors diagram adapted from the SheFigures 2012.</a:t>
            </a:r>
          </a:p>
          <a:p>
            <a:pPr eaLnBrk="1" hangingPunct="1">
              <a:spcBef>
                <a:spcPct val="0"/>
              </a:spcBef>
            </a:pPr>
            <a:r>
              <a:rPr lang="en-US">
                <a:latin typeface="Calibri" charset="0"/>
              </a:rPr>
              <a:t>The percentage of women has risen over the last decades, but only very slowly.</a:t>
            </a:r>
          </a:p>
          <a:p>
            <a:pPr eaLnBrk="1" hangingPunct="1">
              <a:spcBef>
                <a:spcPct val="0"/>
              </a:spcBef>
            </a:pPr>
            <a:r>
              <a:rPr lang="en-US">
                <a:latin typeface="Calibri" charset="0"/>
              </a:rPr>
              <a:t>Optimists see the gap closing over time, with more and more women entering the lower ranks and pushing upwards. Linear extrapolation of the data from the last 10 years would lead to the conclusion that the gender gap would be closed in about 40 years.</a:t>
            </a:r>
          </a:p>
          <a:p>
            <a:pPr eaLnBrk="1" hangingPunct="1">
              <a:spcBef>
                <a:spcPct val="0"/>
              </a:spcBef>
            </a:pPr>
            <a:r>
              <a:rPr lang="en-US">
                <a:latin typeface="Calibri" charset="0"/>
              </a:rPr>
              <a:t>Pessimists say that the gender gap is never going to close, because the success rate of men is higher than that of women at every step up the career ladder.</a:t>
            </a:r>
          </a:p>
          <a:p>
            <a:pPr eaLnBrk="1" hangingPunct="1">
              <a:spcBef>
                <a:spcPct val="0"/>
              </a:spcBef>
            </a:pPr>
            <a:r>
              <a:rPr lang="en-US">
                <a:latin typeface="Calibri" charset="0"/>
              </a:rPr>
              <a:t>A possible remedy for this might be the use of quotas.</a:t>
            </a:r>
          </a:p>
          <a:p>
            <a:pPr eaLnBrk="1" hangingPunct="1">
              <a:spcBef>
                <a:spcPct val="0"/>
              </a:spcBef>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EEDC02C-128F-DD46-A44E-8758791E16CD}" type="slidenum">
              <a:rPr lang="en-US" sz="1200"/>
              <a:pPr eaLnBrk="1" hangingPunct="1"/>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As I had indicated earlier, the main reason for concern in academia is the fear that quotas would undermine the merit system:</a:t>
            </a:r>
          </a:p>
          <a:p>
            <a:pPr eaLnBrk="1" hangingPunct="1">
              <a:spcBef>
                <a:spcPct val="0"/>
              </a:spcBef>
            </a:pPr>
            <a:r>
              <a:rPr lang="en-US">
                <a:latin typeface="Calibri" charset="0"/>
              </a:rPr>
              <a:t>In other words</a:t>
            </a:r>
          </a:p>
          <a:p>
            <a:pPr eaLnBrk="1" hangingPunct="1">
              <a:spcBef>
                <a:spcPct val="0"/>
              </a:spcBef>
            </a:pPr>
            <a:r>
              <a:rPr lang="en-US">
                <a:latin typeface="Calibri" charset="0"/>
              </a:rPr>
              <a:t>scientists who are not meritorious, i.e. who are not as good as some of their competitors, would get selected.</a:t>
            </a:r>
          </a:p>
          <a:p>
            <a:pPr eaLnBrk="1" hangingPunct="1">
              <a:spcBef>
                <a:spcPct val="0"/>
              </a:spcBef>
            </a:pPr>
            <a:r>
              <a:rPr lang="en-US">
                <a:latin typeface="Calibri" charset="0"/>
              </a:rPr>
              <a:t>As a consequence, a, by objective measures, more qualified person would be left behind…with all the consequences for the overall progress of science.</a:t>
            </a:r>
          </a:p>
          <a:p>
            <a:pPr eaLnBrk="1" hangingPunct="1">
              <a:spcBef>
                <a:spcPct val="0"/>
              </a:spcBef>
            </a:pPr>
            <a:endParaRPr lang="en-US">
              <a:latin typeface="Calibri" charset="0"/>
            </a:endParaRPr>
          </a:p>
          <a:p>
            <a:pPr eaLnBrk="1" hangingPunct="1">
              <a:spcBef>
                <a:spcPct val="0"/>
              </a:spcBef>
            </a:pPr>
            <a:r>
              <a:rPr lang="en-US">
                <a:latin typeface="Calibri" charset="0"/>
              </a:rPr>
              <a:t>This is of course based on the assumption that selections by scientists are objective, a premise that has been challenged frequently. </a:t>
            </a:r>
          </a:p>
          <a:p>
            <a:pPr eaLnBrk="1" hangingPunct="1">
              <a:spcBef>
                <a:spcPct val="0"/>
              </a:spcBef>
            </a:pPr>
            <a:endParaRPr lang="en-US">
              <a:latin typeface="Calibri" charset="0"/>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1FF1BF8-92FE-494C-B67F-F305915D0FAA}" type="slidenum">
              <a:rPr lang="en-US" sz="1200"/>
              <a:pPr eaLnBrk="1" hangingPunct="1"/>
              <a:t>5</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Can we draw on examples for the use of quotas?</a:t>
            </a:r>
          </a:p>
          <a:p>
            <a:pPr eaLnBrk="1" hangingPunct="1">
              <a:spcBef>
                <a:spcPct val="0"/>
              </a:spcBef>
            </a:pPr>
            <a:r>
              <a:rPr lang="en-US">
                <a:latin typeface="Calibri" charset="0"/>
              </a:rPr>
              <a:t>Quota have been tried in both politics and business.</a:t>
            </a:r>
          </a:p>
          <a:p>
            <a:pPr eaLnBrk="1" hangingPunct="1">
              <a:spcBef>
                <a:spcPct val="0"/>
              </a:spcBef>
            </a:pPr>
            <a:r>
              <a:rPr lang="en-US">
                <a:latin typeface="Calibri" charset="0"/>
              </a:rPr>
              <a:t>Quotas have been tried most successfully and with the least resistance in political representation, based on the widely accepted argument that the population that politics is representing and governing is 50:50 male:female. In Europe, different countries have taken different approaches to this, either as self-applied party quota or legislated quota for electoral lists. As a result, 24% of national parliament members in Europe are female and as many as 27% of the ministerial posts are held by women. </a:t>
            </a:r>
          </a:p>
          <a:p>
            <a:pPr eaLnBrk="1" hangingPunct="1">
              <a:spcBef>
                <a:spcPct val="0"/>
              </a:spcBef>
            </a:pPr>
            <a:r>
              <a:rPr lang="en-US">
                <a:latin typeface="Calibri" charset="0"/>
              </a:rPr>
              <a:t>In business, the most commonly known quotas are those for female members on the board of publicly traded companies. Several European states have mandated a 40% female representation.</a:t>
            </a:r>
          </a:p>
          <a:p>
            <a:pPr eaLnBrk="1" hangingPunct="1">
              <a:spcBef>
                <a:spcPct val="0"/>
              </a:spcBef>
            </a:pPr>
            <a:r>
              <a:rPr lang="en-US">
                <a:latin typeface="Calibri" charset="0"/>
              </a:rPr>
              <a:t>What can we learn from the experiences gained in those areas for academia?</a:t>
            </a:r>
          </a:p>
        </p:txBody>
      </p:sp>
      <p:sp>
        <p:nvSpPr>
          <p:cNvPr id="256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48A398E-5122-8C4E-AC53-95A00DDAA4F9}" type="slidenum">
              <a:rPr lang="en-US" sz="1200"/>
              <a:pPr eaLnBrk="1" hangingPunct="1"/>
              <a:t>6</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76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We tried to summarize the experiences gained in politics and business to gauge the effect in academia.</a:t>
            </a:r>
          </a:p>
          <a:p>
            <a:pPr eaLnBrk="1" hangingPunct="1">
              <a:spcBef>
                <a:spcPct val="0"/>
              </a:spcBef>
            </a:pPr>
            <a:endParaRPr lang="en-US">
              <a:latin typeface="Calibri" charset="0"/>
            </a:endParaRPr>
          </a:p>
          <a:p>
            <a:pPr eaLnBrk="1" hangingPunct="1">
              <a:spcBef>
                <a:spcPct val="0"/>
              </a:spcBef>
            </a:pPr>
            <a:r>
              <a:rPr lang="en-US">
                <a:latin typeface="Calibri" charset="0"/>
              </a:rPr>
              <a:t>The report aims at:</a:t>
            </a:r>
          </a:p>
          <a:p>
            <a:pPr eaLnBrk="1" hangingPunct="1">
              <a:spcBef>
                <a:spcPct val="0"/>
              </a:spcBef>
            </a:pPr>
            <a:r>
              <a:rPr lang="en-US">
                <a:latin typeface="Calibri" charset="0"/>
              </a:rPr>
              <a:t>…</a:t>
            </a:r>
          </a:p>
          <a:p>
            <a:pPr eaLnBrk="1" hangingPunct="1">
              <a:spcBef>
                <a:spcPct val="0"/>
              </a:spcBef>
            </a:pPr>
            <a:endParaRPr lang="en-US">
              <a:latin typeface="Calibri" charset="0"/>
            </a:endParaRPr>
          </a:p>
          <a:p>
            <a:pPr eaLnBrk="1" hangingPunct="1">
              <a:spcBef>
                <a:spcPct val="0"/>
              </a:spcBef>
            </a:pPr>
            <a:r>
              <a:rPr lang="en-US">
                <a:latin typeface="Calibri" charset="0"/>
              </a:rPr>
              <a:t>It is not an EMBO opinion piece, in fact, we do not voice any opinion.</a:t>
            </a:r>
          </a:p>
        </p:txBody>
      </p:sp>
      <p:sp>
        <p:nvSpPr>
          <p:cNvPr id="276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FCD9B41-20BA-754E-BD93-B8FADC791FD3}" type="slidenum">
              <a:rPr lang="en-US" sz="1200"/>
              <a:pPr eaLnBrk="1" hangingPunct="1"/>
              <a:t>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86C2B62-4242-594C-A352-AC403D04BD6A}" type="slidenum">
              <a:rPr lang="en-US" sz="1200"/>
              <a:pPr eaLnBrk="1" hangingPunct="1"/>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rPr>
              <a:t>Just to give you an idea, these are the categories of people whom we involved: people who study the issue, who are effected, who make decisions. </a:t>
            </a: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747770C-B5A4-5A4D-9F07-B19BFABA1CB8}" type="slidenum">
              <a:rPr lang="en-US" sz="1200"/>
              <a:pPr eaLnBrk="1" hangingPunct="1"/>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4447D6-AEB8-C64C-9D07-5C086FEB5673}" type="slidenum">
              <a:rPr lang="en-US" sz="1200"/>
              <a:pPr eaLnBrk="1" hangingPunct="1"/>
              <a:t>10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04/12/2015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57104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04/12/2015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2974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04/12/2015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305314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apositive de titre">
    <p:spTree>
      <p:nvGrpSpPr>
        <p:cNvPr id="1" name=""/>
        <p:cNvGrpSpPr/>
        <p:nvPr/>
      </p:nvGrpSpPr>
      <p:grpSpPr>
        <a:xfrm>
          <a:off x="0" y="0"/>
          <a:ext cx="0" cy="0"/>
          <a:chOff x="0" y="0"/>
          <a:chExt cx="0" cy="0"/>
        </a:xfrm>
      </p:grpSpPr>
      <p:pic>
        <p:nvPicPr>
          <p:cNvPr id="4" name="Picture 2" descr="C:\Users\schimi\Pictures\PPT Presi\Essai2.png"/>
          <p:cNvPicPr>
            <a:picLocks noChangeAspect="1" noChangeArrowheads="1"/>
          </p:cNvPicPr>
          <p:nvPr userDrawn="1"/>
        </p:nvPicPr>
        <p:blipFill>
          <a:blip r:embed="rId2" cstate="print"/>
          <a:srcRect/>
          <a:stretch>
            <a:fillRect/>
          </a:stretch>
        </p:blipFill>
        <p:spPr bwMode="auto">
          <a:xfrm>
            <a:off x="0" y="5245134"/>
            <a:ext cx="9144000" cy="1612865"/>
          </a:xfrm>
          <a:prstGeom prst="rect">
            <a:avLst/>
          </a:prstGeom>
          <a:noFill/>
        </p:spPr>
      </p:pic>
      <p:sp>
        <p:nvSpPr>
          <p:cNvPr id="3" name="Sous-titre 2"/>
          <p:cNvSpPr>
            <a:spLocks noGrp="1"/>
          </p:cNvSpPr>
          <p:nvPr>
            <p:ph type="subTitle" idx="1" hasCustomPrompt="1"/>
          </p:nvPr>
        </p:nvSpPr>
        <p:spPr>
          <a:xfrm>
            <a:off x="4499992" y="2636912"/>
            <a:ext cx="4392488" cy="1512168"/>
          </a:xfrm>
        </p:spPr>
        <p:txBody>
          <a:bodyPr/>
          <a:lstStyle>
            <a:lvl1pPr marL="0" indent="0" algn="l">
              <a:buNone/>
              <a:defRPr sz="2400" baseline="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dirty="0" smtClean="0"/>
              <a:t>Cliquez pour ajouter un sous-titre</a:t>
            </a:r>
            <a:endParaRPr lang="fr-CH" dirty="0"/>
          </a:p>
        </p:txBody>
      </p:sp>
      <p:sp>
        <p:nvSpPr>
          <p:cNvPr id="13" name="Titre 12"/>
          <p:cNvSpPr>
            <a:spLocks noGrp="1"/>
          </p:cNvSpPr>
          <p:nvPr>
            <p:ph type="title" hasCustomPrompt="1"/>
          </p:nvPr>
        </p:nvSpPr>
        <p:spPr>
          <a:xfrm>
            <a:off x="4499992" y="1628800"/>
            <a:ext cx="4392488" cy="1008881"/>
          </a:xfrm>
        </p:spPr>
        <p:txBody>
          <a:bodyPr/>
          <a:lstStyle>
            <a:lvl1pPr>
              <a:defRPr/>
            </a:lvl1pPr>
          </a:lstStyle>
          <a:p>
            <a:r>
              <a:rPr lang="fr-FR" dirty="0" smtClean="0"/>
              <a:t>Cliquez pour ajouter un titre</a:t>
            </a:r>
            <a:endParaRPr lang="fr-CH" dirty="0"/>
          </a:p>
        </p:txBody>
      </p:sp>
      <p:sp>
        <p:nvSpPr>
          <p:cNvPr id="19" name="Espace réservé de la date 18"/>
          <p:cNvSpPr>
            <a:spLocks noGrp="1"/>
          </p:cNvSpPr>
          <p:nvPr>
            <p:ph type="dt" sz="half" idx="10"/>
          </p:nvPr>
        </p:nvSpPr>
        <p:spPr>
          <a:xfrm>
            <a:off x="4499992" y="4149080"/>
            <a:ext cx="2133600" cy="476250"/>
          </a:xfrm>
        </p:spPr>
        <p:txBody>
          <a:bodyPr/>
          <a:lstStyle/>
          <a:p>
            <a:pPr>
              <a:defRPr/>
            </a:pPr>
            <a:r>
              <a:rPr lang="fr-FR" smtClean="0"/>
              <a:t>date</a:t>
            </a:r>
            <a:endParaRPr lang="en-US" dirty="0"/>
          </a:p>
        </p:txBody>
      </p:sp>
      <p:pic>
        <p:nvPicPr>
          <p:cNvPr id="7" name="Picture 2" descr="C:\Users\schimi\Pictures\PPT Presi\logo_presidence_2015_en\LOGO_PRESIDENCE_2015_EN\LOGO_PRESIDENCE_2015_CMYK_EN.png"/>
          <p:cNvPicPr>
            <a:picLocks noChangeAspect="1" noChangeArrowheads="1"/>
          </p:cNvPicPr>
          <p:nvPr userDrawn="1"/>
        </p:nvPicPr>
        <p:blipFill>
          <a:blip r:embed="rId3" cstate="print"/>
          <a:srcRect/>
          <a:stretch>
            <a:fillRect/>
          </a:stretch>
        </p:blipFill>
        <p:spPr bwMode="auto">
          <a:xfrm>
            <a:off x="395536" y="332656"/>
            <a:ext cx="3264783" cy="579600"/>
          </a:xfrm>
          <a:prstGeom prst="rect">
            <a:avLst/>
          </a:prstGeom>
          <a:noFill/>
        </p:spPr>
      </p:pic>
    </p:spTree>
    <p:extLst>
      <p:ext uri="{BB962C8B-B14F-4D97-AF65-F5344CB8AC3E}">
        <p14:creationId xmlns:p14="http://schemas.microsoft.com/office/powerpoint/2010/main" val="3795997983"/>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t>04/12/2015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81045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D1D4B-CEA5-44F7-92E6-ADDAFDCD5AA3}" type="datetimeFigureOut">
              <a:rPr lang="en-GB" smtClean="0"/>
              <a:t>04/12/2015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456000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2D1D4B-CEA5-44F7-92E6-ADDAFDCD5AA3}" type="datetimeFigureOut">
              <a:rPr lang="en-GB" smtClean="0"/>
              <a:t>04/12/2015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2711521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2D1D4B-CEA5-44F7-92E6-ADDAFDCD5AA3}" type="datetimeFigureOut">
              <a:rPr lang="en-GB" smtClean="0"/>
              <a:t>04/12/2015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4226151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2D1D4B-CEA5-44F7-92E6-ADDAFDCD5AA3}" type="datetimeFigureOut">
              <a:rPr lang="en-GB" smtClean="0"/>
              <a:t>04/12/2015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3557714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2D1D4B-CEA5-44F7-92E6-ADDAFDCD5AA3}" type="datetimeFigureOut">
              <a:rPr lang="en-GB" smtClean="0"/>
              <a:t>04/12/2015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03069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t>04/12/2015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319236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t>04/12/2015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F45ACF-7BB2-49E1-A8D5-E598855CCC8C}" type="slidenum">
              <a:rPr lang="en-GB" smtClean="0"/>
              <a:t>‹#›</a:t>
            </a:fld>
            <a:endParaRPr lang="en-GB"/>
          </a:p>
        </p:txBody>
      </p:sp>
    </p:spTree>
    <p:extLst>
      <p:ext uri="{BB962C8B-B14F-4D97-AF65-F5344CB8AC3E}">
        <p14:creationId xmlns:p14="http://schemas.microsoft.com/office/powerpoint/2010/main" val="1281191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2D1D4B-CEA5-44F7-92E6-ADDAFDCD5AA3}" type="datetimeFigureOut">
              <a:rPr lang="en-GB" smtClean="0"/>
              <a:t>04/12/2015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45ACF-7BB2-49E1-A8D5-E598855CCC8C}" type="slidenum">
              <a:rPr lang="en-GB" smtClean="0"/>
              <a:t>‹#›</a:t>
            </a:fld>
            <a:endParaRPr lang="en-GB"/>
          </a:p>
        </p:txBody>
      </p:sp>
    </p:spTree>
    <p:extLst>
      <p:ext uri="{BB962C8B-B14F-4D97-AF65-F5344CB8AC3E}">
        <p14:creationId xmlns:p14="http://schemas.microsoft.com/office/powerpoint/2010/main" val="526437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jpe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6.jpe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jpeg"/><Relationship Id="rId7" Type="http://schemas.openxmlformats.org/officeDocument/2006/relationships/diagramColors" Target="../diagrams/colors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6.jpeg"/><Relationship Id="rId7" Type="http://schemas.openxmlformats.org/officeDocument/2006/relationships/diagramColors" Target="../diagrams/colors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774138"/>
            <a:ext cx="8959688" cy="2743093"/>
          </a:xfrm>
        </p:spPr>
        <p:txBody>
          <a:bodyPr>
            <a:noAutofit/>
          </a:bodyPr>
          <a:lstStyle/>
          <a:p>
            <a:pPr>
              <a:lnSpc>
                <a:spcPct val="150000"/>
              </a:lnSpc>
              <a:spcBef>
                <a:spcPts val="1200"/>
              </a:spcBef>
            </a:pPr>
            <a:r>
              <a:rPr lang="en-GB" sz="1400" dirty="0">
                <a:solidFill>
                  <a:srgbClr val="CFAB7A"/>
                </a:solidFill>
                <a:latin typeface="Times New Roman" panose="02020603050405020304" pitchFamily="18" charset="0"/>
                <a:cs typeface="Times New Roman" panose="02020603050405020304" pitchFamily="18" charset="0"/>
              </a:rPr>
              <a:t>10 December 2015 – Parallel Session </a:t>
            </a:r>
            <a:r>
              <a:rPr lang="en-GB" sz="1400" dirty="0" smtClean="0">
                <a:solidFill>
                  <a:srgbClr val="CFAB7A"/>
                </a:solidFill>
                <a:latin typeface="Times New Roman" panose="02020603050405020304" pitchFamily="18" charset="0"/>
                <a:cs typeface="Times New Roman" panose="02020603050405020304" pitchFamily="18" charset="0"/>
              </a:rPr>
              <a:t/>
            </a:r>
            <a:br>
              <a:rPr lang="en-GB" sz="1400" dirty="0" smtClean="0">
                <a:solidFill>
                  <a:srgbClr val="CFAB7A"/>
                </a:solidFill>
                <a:latin typeface="Times New Roman" panose="02020603050405020304" pitchFamily="18" charset="0"/>
                <a:cs typeface="Times New Roman" panose="02020603050405020304" pitchFamily="18" charset="0"/>
              </a:rPr>
            </a:br>
            <a:r>
              <a:rPr lang="en-GB" sz="3200" dirty="0" smtClean="0">
                <a:solidFill>
                  <a:srgbClr val="CFAB7A"/>
                </a:solidFill>
                <a:latin typeface="Times New Roman" panose="02020603050405020304" pitchFamily="18" charset="0"/>
                <a:cs typeface="Times New Roman" panose="02020603050405020304" pitchFamily="18" charset="0"/>
              </a:rPr>
              <a:t>Exploring </a:t>
            </a:r>
            <a:r>
              <a:rPr lang="en-GB" sz="3200" dirty="0">
                <a:solidFill>
                  <a:srgbClr val="CFAB7A"/>
                </a:solidFill>
                <a:latin typeface="Times New Roman" panose="02020603050405020304" pitchFamily="18" charset="0"/>
                <a:cs typeface="Times New Roman" panose="02020603050405020304" pitchFamily="18" charset="0"/>
              </a:rPr>
              <a:t>quotas in academia</a:t>
            </a:r>
            <a:br>
              <a:rPr lang="en-GB" sz="3200" dirty="0">
                <a:solidFill>
                  <a:srgbClr val="CFAB7A"/>
                </a:solidFill>
                <a:latin typeface="Times New Roman" panose="02020603050405020304" pitchFamily="18" charset="0"/>
                <a:cs typeface="Times New Roman" panose="02020603050405020304" pitchFamily="18" charset="0"/>
              </a:rPr>
            </a:br>
            <a:r>
              <a:rPr lang="en-GB" sz="3200" dirty="0" err="1">
                <a:solidFill>
                  <a:srgbClr val="CFAB7A"/>
                </a:solidFill>
                <a:latin typeface="Times New Roman" panose="02020603050405020304" pitchFamily="18" charset="0"/>
                <a:cs typeface="Times New Roman" panose="02020603050405020304" pitchFamily="18" charset="0"/>
              </a:rPr>
              <a:t>Gerlind</a:t>
            </a:r>
            <a:r>
              <a:rPr lang="en-GB" sz="3200" dirty="0">
                <a:solidFill>
                  <a:srgbClr val="CFAB7A"/>
                </a:solidFill>
                <a:latin typeface="Times New Roman" panose="02020603050405020304" pitchFamily="18" charset="0"/>
                <a:cs typeface="Times New Roman" panose="02020603050405020304" pitchFamily="18" charset="0"/>
              </a:rPr>
              <a:t> </a:t>
            </a:r>
            <a:r>
              <a:rPr lang="en-GB" sz="3200" dirty="0" err="1">
                <a:solidFill>
                  <a:srgbClr val="CFAB7A"/>
                </a:solidFill>
                <a:latin typeface="Times New Roman" panose="02020603050405020304" pitchFamily="18" charset="0"/>
                <a:cs typeface="Times New Roman" panose="02020603050405020304" pitchFamily="18" charset="0"/>
              </a:rPr>
              <a:t>Wallon</a:t>
            </a:r>
            <a:r>
              <a:rPr lang="en-GB" sz="3200" dirty="0">
                <a:solidFill>
                  <a:srgbClr val="CFAB7A"/>
                </a:solidFill>
                <a:latin typeface="Times New Roman" panose="02020603050405020304" pitchFamily="18" charset="0"/>
                <a:cs typeface="Times New Roman" panose="02020603050405020304" pitchFamily="18" charset="0"/>
              </a:rPr>
              <a:t>, EMBO</a:t>
            </a:r>
            <a:endParaRPr lang="en-GB" sz="3200" dirty="0">
              <a:solidFill>
                <a:srgbClr val="CFAB7A"/>
              </a:solidFill>
              <a:latin typeface="Times New Roman" panose="02020603050405020304" pitchFamily="18" charset="0"/>
              <a:cs typeface="Times New Roman" panose="02020603050405020304" pitchFamily="18" charset="0"/>
            </a:endParaRPr>
          </a:p>
        </p:txBody>
      </p:sp>
      <p:pic>
        <p:nvPicPr>
          <p:cNvPr id="7"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4144" y="309206"/>
            <a:ext cx="3569728" cy="12475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94282" y="1556792"/>
            <a:ext cx="3960440" cy="1261884"/>
          </a:xfrm>
          <a:prstGeom prst="rect">
            <a:avLst/>
          </a:prstGeom>
          <a:noFill/>
        </p:spPr>
        <p:txBody>
          <a:bodyPr wrap="square" rtlCol="0">
            <a:spAutoFit/>
          </a:bodyPr>
          <a:lstStyle/>
          <a:p>
            <a:pPr algn="ctr"/>
            <a:r>
              <a:rPr lang="en-GB" sz="1600" b="1" i="1" dirty="0" smtClean="0">
                <a:solidFill>
                  <a:schemeClr val="tx1">
                    <a:lumMod val="50000"/>
                    <a:lumOff val="50000"/>
                  </a:schemeClr>
                </a:solidFill>
              </a:rPr>
              <a:t>Synergies </a:t>
            </a:r>
            <a:r>
              <a:rPr lang="en-GB" sz="1600" b="1" i="1" dirty="0" smtClean="0">
                <a:solidFill>
                  <a:schemeClr val="tx1">
                    <a:lumMod val="50000"/>
                    <a:lumOff val="50000"/>
                  </a:schemeClr>
                </a:solidFill>
              </a:rPr>
              <a:t>to fuel Researchers’ </a:t>
            </a:r>
            <a:r>
              <a:rPr lang="en-GB" sz="1600" b="1" i="1" dirty="0" smtClean="0">
                <a:solidFill>
                  <a:schemeClr val="tx1">
                    <a:lumMod val="50000"/>
                    <a:lumOff val="50000"/>
                  </a:schemeClr>
                </a:solidFill>
              </a:rPr>
              <a:t>Careers</a:t>
            </a:r>
          </a:p>
          <a:p>
            <a:pPr algn="ctr"/>
            <a:r>
              <a:rPr lang="en-GB" sz="1600" dirty="0" smtClean="0">
                <a:solidFill>
                  <a:schemeClr val="tx1">
                    <a:lumMod val="50000"/>
                    <a:lumOff val="50000"/>
                  </a:schemeClr>
                </a:solidFill>
              </a:rPr>
              <a:t>Luxembourg, 10 – 11 December 2015</a:t>
            </a:r>
          </a:p>
          <a:p>
            <a:pPr algn="ctr">
              <a:spcBef>
                <a:spcPts val="1200"/>
              </a:spcBef>
            </a:pPr>
            <a:r>
              <a:rPr lang="en-GB" sz="1600" dirty="0" smtClean="0">
                <a:solidFill>
                  <a:schemeClr val="tx1">
                    <a:lumMod val="50000"/>
                    <a:lumOff val="50000"/>
                  </a:schemeClr>
                </a:solidFill>
              </a:rPr>
              <a:t>  </a:t>
            </a:r>
            <a:r>
              <a:rPr lang="en-GB" sz="1600" dirty="0" smtClean="0">
                <a:solidFill>
                  <a:schemeClr val="tx1">
                    <a:lumMod val="50000"/>
                    <a:lumOff val="50000"/>
                  </a:schemeClr>
                </a:solidFill>
              </a:rPr>
              <a:t>organised </a:t>
            </a:r>
            <a:r>
              <a:rPr lang="en-GB" sz="1600" dirty="0" smtClean="0">
                <a:solidFill>
                  <a:schemeClr val="tx1">
                    <a:lumMod val="50000"/>
                    <a:lumOff val="50000"/>
                  </a:schemeClr>
                </a:solidFill>
              </a:rPr>
              <a:t>by 			</a:t>
            </a:r>
          </a:p>
          <a:p>
            <a:endParaRPr lang="en-GB" dirty="0"/>
          </a:p>
        </p:txBody>
      </p:sp>
      <p:pic>
        <p:nvPicPr>
          <p:cNvPr id="1026" name="Picture 2" descr="W:\# Commun #\4. PSCommunication\1. Corporate Communication\13. Logos &amp; Office Templates\2. Logo FNR\1. Logo quadri texte gris\Logo Small Signature Outl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8101" y="2172592"/>
            <a:ext cx="2543587" cy="559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125787"/>
            <a:ext cx="190500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1406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32771"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7"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algn="l">
              <a:defRPr/>
            </a:pPr>
            <a:r>
              <a:rPr lang="en-US" sz="4000" dirty="0" smtClean="0">
                <a:solidFill>
                  <a:schemeClr val="accent6">
                    <a:lumMod val="75000"/>
                  </a:schemeClr>
                </a:solidFill>
              </a:rPr>
              <a:t>P</a:t>
            </a:r>
            <a:r>
              <a:rPr lang="en-GB" sz="4000" dirty="0" err="1" smtClean="0">
                <a:solidFill>
                  <a:schemeClr val="accent6">
                    <a:lumMod val="75000"/>
                  </a:schemeClr>
                </a:solidFill>
              </a:rPr>
              <a:t>roject</a:t>
            </a:r>
            <a:r>
              <a:rPr lang="en-GB" sz="4000" dirty="0" smtClean="0">
                <a:solidFill>
                  <a:schemeClr val="accent6">
                    <a:lumMod val="75000"/>
                  </a:schemeClr>
                </a:solidFill>
              </a:rPr>
              <a:t> </a:t>
            </a:r>
            <a:r>
              <a:rPr lang="de-DE" sz="4000" dirty="0" err="1" smtClean="0">
                <a:solidFill>
                  <a:schemeClr val="accent6">
                    <a:lumMod val="75000"/>
                  </a:schemeClr>
                </a:solidFill>
              </a:rPr>
              <a:t>methodology</a:t>
            </a:r>
            <a:endParaRPr lang="en-GB" sz="4000" dirty="0" smtClean="0">
              <a:solidFill>
                <a:schemeClr val="accent6">
                  <a:lumMod val="75000"/>
                </a:schemeClr>
              </a:solidFill>
            </a:endParaRPr>
          </a:p>
        </p:txBody>
      </p:sp>
      <p:sp>
        <p:nvSpPr>
          <p:cNvPr id="8" name="Content Placeholder 2"/>
          <p:cNvSpPr>
            <a:spLocks noGrp="1"/>
          </p:cNvSpPr>
          <p:nvPr>
            <p:ph idx="1"/>
          </p:nvPr>
        </p:nvSpPr>
        <p:spPr>
          <a:xfrm>
            <a:off x="889000" y="2332038"/>
            <a:ext cx="7797800" cy="4525962"/>
          </a:xfrm>
        </p:spPr>
        <p:txBody>
          <a:bodyPr>
            <a:normAutofit/>
          </a:bodyPr>
          <a:lstStyle/>
          <a:p>
            <a:pPr marL="0" indent="0">
              <a:defRPr/>
            </a:pPr>
            <a:r>
              <a:rPr lang="de-DE" sz="2400" dirty="0" smtClean="0">
                <a:solidFill>
                  <a:schemeClr val="bg1">
                    <a:lumMod val="50000"/>
                  </a:schemeClr>
                </a:solidFill>
              </a:rPr>
              <a:t> </a:t>
            </a:r>
            <a:r>
              <a:rPr lang="de-DE" sz="2400" dirty="0" err="1" smtClean="0">
                <a:solidFill>
                  <a:schemeClr val="bg1">
                    <a:lumMod val="50000"/>
                  </a:schemeClr>
                </a:solidFill>
              </a:rPr>
              <a:t>Literature</a:t>
            </a:r>
            <a:r>
              <a:rPr lang="de-DE" sz="2400" dirty="0" smtClean="0">
                <a:solidFill>
                  <a:schemeClr val="bg1">
                    <a:lumMod val="50000"/>
                  </a:schemeClr>
                </a:solidFill>
              </a:rPr>
              <a:t> </a:t>
            </a:r>
            <a:r>
              <a:rPr lang="de-DE" sz="2400" dirty="0" err="1">
                <a:solidFill>
                  <a:schemeClr val="bg1">
                    <a:lumMod val="50000"/>
                  </a:schemeClr>
                </a:solidFill>
              </a:rPr>
              <a:t>review</a:t>
            </a:r>
            <a:endParaRPr lang="de-DE" sz="2400" dirty="0" smtClean="0">
              <a:solidFill>
                <a:schemeClr val="bg1">
                  <a:lumMod val="50000"/>
                </a:schemeClr>
              </a:solidFill>
            </a:endParaRPr>
          </a:p>
          <a:p>
            <a:pPr marL="0" indent="0">
              <a:defRPr/>
            </a:pPr>
            <a:r>
              <a:rPr lang="de-DE" sz="2400" dirty="0" smtClean="0">
                <a:solidFill>
                  <a:schemeClr val="bg1">
                    <a:lumMod val="50000"/>
                  </a:schemeClr>
                </a:solidFill>
              </a:rPr>
              <a:t> Interviews </a:t>
            </a:r>
            <a:r>
              <a:rPr lang="de-DE" sz="2400" dirty="0" err="1" smtClean="0">
                <a:solidFill>
                  <a:schemeClr val="bg1">
                    <a:lumMod val="50000"/>
                  </a:schemeClr>
                </a:solidFill>
              </a:rPr>
              <a:t>with</a:t>
            </a:r>
            <a:r>
              <a:rPr lang="de-DE" sz="2400" dirty="0" smtClean="0">
                <a:solidFill>
                  <a:schemeClr val="bg1">
                    <a:lumMod val="50000"/>
                  </a:schemeClr>
                </a:solidFill>
              </a:rPr>
              <a:t> </a:t>
            </a:r>
            <a:r>
              <a:rPr lang="de-DE" sz="2400" dirty="0" err="1" smtClean="0">
                <a:solidFill>
                  <a:schemeClr val="bg1">
                    <a:lumMod val="50000"/>
                  </a:schemeClr>
                </a:solidFill>
              </a:rPr>
              <a:t>stakeholders</a:t>
            </a:r>
            <a:endParaRPr lang="de-DE" sz="2400" dirty="0" smtClean="0">
              <a:solidFill>
                <a:schemeClr val="bg1">
                  <a:lumMod val="50000"/>
                </a:schemeClr>
              </a:solidFill>
            </a:endParaRPr>
          </a:p>
          <a:p>
            <a:pPr marL="0" indent="0">
              <a:defRPr/>
            </a:pPr>
            <a:r>
              <a:rPr lang="de-DE" sz="2400" dirty="0" smtClean="0">
                <a:solidFill>
                  <a:schemeClr val="bg1">
                    <a:lumMod val="50000"/>
                  </a:schemeClr>
                </a:solidFill>
              </a:rPr>
              <a:t> </a:t>
            </a:r>
            <a:r>
              <a:rPr lang="de-DE" sz="2400" dirty="0" err="1">
                <a:solidFill>
                  <a:schemeClr val="bg1">
                    <a:lumMod val="50000"/>
                  </a:schemeClr>
                </a:solidFill>
              </a:rPr>
              <a:t>C</a:t>
            </a:r>
            <a:r>
              <a:rPr lang="de-DE" sz="2400" dirty="0" err="1" smtClean="0">
                <a:solidFill>
                  <a:schemeClr val="bg1">
                    <a:lumMod val="50000"/>
                  </a:schemeClr>
                </a:solidFill>
              </a:rPr>
              <a:t>losed</a:t>
            </a:r>
            <a:r>
              <a:rPr lang="de-DE" sz="2400" dirty="0" smtClean="0">
                <a:solidFill>
                  <a:schemeClr val="bg1">
                    <a:lumMod val="50000"/>
                  </a:schemeClr>
                </a:solidFill>
              </a:rPr>
              <a:t> </a:t>
            </a:r>
            <a:r>
              <a:rPr lang="de-DE" sz="2400" dirty="0" err="1" smtClean="0">
                <a:solidFill>
                  <a:schemeClr val="bg1">
                    <a:lumMod val="50000"/>
                  </a:schemeClr>
                </a:solidFill>
              </a:rPr>
              <a:t>workshop</a:t>
            </a:r>
            <a:r>
              <a:rPr lang="de-DE" sz="2400" dirty="0" smtClean="0">
                <a:solidFill>
                  <a:schemeClr val="bg1">
                    <a:lumMod val="50000"/>
                  </a:schemeClr>
                </a:solidFill>
              </a:rPr>
              <a:t> </a:t>
            </a:r>
            <a:r>
              <a:rPr lang="de-DE" sz="2400" dirty="0" err="1" smtClean="0">
                <a:solidFill>
                  <a:schemeClr val="bg1">
                    <a:lumMod val="50000"/>
                  </a:schemeClr>
                </a:solidFill>
              </a:rPr>
              <a:t>with</a:t>
            </a:r>
            <a:r>
              <a:rPr lang="de-DE" sz="2400" dirty="0" smtClean="0">
                <a:solidFill>
                  <a:schemeClr val="bg1">
                    <a:lumMod val="50000"/>
                  </a:schemeClr>
                </a:solidFill>
              </a:rPr>
              <a:t> </a:t>
            </a:r>
            <a:r>
              <a:rPr lang="de-DE" sz="2400" dirty="0" err="1" smtClean="0">
                <a:solidFill>
                  <a:schemeClr val="bg1">
                    <a:lumMod val="50000"/>
                  </a:schemeClr>
                </a:solidFill>
              </a:rPr>
              <a:t>stakeholder</a:t>
            </a:r>
            <a:r>
              <a:rPr lang="de-DE" sz="2400" dirty="0" smtClean="0">
                <a:solidFill>
                  <a:schemeClr val="bg1">
                    <a:lumMod val="50000"/>
                  </a:schemeClr>
                </a:solidFill>
              </a:rPr>
              <a:t> </a:t>
            </a:r>
            <a:r>
              <a:rPr lang="de-DE" sz="2400" dirty="0" err="1" smtClean="0">
                <a:solidFill>
                  <a:schemeClr val="bg1">
                    <a:lumMod val="50000"/>
                  </a:schemeClr>
                </a:solidFill>
              </a:rPr>
              <a:t>group</a:t>
            </a:r>
            <a:endParaRPr lang="de-DE" sz="2400" dirty="0" smtClean="0">
              <a:solidFill>
                <a:schemeClr val="bg1">
                  <a:lumMod val="50000"/>
                </a:schemeClr>
              </a:solidFill>
            </a:endParaRPr>
          </a:p>
          <a:p>
            <a:pPr marL="0" indent="0">
              <a:defRPr/>
            </a:pPr>
            <a:r>
              <a:rPr lang="de-DE" sz="2400" dirty="0" smtClean="0">
                <a:solidFill>
                  <a:schemeClr val="bg1">
                    <a:lumMod val="50000"/>
                  </a:schemeClr>
                </a:solidFill>
              </a:rPr>
              <a:t> Report</a:t>
            </a:r>
            <a:endParaRPr lang="de-DE" sz="24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34819"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Gender quotas analysed in 3 areas</a:t>
            </a:r>
            <a:endParaRPr lang="en-US" sz="4000">
              <a:solidFill>
                <a:srgbClr val="E46C0A"/>
              </a:solidFill>
              <a:latin typeface="Calibri" charset="0"/>
            </a:endParaRPr>
          </a:p>
        </p:txBody>
      </p:sp>
      <p:sp>
        <p:nvSpPr>
          <p:cNvPr id="10" name="Content Placeholder 2"/>
          <p:cNvSpPr txBox="1">
            <a:spLocks/>
          </p:cNvSpPr>
          <p:nvPr/>
        </p:nvSpPr>
        <p:spPr>
          <a:xfrm>
            <a:off x="609600" y="175260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buFont typeface="+mj-lt"/>
              <a:buAutoNum type="arabicPeriod"/>
              <a:defRPr/>
            </a:pPr>
            <a:r>
              <a:rPr lang="de-DE" sz="2400" dirty="0" err="1" smtClean="0">
                <a:solidFill>
                  <a:schemeClr val="bg1">
                    <a:lumMod val="50000"/>
                  </a:schemeClr>
                </a:solidFill>
                <a:latin typeface="Calibri" charset="0"/>
              </a:rPr>
              <a:t>for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hiring</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at</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the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highest</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career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levels</a:t>
            </a:r>
            <a:endParaRPr lang="de-DE" sz="2400" dirty="0" smtClean="0">
              <a:solidFill>
                <a:schemeClr val="bg1">
                  <a:lumMod val="50000"/>
                </a:schemeClr>
              </a:solidFill>
              <a:latin typeface="Calibri" charset="0"/>
            </a:endParaRPr>
          </a:p>
          <a:p>
            <a:pPr marL="457200" indent="-457200">
              <a:buFont typeface="+mj-lt"/>
              <a:buAutoNum type="arabicPeriod"/>
              <a:defRPr/>
            </a:pPr>
            <a:endParaRPr lang="de-DE" sz="2400" dirty="0" smtClean="0">
              <a:solidFill>
                <a:schemeClr val="bg1">
                  <a:lumMod val="50000"/>
                </a:schemeClr>
              </a:solidFill>
              <a:latin typeface="Calibri" charset="0"/>
            </a:endParaRPr>
          </a:p>
          <a:p>
            <a:pPr marL="457200" indent="-457200">
              <a:buFont typeface="+mj-lt"/>
              <a:buAutoNum type="arabicPeriod"/>
              <a:defRPr/>
            </a:pPr>
            <a:r>
              <a:rPr lang="de-DE" sz="2400" dirty="0" err="1">
                <a:solidFill>
                  <a:schemeClr val="bg1">
                    <a:lumMod val="50000"/>
                  </a:schemeClr>
                </a:solidFill>
                <a:latin typeface="Calibri" charset="0"/>
              </a:rPr>
              <a:t>f</a:t>
            </a:r>
            <a:r>
              <a:rPr lang="de-DE" sz="2400" dirty="0" err="1" smtClean="0">
                <a:solidFill>
                  <a:schemeClr val="bg1">
                    <a:lumMod val="50000"/>
                  </a:schemeClr>
                </a:solidFill>
                <a:latin typeface="Calibri" charset="0"/>
              </a:rPr>
              <a:t>or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the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composition</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of</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evaluation</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committees</a:t>
            </a:r>
            <a:r>
              <a:rPr lang="de-DE" sz="2400" dirty="0" smtClean="0">
                <a:solidFill>
                  <a:schemeClr val="bg1">
                    <a:lumMod val="50000"/>
                  </a:schemeClr>
                </a:solidFill>
                <a:latin typeface="Calibri" charset="0"/>
              </a:rPr>
              <a:t> </a:t>
            </a:r>
          </a:p>
          <a:p>
            <a:pPr marL="0" indent="0">
              <a:buFont typeface="Arial"/>
              <a:buNone/>
              <a:defRPr/>
            </a:pPr>
            <a:endParaRPr lang="de-DE" sz="2400" dirty="0" smtClean="0">
              <a:solidFill>
                <a:schemeClr val="bg1">
                  <a:lumMod val="50000"/>
                </a:schemeClr>
              </a:solidFill>
              <a:latin typeface="Calibri" charset="0"/>
            </a:endParaRPr>
          </a:p>
          <a:p>
            <a:pPr marL="457200" indent="-457200">
              <a:buFont typeface="+mj-lt"/>
              <a:buAutoNum type="arabicPeriod"/>
              <a:defRPr/>
            </a:pPr>
            <a:r>
              <a:rPr lang="de-DE" sz="2400" dirty="0" err="1">
                <a:solidFill>
                  <a:schemeClr val="bg1">
                    <a:lumMod val="50000"/>
                  </a:schemeClr>
                </a:solidFill>
                <a:latin typeface="Calibri" charset="0"/>
              </a:rPr>
              <a:t>f</a:t>
            </a:r>
            <a:r>
              <a:rPr lang="de-DE" sz="2400" dirty="0" err="1" smtClean="0">
                <a:solidFill>
                  <a:schemeClr val="bg1">
                    <a:lumMod val="50000"/>
                  </a:schemeClr>
                </a:solidFill>
                <a:latin typeface="Calibri" charset="0"/>
              </a:rPr>
              <a:t>or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research</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funding</a:t>
            </a:r>
            <a:endParaRPr lang="de-DE" sz="2400" dirty="0" smtClean="0">
              <a:solidFill>
                <a:schemeClr val="bg1">
                  <a:lumMod val="50000"/>
                </a:schemeClr>
              </a:solidFill>
              <a:latin typeface="Calibri" charset="0"/>
            </a:endParaRPr>
          </a:p>
          <a:p>
            <a:pPr>
              <a:defRPr/>
            </a:pPr>
            <a:endParaRPr lang="de-DE" sz="2400" dirty="0" smtClean="0">
              <a:solidFill>
                <a:schemeClr val="bg1">
                  <a:lumMod val="50000"/>
                </a:schemeClr>
              </a:solidFill>
              <a:latin typeface="Calibri" charset="0"/>
            </a:endParaRPr>
          </a:p>
          <a:p>
            <a:pPr marL="0" indent="0">
              <a:buFont typeface="Arial"/>
              <a:buNone/>
              <a:defRPr/>
            </a:pPr>
            <a:endParaRPr lang="en-US" sz="2400" dirty="0">
              <a:solidFill>
                <a:schemeClr val="bg1">
                  <a:lumMod val="50000"/>
                </a:schemeClr>
              </a:solidFill>
              <a:latin typeface="Calibri"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6866"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36867" name="Title 1"/>
          <p:cNvSpPr txBox="1">
            <a:spLocks/>
          </p:cNvSpPr>
          <p:nvPr/>
        </p:nvSpPr>
        <p:spPr bwMode="auto">
          <a:xfrm>
            <a:off x="96838" y="279400"/>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3200">
                <a:solidFill>
                  <a:srgbClr val="E46C0A"/>
                </a:solidFill>
                <a:latin typeface="Calibri" charset="0"/>
              </a:rPr>
              <a:t>		1. Quotas for hiring at the highest academic 			career levels</a:t>
            </a:r>
            <a:endParaRPr lang="en-US" sz="3200">
              <a:solidFill>
                <a:srgbClr val="E46C0A"/>
              </a:solidFill>
              <a:latin typeface="Calibri" charset="0"/>
            </a:endParaRPr>
          </a:p>
        </p:txBody>
      </p:sp>
      <p:sp>
        <p:nvSpPr>
          <p:cNvPr id="36868" name="Rectangle 6"/>
          <p:cNvSpPr>
            <a:spLocks noChangeArrowheads="1"/>
          </p:cNvSpPr>
          <p:nvPr/>
        </p:nvSpPr>
        <p:spPr bwMode="auto">
          <a:xfrm>
            <a:off x="2251075" y="2408238"/>
            <a:ext cx="41640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4000">
                <a:solidFill>
                  <a:srgbClr val="E46C0A"/>
                </a:solidFill>
                <a:latin typeface="Calibri" charset="0"/>
              </a:rPr>
              <a:t>The cascade model</a:t>
            </a:r>
            <a:endParaRPr lang="en-US" sz="4000">
              <a:solidFill>
                <a:srgbClr val="E46C0A"/>
              </a:solidFill>
              <a:latin typeface="Calibri"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8914"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38915" name="Title 1"/>
          <p:cNvSpPr txBox="1">
            <a:spLocks/>
          </p:cNvSpPr>
          <p:nvPr/>
        </p:nvSpPr>
        <p:spPr bwMode="auto">
          <a:xfrm>
            <a:off x="96838" y="279400"/>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3200" dirty="0" smtClean="0">
                <a:solidFill>
                  <a:srgbClr val="E46C0A"/>
                </a:solidFill>
                <a:latin typeface="Calibri" charset="0"/>
              </a:rPr>
              <a:t>1</a:t>
            </a:r>
            <a:r>
              <a:rPr lang="en-GB" sz="3200" dirty="0">
                <a:solidFill>
                  <a:srgbClr val="E46C0A"/>
                </a:solidFill>
                <a:latin typeface="Calibri" charset="0"/>
              </a:rPr>
              <a:t>. Quotas for hiring at the highest academic </a:t>
            </a:r>
            <a:r>
              <a:rPr lang="en-GB" sz="3200" dirty="0" smtClean="0">
                <a:solidFill>
                  <a:srgbClr val="E46C0A"/>
                </a:solidFill>
                <a:latin typeface="Calibri" charset="0"/>
              </a:rPr>
              <a:t>career </a:t>
            </a:r>
            <a:r>
              <a:rPr lang="en-GB" sz="3200" dirty="0">
                <a:solidFill>
                  <a:srgbClr val="E46C0A"/>
                </a:solidFill>
                <a:latin typeface="Calibri" charset="0"/>
              </a:rPr>
              <a:t>levels</a:t>
            </a:r>
            <a:endParaRPr lang="en-US" sz="3200" dirty="0">
              <a:solidFill>
                <a:srgbClr val="E46C0A"/>
              </a:solidFill>
              <a:latin typeface="Calibri" charset="0"/>
            </a:endParaRPr>
          </a:p>
        </p:txBody>
      </p:sp>
      <p:sp>
        <p:nvSpPr>
          <p:cNvPr id="38916" name="Rectangle 6"/>
          <p:cNvSpPr>
            <a:spLocks noChangeArrowheads="1"/>
          </p:cNvSpPr>
          <p:nvPr/>
        </p:nvSpPr>
        <p:spPr bwMode="auto">
          <a:xfrm>
            <a:off x="4227705" y="1188040"/>
            <a:ext cx="3368631"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3200" dirty="0">
                <a:solidFill>
                  <a:srgbClr val="E46C0A"/>
                </a:solidFill>
                <a:latin typeface="Calibri" charset="0"/>
              </a:rPr>
              <a:t>The cascade model</a:t>
            </a:r>
            <a:endParaRPr lang="en-US" sz="3200" dirty="0">
              <a:solidFill>
                <a:srgbClr val="E46C0A"/>
              </a:solidFill>
              <a:latin typeface="Calibri" charset="0"/>
            </a:endParaRPr>
          </a:p>
        </p:txBody>
      </p:sp>
      <p:graphicFrame>
        <p:nvGraphicFramePr>
          <p:cNvPr id="11" name="Diagram 10"/>
          <p:cNvGraphicFramePr/>
          <p:nvPr/>
        </p:nvGraphicFramePr>
        <p:xfrm>
          <a:off x="663225" y="1848555"/>
          <a:ext cx="8156219" cy="42474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62"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40963" name="Title 1"/>
          <p:cNvSpPr txBox="1">
            <a:spLocks/>
          </p:cNvSpPr>
          <p:nvPr/>
        </p:nvSpPr>
        <p:spPr bwMode="auto">
          <a:xfrm>
            <a:off x="96838" y="279400"/>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3200" dirty="0" smtClean="0">
                <a:solidFill>
                  <a:srgbClr val="E46C0A"/>
                </a:solidFill>
                <a:latin typeface="Calibri" charset="0"/>
              </a:rPr>
              <a:t>2</a:t>
            </a:r>
            <a:r>
              <a:rPr lang="en-GB" sz="3200" dirty="0">
                <a:solidFill>
                  <a:srgbClr val="E46C0A"/>
                </a:solidFill>
                <a:latin typeface="Calibri" charset="0"/>
              </a:rPr>
              <a:t>. Quotas for the composition of </a:t>
            </a:r>
            <a:r>
              <a:rPr lang="en-GB" sz="3200" dirty="0" smtClean="0">
                <a:solidFill>
                  <a:srgbClr val="E46C0A"/>
                </a:solidFill>
                <a:latin typeface="Calibri" charset="0"/>
              </a:rPr>
              <a:t>evaluation committees </a:t>
            </a:r>
            <a:endParaRPr lang="en-US" sz="3200" dirty="0">
              <a:solidFill>
                <a:srgbClr val="E46C0A"/>
              </a:solidFill>
              <a:latin typeface="Calibri"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3010"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43011"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Critical mass</a:t>
            </a:r>
            <a:endParaRPr lang="en-US" sz="4000">
              <a:solidFill>
                <a:srgbClr val="E46C0A"/>
              </a:solidFill>
              <a:latin typeface="Calibri" charset="0"/>
            </a:endParaRPr>
          </a:p>
        </p:txBody>
      </p:sp>
      <p:sp>
        <p:nvSpPr>
          <p:cNvPr id="10" name="Content Placeholder 2"/>
          <p:cNvSpPr txBox="1">
            <a:spLocks/>
          </p:cNvSpPr>
          <p:nvPr/>
        </p:nvSpPr>
        <p:spPr>
          <a:xfrm>
            <a:off x="609600" y="1752600"/>
            <a:ext cx="7334250" cy="80168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de-DE" sz="2400" dirty="0" smtClean="0">
                <a:solidFill>
                  <a:schemeClr val="bg1">
                    <a:lumMod val="50000"/>
                  </a:schemeClr>
                </a:solidFill>
                <a:latin typeface="Calibri" charset="0"/>
              </a:rPr>
              <a:t>30%?</a:t>
            </a:r>
          </a:p>
          <a:p>
            <a:pPr marL="0" indent="0">
              <a:buFont typeface="Arial"/>
              <a:buNone/>
              <a:defRPr/>
            </a:pPr>
            <a:endParaRPr lang="de-DE" sz="2400" dirty="0" smtClean="0">
              <a:solidFill>
                <a:schemeClr val="bg1">
                  <a:lumMod val="50000"/>
                </a:schemeClr>
              </a:solidFill>
              <a:latin typeface="Calibri" charset="0"/>
            </a:endParaRPr>
          </a:p>
          <a:p>
            <a:pPr marL="0" indent="0">
              <a:buFont typeface="Arial"/>
              <a:buNone/>
              <a:defRPr/>
            </a:pPr>
            <a:endParaRPr lang="en-US" sz="2400" dirty="0">
              <a:solidFill>
                <a:schemeClr val="bg1">
                  <a:lumMod val="50000"/>
                </a:schemeClr>
              </a:solidFill>
              <a:latin typeface="Calibri" charset="0"/>
            </a:endParaRPr>
          </a:p>
        </p:txBody>
      </p:sp>
      <p:sp>
        <p:nvSpPr>
          <p:cNvPr id="43013" name="Title 1"/>
          <p:cNvSpPr txBox="1">
            <a:spLocks/>
          </p:cNvSpPr>
          <p:nvPr/>
        </p:nvSpPr>
        <p:spPr bwMode="auto">
          <a:xfrm>
            <a:off x="609600" y="25685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Effect of more women on committees? </a:t>
            </a:r>
            <a:endParaRPr lang="en-US" sz="4000">
              <a:solidFill>
                <a:srgbClr val="E46C0A"/>
              </a:solidFill>
              <a:latin typeface="Calibri" charset="0"/>
            </a:endParaRPr>
          </a:p>
        </p:txBody>
      </p:sp>
      <p:sp>
        <p:nvSpPr>
          <p:cNvPr id="6" name="Content Placeholder 2"/>
          <p:cNvSpPr txBox="1">
            <a:spLocks/>
          </p:cNvSpPr>
          <p:nvPr/>
        </p:nvSpPr>
        <p:spPr>
          <a:xfrm>
            <a:off x="665163" y="3790950"/>
            <a:ext cx="7334250" cy="8001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de-DE" sz="2400" dirty="0" smtClean="0">
                <a:solidFill>
                  <a:srgbClr val="7F7F7F"/>
                </a:solidFill>
                <a:latin typeface="Calibri" charset="0"/>
              </a:rPr>
              <a:t>Data </a:t>
            </a:r>
            <a:r>
              <a:rPr lang="de-DE" sz="2400" dirty="0" err="1" smtClean="0">
                <a:solidFill>
                  <a:srgbClr val="7F7F7F"/>
                </a:solidFill>
                <a:latin typeface="Calibri" charset="0"/>
              </a:rPr>
              <a:t>are</a:t>
            </a:r>
            <a:r>
              <a:rPr lang="de-DE" sz="2400" dirty="0" smtClean="0">
                <a:solidFill>
                  <a:srgbClr val="7F7F7F"/>
                </a:solidFill>
                <a:latin typeface="Calibri" charset="0"/>
              </a:rPr>
              <a:t> </a:t>
            </a:r>
            <a:r>
              <a:rPr lang="de-DE" sz="2400" dirty="0" err="1" smtClean="0">
                <a:solidFill>
                  <a:srgbClr val="7F7F7F"/>
                </a:solidFill>
                <a:latin typeface="Calibri" charset="0"/>
              </a:rPr>
              <a:t>unclear</a:t>
            </a:r>
            <a:r>
              <a:rPr lang="de-DE" sz="2400" dirty="0" smtClean="0">
                <a:solidFill>
                  <a:srgbClr val="7F7F7F"/>
                </a:solidFill>
                <a:latin typeface="Calibri" charset="0"/>
              </a:rPr>
              <a:t>:</a:t>
            </a:r>
          </a:p>
          <a:p>
            <a:pPr lvl="1">
              <a:defRPr/>
            </a:pPr>
            <a:r>
              <a:rPr lang="en-US" sz="2000" dirty="0">
                <a:solidFill>
                  <a:srgbClr val="7F7F7F"/>
                </a:solidFill>
              </a:rPr>
              <a:t>ERC: no correlation (</a:t>
            </a:r>
            <a:r>
              <a:rPr lang="en-US" sz="2000" dirty="0" err="1">
                <a:solidFill>
                  <a:srgbClr val="7F7F7F"/>
                </a:solidFill>
              </a:rPr>
              <a:t>Vernos</a:t>
            </a:r>
            <a:r>
              <a:rPr lang="en-US" sz="2000" dirty="0">
                <a:solidFill>
                  <a:srgbClr val="7F7F7F"/>
                </a:solidFill>
              </a:rPr>
              <a:t>, 2013)</a:t>
            </a:r>
          </a:p>
          <a:p>
            <a:pPr lvl="1">
              <a:defRPr/>
            </a:pPr>
            <a:r>
              <a:rPr lang="en-US" sz="2000" dirty="0" smtClean="0">
                <a:solidFill>
                  <a:srgbClr val="7F7F7F"/>
                </a:solidFill>
              </a:rPr>
              <a:t>Italy: </a:t>
            </a:r>
            <a:r>
              <a:rPr lang="en-US" sz="2000" dirty="0">
                <a:solidFill>
                  <a:srgbClr val="7F7F7F"/>
                </a:solidFill>
              </a:rPr>
              <a:t>inverse relation (</a:t>
            </a:r>
            <a:r>
              <a:rPr lang="en-US" sz="2000" dirty="0" err="1">
                <a:solidFill>
                  <a:srgbClr val="7F7F7F"/>
                </a:solidFill>
              </a:rPr>
              <a:t>Bagues</a:t>
            </a:r>
            <a:r>
              <a:rPr lang="en-US" sz="2000" dirty="0">
                <a:solidFill>
                  <a:srgbClr val="7F7F7F"/>
                </a:solidFill>
              </a:rPr>
              <a:t> et al, 2014)</a:t>
            </a:r>
          </a:p>
          <a:p>
            <a:pPr lvl="1">
              <a:defRPr/>
            </a:pPr>
            <a:r>
              <a:rPr lang="en-US" sz="2000" dirty="0" smtClean="0">
                <a:solidFill>
                  <a:srgbClr val="7F7F7F"/>
                </a:solidFill>
              </a:rPr>
              <a:t>Spain: correlation </a:t>
            </a:r>
            <a:r>
              <a:rPr lang="en-US" sz="2000" dirty="0">
                <a:solidFill>
                  <a:srgbClr val="7F7F7F"/>
                </a:solidFill>
              </a:rPr>
              <a:t>only for full professor positions (</a:t>
            </a:r>
            <a:r>
              <a:rPr lang="en-US" sz="2000" dirty="0" err="1">
                <a:solidFill>
                  <a:srgbClr val="7F7F7F"/>
                </a:solidFill>
              </a:rPr>
              <a:t>Zinovyeva</a:t>
            </a:r>
            <a:r>
              <a:rPr lang="en-US" sz="2000" dirty="0">
                <a:solidFill>
                  <a:srgbClr val="7F7F7F"/>
                </a:solidFill>
              </a:rPr>
              <a:t> and </a:t>
            </a:r>
            <a:r>
              <a:rPr lang="en-US" sz="2000" dirty="0" err="1">
                <a:solidFill>
                  <a:srgbClr val="7F7F7F"/>
                </a:solidFill>
              </a:rPr>
              <a:t>Bagues</a:t>
            </a:r>
            <a:r>
              <a:rPr lang="en-US" sz="2000" dirty="0">
                <a:solidFill>
                  <a:srgbClr val="7F7F7F"/>
                </a:solidFill>
              </a:rPr>
              <a:t>, 2011)</a:t>
            </a:r>
          </a:p>
          <a:p>
            <a:pPr>
              <a:defRPr/>
            </a:pPr>
            <a:endParaRPr lang="de-DE" sz="2400" dirty="0" smtClean="0">
              <a:solidFill>
                <a:srgbClr val="7F7F7F"/>
              </a:solidFill>
              <a:latin typeface="Calibri" charset="0"/>
            </a:endParaRPr>
          </a:p>
          <a:p>
            <a:pPr marL="0" indent="0">
              <a:buFont typeface="Arial"/>
              <a:buNone/>
              <a:defRPr/>
            </a:pPr>
            <a:endParaRPr lang="de-DE" sz="2400" dirty="0" smtClean="0">
              <a:solidFill>
                <a:srgbClr val="7F7F7F"/>
              </a:solidFill>
              <a:latin typeface="Calibri" charset="0"/>
            </a:endParaRPr>
          </a:p>
          <a:p>
            <a:pPr marL="0" indent="0">
              <a:buFont typeface="Arial"/>
              <a:buNone/>
              <a:defRPr/>
            </a:pPr>
            <a:endParaRPr lang="en-US" sz="2400" dirty="0">
              <a:solidFill>
                <a:srgbClr val="7F7F7F"/>
              </a:solidFill>
              <a:latin typeface="Calibri"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8"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9" name="Title 1"/>
          <p:cNvSpPr txBox="1">
            <a:spLocks/>
          </p:cNvSpPr>
          <p:nvPr/>
        </p:nvSpPr>
        <p:spPr>
          <a:xfrm>
            <a:off x="609600" y="427038"/>
            <a:ext cx="8229600" cy="1143000"/>
          </a:xfrm>
          <a:prstGeom prst="rect">
            <a:avLst/>
          </a:prstGeom>
        </p:spPr>
        <p:txBody>
          <a:bodyPr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defRPr/>
            </a:pPr>
            <a:r>
              <a:rPr lang="en-GB" sz="4000" dirty="0" smtClean="0">
                <a:solidFill>
                  <a:srgbClr val="E46C0A"/>
                </a:solidFill>
                <a:latin typeface="Calibri" charset="0"/>
              </a:rPr>
              <a:t>Existing quotas for review committees and oversight bodies</a:t>
            </a:r>
            <a:endParaRPr lang="en-US" sz="4000" dirty="0">
              <a:solidFill>
                <a:srgbClr val="E46C0A"/>
              </a:solidFill>
              <a:latin typeface="Calibri" charset="0"/>
            </a:endParaRPr>
          </a:p>
        </p:txBody>
      </p:sp>
      <p:sp>
        <p:nvSpPr>
          <p:cNvPr id="45060" name="Content Placeholder 2"/>
          <p:cNvSpPr>
            <a:spLocks noGrp="1"/>
          </p:cNvSpPr>
          <p:nvPr>
            <p:ph idx="1"/>
          </p:nvPr>
        </p:nvSpPr>
        <p:spPr>
          <a:xfrm>
            <a:off x="457200" y="1784350"/>
            <a:ext cx="8229600" cy="4525963"/>
          </a:xfrm>
        </p:spPr>
        <p:txBody>
          <a:bodyPr/>
          <a:lstStyle/>
          <a:p>
            <a:pPr>
              <a:lnSpc>
                <a:spcPct val="120000"/>
              </a:lnSpc>
            </a:pPr>
            <a:r>
              <a:rPr lang="en-US" sz="2200">
                <a:solidFill>
                  <a:srgbClr val="7F7F7F"/>
                </a:solidFill>
                <a:latin typeface="Calibri" charset="0"/>
              </a:rPr>
              <a:t>Finland, Gender Equality Act: 40%</a:t>
            </a:r>
          </a:p>
          <a:p>
            <a:pPr>
              <a:lnSpc>
                <a:spcPct val="120000"/>
              </a:lnSpc>
            </a:pPr>
            <a:r>
              <a:rPr lang="en-US" sz="2200">
                <a:solidFill>
                  <a:srgbClr val="7F7F7F"/>
                </a:solidFill>
                <a:latin typeface="Calibri" charset="0"/>
              </a:rPr>
              <a:t>Norway, Gender Equality Act: 40%</a:t>
            </a:r>
          </a:p>
          <a:p>
            <a:pPr>
              <a:lnSpc>
                <a:spcPct val="120000"/>
              </a:lnSpc>
            </a:pPr>
            <a:r>
              <a:rPr lang="en-US" sz="2200">
                <a:solidFill>
                  <a:srgbClr val="7F7F7F"/>
                </a:solidFill>
                <a:latin typeface="Calibri" charset="0"/>
              </a:rPr>
              <a:t>Spain, Law on Science, Technology and Innovation: 50%</a:t>
            </a:r>
          </a:p>
          <a:p>
            <a:pPr>
              <a:lnSpc>
                <a:spcPct val="120000"/>
              </a:lnSpc>
            </a:pPr>
            <a:r>
              <a:rPr lang="en-US" sz="2200">
                <a:solidFill>
                  <a:srgbClr val="7F7F7F"/>
                </a:solidFill>
                <a:latin typeface="Calibri" charset="0"/>
              </a:rPr>
              <a:t>European Commission, Horizon 2020: 40% on advisory structures</a:t>
            </a:r>
          </a:p>
          <a:p>
            <a:pPr>
              <a:lnSpc>
                <a:spcPct val="120000"/>
              </a:lnSpc>
            </a:pPr>
            <a:r>
              <a:rPr lang="en-US" sz="2200">
                <a:solidFill>
                  <a:srgbClr val="7F7F7F"/>
                </a:solidFill>
                <a:latin typeface="Calibri" charset="0"/>
              </a:rPr>
              <a:t>EMBO: 30% </a:t>
            </a:r>
          </a:p>
          <a:p>
            <a:pPr>
              <a:lnSpc>
                <a:spcPct val="120000"/>
              </a:lnSpc>
            </a:pPr>
            <a:r>
              <a:rPr lang="en-US" sz="2200">
                <a:solidFill>
                  <a:srgbClr val="7F7F7F"/>
                </a:solidFill>
                <a:latin typeface="Calibri" charset="0"/>
              </a:rPr>
              <a:t>The Swedish Research Council: 30%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7106"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47107" name="Title 1"/>
          <p:cNvSpPr txBox="1">
            <a:spLocks/>
          </p:cNvSpPr>
          <p:nvPr/>
        </p:nvSpPr>
        <p:spPr bwMode="auto">
          <a:xfrm>
            <a:off x="96838" y="279400"/>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3200">
                <a:solidFill>
                  <a:srgbClr val="E46C0A"/>
                </a:solidFill>
                <a:latin typeface="Calibri" charset="0"/>
              </a:rPr>
              <a:t>	2. Quotas for the composition of evaluation 			committees </a:t>
            </a:r>
            <a:endParaRPr lang="en-US" sz="3200">
              <a:solidFill>
                <a:srgbClr val="E46C0A"/>
              </a:solidFill>
              <a:latin typeface="Calibri" charset="0"/>
            </a:endParaRPr>
          </a:p>
        </p:txBody>
      </p:sp>
      <p:graphicFrame>
        <p:nvGraphicFramePr>
          <p:cNvPr id="5" name="Diagram 4"/>
          <p:cNvGraphicFramePr/>
          <p:nvPr/>
        </p:nvGraphicFramePr>
        <p:xfrm>
          <a:off x="987781" y="1749778"/>
          <a:ext cx="7468821" cy="42474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9154"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49155" name="Title 1"/>
          <p:cNvSpPr txBox="1">
            <a:spLocks/>
          </p:cNvSpPr>
          <p:nvPr/>
        </p:nvSpPr>
        <p:spPr bwMode="auto">
          <a:xfrm>
            <a:off x="304800" y="288925"/>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3200" dirty="0">
                <a:solidFill>
                  <a:srgbClr val="E46C0A"/>
                </a:solidFill>
                <a:latin typeface="Calibri" charset="0"/>
              </a:rPr>
              <a:t>	</a:t>
            </a:r>
            <a:r>
              <a:rPr lang="en-GB" sz="3200" dirty="0" smtClean="0">
                <a:solidFill>
                  <a:srgbClr val="E46C0A"/>
                </a:solidFill>
                <a:latin typeface="Calibri" charset="0"/>
              </a:rPr>
              <a:t>3</a:t>
            </a:r>
            <a:r>
              <a:rPr lang="en-GB" sz="3200" dirty="0">
                <a:solidFill>
                  <a:srgbClr val="E46C0A"/>
                </a:solidFill>
                <a:latin typeface="Calibri" charset="0"/>
              </a:rPr>
              <a:t>. Equal success rate for research funding</a:t>
            </a:r>
            <a:endParaRPr lang="en-US" sz="3200" dirty="0">
              <a:solidFill>
                <a:srgbClr val="E46C0A"/>
              </a:solidFill>
              <a:latin typeface="Calibri"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02"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9" name="Title 1"/>
          <p:cNvSpPr txBox="1">
            <a:spLocks/>
          </p:cNvSpPr>
          <p:nvPr/>
        </p:nvSpPr>
        <p:spPr>
          <a:xfrm>
            <a:off x="609600" y="427038"/>
            <a:ext cx="8229600" cy="1143000"/>
          </a:xfrm>
          <a:prstGeom prst="rect">
            <a:avLst/>
          </a:prstGeom>
        </p:spPr>
        <p:txBody>
          <a:bodyPr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defRPr/>
            </a:pPr>
            <a:r>
              <a:rPr lang="en-GB" sz="4000" dirty="0" smtClean="0">
                <a:solidFill>
                  <a:srgbClr val="E46C0A"/>
                </a:solidFill>
                <a:latin typeface="Calibri" charset="0"/>
              </a:rPr>
              <a:t>Is there a lower success rate for women when applying for research funding?</a:t>
            </a:r>
            <a:endParaRPr lang="en-US" sz="4000" dirty="0">
              <a:solidFill>
                <a:srgbClr val="E46C0A"/>
              </a:solidFill>
              <a:latin typeface="Calibri" charset="0"/>
            </a:endParaRPr>
          </a:p>
        </p:txBody>
      </p:sp>
      <p:sp>
        <p:nvSpPr>
          <p:cNvPr id="6" name="Content Placeholder 2"/>
          <p:cNvSpPr>
            <a:spLocks noGrp="1"/>
          </p:cNvSpPr>
          <p:nvPr>
            <p:ph idx="1"/>
          </p:nvPr>
        </p:nvSpPr>
        <p:spPr>
          <a:xfrm>
            <a:off x="457200" y="1600200"/>
            <a:ext cx="8229600" cy="1658938"/>
          </a:xfrm>
        </p:spPr>
        <p:txBody>
          <a:bodyPr>
            <a:noAutofit/>
          </a:bodyPr>
          <a:lstStyle/>
          <a:p>
            <a:pPr marL="0" indent="0">
              <a:buFont typeface="Arial" charset="0"/>
              <a:buNone/>
              <a:defRPr/>
            </a:pPr>
            <a:r>
              <a:rPr lang="en-US" sz="2400" dirty="0" smtClean="0">
                <a:solidFill>
                  <a:srgbClr val="7F7F7F"/>
                </a:solidFill>
              </a:rPr>
              <a:t>YES:</a:t>
            </a:r>
          </a:p>
          <a:p>
            <a:pPr>
              <a:defRPr/>
            </a:pPr>
            <a:r>
              <a:rPr lang="en-US" sz="2400" dirty="0" smtClean="0">
                <a:solidFill>
                  <a:srgbClr val="7F7F7F"/>
                </a:solidFill>
              </a:rPr>
              <a:t>BBSRC: women 3-5% less successful, 2009-2012</a:t>
            </a:r>
          </a:p>
          <a:p>
            <a:pPr>
              <a:defRPr/>
            </a:pPr>
            <a:r>
              <a:rPr lang="en-US" sz="2400" dirty="0" smtClean="0">
                <a:solidFill>
                  <a:srgbClr val="7F7F7F"/>
                </a:solidFill>
              </a:rPr>
              <a:t>EMBO: women had 20% lower success rate, 1998-2008</a:t>
            </a:r>
          </a:p>
          <a:p>
            <a:pPr>
              <a:defRPr/>
            </a:pPr>
            <a:r>
              <a:rPr lang="en-US" sz="2400" dirty="0" smtClean="0">
                <a:solidFill>
                  <a:srgbClr val="7F7F7F"/>
                </a:solidFill>
              </a:rPr>
              <a:t>ERC: women have 16% lower success rate, 2007 - 2013 </a:t>
            </a:r>
          </a:p>
          <a:p>
            <a:pPr>
              <a:defRPr/>
            </a:pPr>
            <a:endParaRPr lang="en-US" sz="2400" dirty="0" smtClean="0">
              <a:solidFill>
                <a:srgbClr val="7F7F7F"/>
              </a:solidFill>
            </a:endParaRPr>
          </a:p>
        </p:txBody>
      </p:sp>
      <p:sp>
        <p:nvSpPr>
          <p:cNvPr id="3" name="Rectangle 2"/>
          <p:cNvSpPr/>
          <p:nvPr/>
        </p:nvSpPr>
        <p:spPr>
          <a:xfrm>
            <a:off x="457200" y="3429000"/>
            <a:ext cx="8066088" cy="1938338"/>
          </a:xfrm>
          <a:prstGeom prst="rect">
            <a:avLst/>
          </a:prstGeom>
        </p:spPr>
        <p:txBody>
          <a:bodyPr>
            <a:spAutoFit/>
          </a:bodyPr>
          <a:lstStyle/>
          <a:p>
            <a:pPr>
              <a:defRPr/>
            </a:pPr>
            <a:r>
              <a:rPr lang="en-US" sz="2400" dirty="0">
                <a:solidFill>
                  <a:srgbClr val="7F7F7F"/>
                </a:solidFill>
              </a:rPr>
              <a:t>NO:</a:t>
            </a:r>
          </a:p>
          <a:p>
            <a:pPr marL="285750" indent="-285750">
              <a:buFont typeface="Arial"/>
              <a:buChar char="•"/>
              <a:defRPr/>
            </a:pPr>
            <a:r>
              <a:rPr lang="en-US" sz="2400" dirty="0" err="1">
                <a:solidFill>
                  <a:srgbClr val="7F7F7F"/>
                </a:solidFill>
              </a:rPr>
              <a:t>Wellcome</a:t>
            </a:r>
            <a:r>
              <a:rPr lang="en-US" sz="2400" dirty="0">
                <a:solidFill>
                  <a:srgbClr val="7F7F7F"/>
                </a:solidFill>
              </a:rPr>
              <a:t> Trust, 2007</a:t>
            </a:r>
          </a:p>
          <a:p>
            <a:pPr marL="285750" indent="-285750">
              <a:buFont typeface="Arial"/>
              <a:buChar char="•"/>
              <a:defRPr/>
            </a:pPr>
            <a:r>
              <a:rPr lang="en-US" sz="2400" dirty="0" err="1">
                <a:solidFill>
                  <a:srgbClr val="7F7F7F"/>
                </a:solidFill>
              </a:rPr>
              <a:t>Wellcome</a:t>
            </a:r>
            <a:r>
              <a:rPr lang="en-US" sz="2400" dirty="0">
                <a:solidFill>
                  <a:srgbClr val="7F7F7F"/>
                </a:solidFill>
              </a:rPr>
              <a:t> Trust and UK Research Councils, 2000</a:t>
            </a:r>
          </a:p>
          <a:p>
            <a:pPr marL="285750" indent="-285750">
              <a:buFont typeface="Arial"/>
              <a:buChar char="•"/>
              <a:defRPr/>
            </a:pPr>
            <a:r>
              <a:rPr lang="en-US" sz="2400" dirty="0">
                <a:solidFill>
                  <a:srgbClr val="7F7F7F"/>
                </a:solidFill>
              </a:rPr>
              <a:t>DFG, 2008</a:t>
            </a:r>
          </a:p>
          <a:p>
            <a:pPr marL="285750" indent="-285750">
              <a:buFont typeface="Arial"/>
              <a:buChar char="•"/>
              <a:defRPr/>
            </a:pPr>
            <a:r>
              <a:rPr lang="en-US" sz="2400" dirty="0">
                <a:solidFill>
                  <a:srgbClr val="7F7F7F"/>
                </a:solidFill>
              </a:rPr>
              <a:t>EC (27 members states), 2009</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457200" y="1600200"/>
            <a:ext cx="8229600" cy="1020763"/>
          </a:xfrm>
        </p:spPr>
        <p:txBody>
          <a:bodyPr/>
          <a:lstStyle/>
          <a:p>
            <a:pPr marL="0" indent="0" algn="ctr">
              <a:buFont typeface="Arial" charset="0"/>
              <a:buNone/>
              <a:defRPr/>
            </a:pPr>
            <a:r>
              <a:rPr lang="en-GB" sz="4400" b="1" dirty="0">
                <a:solidFill>
                  <a:schemeClr val="bg1">
                    <a:lumMod val="50000"/>
                  </a:schemeClr>
                </a:solidFill>
                <a:latin typeface="Calibri" charset="0"/>
              </a:rPr>
              <a:t>Exploring </a:t>
            </a:r>
            <a:r>
              <a:rPr lang="en-GB" sz="4400" b="1" dirty="0" smtClean="0">
                <a:solidFill>
                  <a:schemeClr val="bg1">
                    <a:lumMod val="50000"/>
                  </a:schemeClr>
                </a:solidFill>
                <a:latin typeface="Calibri" charset="0"/>
              </a:rPr>
              <a:t>quotas </a:t>
            </a:r>
            <a:r>
              <a:rPr lang="en-GB" sz="4400" b="1" dirty="0">
                <a:solidFill>
                  <a:schemeClr val="bg1">
                    <a:lumMod val="50000"/>
                  </a:schemeClr>
                </a:solidFill>
                <a:latin typeface="Calibri" charset="0"/>
              </a:rPr>
              <a:t>in </a:t>
            </a:r>
            <a:r>
              <a:rPr lang="en-GB" sz="4400" b="1" dirty="0" smtClean="0">
                <a:solidFill>
                  <a:schemeClr val="bg1">
                    <a:lumMod val="50000"/>
                  </a:schemeClr>
                </a:solidFill>
                <a:latin typeface="Calibri" charset="0"/>
              </a:rPr>
              <a:t>academia</a:t>
            </a:r>
            <a:endParaRPr lang="en-GB" sz="4400" b="1" dirty="0">
              <a:solidFill>
                <a:schemeClr val="bg1">
                  <a:lumMod val="50000"/>
                </a:schemeClr>
              </a:solidFill>
              <a:latin typeface="Calibri" charset="0"/>
            </a:endParaRPr>
          </a:p>
          <a:p>
            <a:pPr marL="0" indent="0" algn="ctr">
              <a:buFont typeface="Arial" charset="0"/>
              <a:buNone/>
              <a:defRPr/>
            </a:pPr>
            <a:endParaRPr lang="en-GB" sz="4400" b="1" dirty="0">
              <a:solidFill>
                <a:schemeClr val="bg1">
                  <a:lumMod val="50000"/>
                </a:schemeClr>
              </a:solidFill>
              <a:latin typeface="Calibri" charset="0"/>
            </a:endParaRPr>
          </a:p>
          <a:p>
            <a:pPr marL="0" indent="0" eaLnBrk="1" hangingPunct="1">
              <a:buFont typeface="Arial" charset="0"/>
              <a:buNone/>
              <a:defRPr/>
            </a:pPr>
            <a:endParaRPr lang="en-US" sz="4400" b="1" dirty="0">
              <a:solidFill>
                <a:schemeClr val="bg1">
                  <a:lumMod val="50000"/>
                </a:schemeClr>
              </a:solidFill>
              <a:latin typeface="Calibri" charset="0"/>
            </a:endParaRPr>
          </a:p>
        </p:txBody>
      </p:sp>
      <p:sp>
        <p:nvSpPr>
          <p:cNvPr id="16387" name="Content Placeholder 2"/>
          <p:cNvSpPr txBox="1">
            <a:spLocks/>
          </p:cNvSpPr>
          <p:nvPr/>
        </p:nvSpPr>
        <p:spPr bwMode="auto">
          <a:xfrm>
            <a:off x="482600" y="3411538"/>
            <a:ext cx="3184525" cy="134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eaLnBrk="1" hangingPunct="1">
              <a:spcBef>
                <a:spcPct val="20000"/>
              </a:spcBef>
              <a:buFont typeface="Arial" charset="0"/>
              <a:buNone/>
            </a:pPr>
            <a:r>
              <a:rPr lang="de-DE" sz="1800">
                <a:solidFill>
                  <a:srgbClr val="7F7F7F"/>
                </a:solidFill>
                <a:latin typeface="Calibri" charset="0"/>
              </a:rPr>
              <a:t>Sandra Bendiscioli</a:t>
            </a:r>
          </a:p>
          <a:p>
            <a:pPr lvl="1" eaLnBrk="1" hangingPunct="1">
              <a:spcBef>
                <a:spcPct val="20000"/>
              </a:spcBef>
              <a:buFont typeface="Arial" charset="0"/>
              <a:buNone/>
            </a:pPr>
            <a:r>
              <a:rPr lang="de-DE" sz="1800">
                <a:solidFill>
                  <a:srgbClr val="7F7F7F"/>
                </a:solidFill>
                <a:latin typeface="Calibri" charset="0"/>
              </a:rPr>
              <a:t>Michele Garfinkel</a:t>
            </a:r>
          </a:p>
          <a:p>
            <a:pPr lvl="1" eaLnBrk="1" hangingPunct="1">
              <a:spcBef>
                <a:spcPct val="20000"/>
              </a:spcBef>
              <a:buFont typeface="Arial" charset="0"/>
              <a:buNone/>
            </a:pPr>
            <a:r>
              <a:rPr lang="de-DE" sz="1800">
                <a:solidFill>
                  <a:srgbClr val="7F7F7F"/>
                </a:solidFill>
                <a:latin typeface="Calibri" charset="0"/>
              </a:rPr>
              <a:t>Gerlind Wallon</a:t>
            </a:r>
          </a:p>
          <a:p>
            <a:pPr eaLnBrk="1" hangingPunct="1">
              <a:spcBef>
                <a:spcPct val="20000"/>
              </a:spcBef>
              <a:buFont typeface="Arial" charset="0"/>
              <a:buNone/>
            </a:pPr>
            <a:endParaRPr lang="de-DE">
              <a:solidFill>
                <a:srgbClr val="7F7F7F"/>
              </a:solidFill>
              <a:latin typeface="Calibri" charset="0"/>
            </a:endParaRPr>
          </a:p>
        </p:txBody>
      </p:sp>
      <p:sp>
        <p:nvSpPr>
          <p:cNvPr id="16388" name="Content Placeholder 2"/>
          <p:cNvSpPr txBox="1">
            <a:spLocks/>
          </p:cNvSpPr>
          <p:nvPr/>
        </p:nvSpPr>
        <p:spPr bwMode="auto">
          <a:xfrm>
            <a:off x="4956175" y="3489325"/>
            <a:ext cx="318293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eaLnBrk="1" hangingPunct="1">
              <a:spcBef>
                <a:spcPct val="20000"/>
              </a:spcBef>
              <a:buFont typeface="Arial" charset="0"/>
              <a:buNone/>
            </a:pPr>
            <a:r>
              <a:rPr lang="de-DE" sz="1800">
                <a:solidFill>
                  <a:srgbClr val="7F7F7F"/>
                </a:solidFill>
                <a:latin typeface="Calibri" charset="0"/>
              </a:rPr>
              <a:t>Ingrid Wünning-Tschol</a:t>
            </a:r>
          </a:p>
        </p:txBody>
      </p:sp>
      <p:pic>
        <p:nvPicPr>
          <p:cNvPr id="16389" name="Picture 1" descr="rbs_logo_pant_cg9_185.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03713" y="5214938"/>
            <a:ext cx="4383087"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2" descr="EMBO_logo_CMYKblack_outline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4875" y="4841875"/>
            <a:ext cx="1817688"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3250"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53251" name="Title 1"/>
          <p:cNvSpPr txBox="1">
            <a:spLocks/>
          </p:cNvSpPr>
          <p:nvPr/>
        </p:nvSpPr>
        <p:spPr bwMode="auto">
          <a:xfrm>
            <a:off x="304800" y="288925"/>
            <a:ext cx="883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3200" dirty="0">
                <a:solidFill>
                  <a:srgbClr val="E46C0A"/>
                </a:solidFill>
                <a:latin typeface="Calibri" charset="0"/>
              </a:rPr>
              <a:t>	</a:t>
            </a:r>
            <a:r>
              <a:rPr lang="en-GB" sz="3200" dirty="0" smtClean="0">
                <a:solidFill>
                  <a:srgbClr val="E46C0A"/>
                </a:solidFill>
                <a:latin typeface="Calibri" charset="0"/>
              </a:rPr>
              <a:t>3</a:t>
            </a:r>
            <a:r>
              <a:rPr lang="en-GB" sz="3200" dirty="0">
                <a:solidFill>
                  <a:srgbClr val="E46C0A"/>
                </a:solidFill>
                <a:latin typeface="Calibri" charset="0"/>
              </a:rPr>
              <a:t>. Equal success rate for research funding</a:t>
            </a:r>
            <a:endParaRPr lang="en-US" sz="3200" dirty="0">
              <a:solidFill>
                <a:srgbClr val="E46C0A"/>
              </a:solidFill>
              <a:latin typeface="Calibri" charset="0"/>
            </a:endParaRPr>
          </a:p>
        </p:txBody>
      </p:sp>
      <p:graphicFrame>
        <p:nvGraphicFramePr>
          <p:cNvPr id="11" name="Diagram 10"/>
          <p:cNvGraphicFramePr/>
          <p:nvPr/>
        </p:nvGraphicFramePr>
        <p:xfrm>
          <a:off x="1016003" y="1608666"/>
          <a:ext cx="7468821" cy="42474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5298"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55299"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Who can implement quotas?</a:t>
            </a:r>
            <a:endParaRPr lang="en-US" sz="4000">
              <a:solidFill>
                <a:srgbClr val="E46C0A"/>
              </a:solidFill>
              <a:latin typeface="Calibri" charset="0"/>
            </a:endParaRPr>
          </a:p>
        </p:txBody>
      </p:sp>
      <p:sp>
        <p:nvSpPr>
          <p:cNvPr id="5" name="Rounded Rectangle 4"/>
          <p:cNvSpPr/>
          <p:nvPr/>
        </p:nvSpPr>
        <p:spPr>
          <a:xfrm>
            <a:off x="830263" y="1600200"/>
            <a:ext cx="2459037" cy="622300"/>
          </a:xfrm>
          <a:prstGeom prst="roundRect">
            <a:avLst/>
          </a:prstGeom>
          <a:solidFill>
            <a:schemeClr val="accent6">
              <a:lumMod val="75000"/>
              <a:alpha val="70000"/>
            </a:scheme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Governments</a:t>
            </a:r>
          </a:p>
        </p:txBody>
      </p:sp>
      <p:sp>
        <p:nvSpPr>
          <p:cNvPr id="6" name="Rounded Rectangle 5"/>
          <p:cNvSpPr/>
          <p:nvPr/>
        </p:nvSpPr>
        <p:spPr>
          <a:xfrm>
            <a:off x="3776663" y="4470400"/>
            <a:ext cx="3805237" cy="6223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Professional societies</a:t>
            </a:r>
          </a:p>
        </p:txBody>
      </p:sp>
      <p:sp>
        <p:nvSpPr>
          <p:cNvPr id="7" name="Rounded Rectangle 6"/>
          <p:cNvSpPr/>
          <p:nvPr/>
        </p:nvSpPr>
        <p:spPr>
          <a:xfrm>
            <a:off x="1262063" y="3467100"/>
            <a:ext cx="1557337" cy="6350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Funders</a:t>
            </a:r>
          </a:p>
        </p:txBody>
      </p:sp>
      <p:sp>
        <p:nvSpPr>
          <p:cNvPr id="8" name="Rounded Rectangle 7"/>
          <p:cNvSpPr/>
          <p:nvPr/>
        </p:nvSpPr>
        <p:spPr>
          <a:xfrm>
            <a:off x="3611563" y="2755900"/>
            <a:ext cx="4237037" cy="571500"/>
          </a:xfrm>
          <a:prstGeom prst="roundRect">
            <a:avLst/>
          </a:prstGeom>
          <a:solidFill>
            <a:schemeClr val="accent6">
              <a:lumMod val="40000"/>
              <a:lumOff val="60000"/>
              <a:alpha val="70000"/>
            </a:scheme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Universities or institutes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7346"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57347"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Who can implement quotas?</a:t>
            </a:r>
            <a:endParaRPr lang="en-US" sz="4000">
              <a:solidFill>
                <a:srgbClr val="E46C0A"/>
              </a:solidFill>
              <a:latin typeface="Calibri" charset="0"/>
            </a:endParaRPr>
          </a:p>
        </p:txBody>
      </p:sp>
      <p:sp>
        <p:nvSpPr>
          <p:cNvPr id="5" name="Rounded Rectangle 4"/>
          <p:cNvSpPr/>
          <p:nvPr/>
        </p:nvSpPr>
        <p:spPr>
          <a:xfrm>
            <a:off x="830263" y="1600200"/>
            <a:ext cx="2459037" cy="6223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Governments</a:t>
            </a:r>
          </a:p>
        </p:txBody>
      </p:sp>
      <p:sp>
        <p:nvSpPr>
          <p:cNvPr id="6" name="Rounded Rectangle 5"/>
          <p:cNvSpPr/>
          <p:nvPr/>
        </p:nvSpPr>
        <p:spPr>
          <a:xfrm>
            <a:off x="3776663" y="4470400"/>
            <a:ext cx="3805237" cy="6223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Professional societies</a:t>
            </a:r>
          </a:p>
        </p:txBody>
      </p:sp>
      <p:sp>
        <p:nvSpPr>
          <p:cNvPr id="7" name="Rounded Rectangle 6"/>
          <p:cNvSpPr/>
          <p:nvPr/>
        </p:nvSpPr>
        <p:spPr>
          <a:xfrm>
            <a:off x="1262063" y="3467100"/>
            <a:ext cx="1557337" cy="6350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Funders</a:t>
            </a:r>
          </a:p>
        </p:txBody>
      </p:sp>
      <p:sp>
        <p:nvSpPr>
          <p:cNvPr id="8" name="Rounded Rectangle 7"/>
          <p:cNvSpPr/>
          <p:nvPr/>
        </p:nvSpPr>
        <p:spPr>
          <a:xfrm>
            <a:off x="3611563" y="2755900"/>
            <a:ext cx="4237037" cy="571500"/>
          </a:xfrm>
          <a:prstGeom prst="roundRect">
            <a:avLst/>
          </a:prstGeom>
          <a:solidFill>
            <a:schemeClr val="accent6">
              <a:lumMod val="75000"/>
              <a:alpha val="70000"/>
            </a:scheme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Universities or institutes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9394"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59395"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Who can implement quotas?</a:t>
            </a:r>
            <a:endParaRPr lang="en-US" sz="4000">
              <a:solidFill>
                <a:srgbClr val="E46C0A"/>
              </a:solidFill>
              <a:latin typeface="Calibri" charset="0"/>
            </a:endParaRPr>
          </a:p>
        </p:txBody>
      </p:sp>
      <p:sp>
        <p:nvSpPr>
          <p:cNvPr id="5" name="Rounded Rectangle 4"/>
          <p:cNvSpPr/>
          <p:nvPr/>
        </p:nvSpPr>
        <p:spPr>
          <a:xfrm>
            <a:off x="830263" y="1600200"/>
            <a:ext cx="2459037" cy="6223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Governments</a:t>
            </a:r>
          </a:p>
        </p:txBody>
      </p:sp>
      <p:sp>
        <p:nvSpPr>
          <p:cNvPr id="6" name="Rounded Rectangle 5"/>
          <p:cNvSpPr/>
          <p:nvPr/>
        </p:nvSpPr>
        <p:spPr>
          <a:xfrm>
            <a:off x="3776663" y="4470400"/>
            <a:ext cx="3805237" cy="6223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Professional societies</a:t>
            </a:r>
          </a:p>
        </p:txBody>
      </p:sp>
      <p:sp>
        <p:nvSpPr>
          <p:cNvPr id="7" name="Rounded Rectangle 6"/>
          <p:cNvSpPr/>
          <p:nvPr/>
        </p:nvSpPr>
        <p:spPr>
          <a:xfrm>
            <a:off x="1262063" y="3467100"/>
            <a:ext cx="1557337" cy="635000"/>
          </a:xfrm>
          <a:prstGeom prst="roundRect">
            <a:avLst/>
          </a:prstGeom>
          <a:solidFill>
            <a:schemeClr val="accent6">
              <a:lumMod val="75000"/>
              <a:alpha val="70000"/>
            </a:scheme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Funders</a:t>
            </a:r>
          </a:p>
        </p:txBody>
      </p:sp>
      <p:sp>
        <p:nvSpPr>
          <p:cNvPr id="8" name="Rounded Rectangle 7"/>
          <p:cNvSpPr/>
          <p:nvPr/>
        </p:nvSpPr>
        <p:spPr>
          <a:xfrm>
            <a:off x="3611563" y="2755900"/>
            <a:ext cx="4237037" cy="5715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Universities or institutes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42"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61443"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Who can implement quotas?</a:t>
            </a:r>
            <a:endParaRPr lang="en-US" sz="4000">
              <a:solidFill>
                <a:srgbClr val="E46C0A"/>
              </a:solidFill>
              <a:latin typeface="Calibri" charset="0"/>
            </a:endParaRPr>
          </a:p>
        </p:txBody>
      </p:sp>
      <p:sp>
        <p:nvSpPr>
          <p:cNvPr id="5" name="Rounded Rectangle 4"/>
          <p:cNvSpPr/>
          <p:nvPr/>
        </p:nvSpPr>
        <p:spPr>
          <a:xfrm>
            <a:off x="830263" y="1600200"/>
            <a:ext cx="2459037" cy="6223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Governments</a:t>
            </a:r>
          </a:p>
        </p:txBody>
      </p:sp>
      <p:sp>
        <p:nvSpPr>
          <p:cNvPr id="6" name="Rounded Rectangle 5"/>
          <p:cNvSpPr/>
          <p:nvPr/>
        </p:nvSpPr>
        <p:spPr>
          <a:xfrm>
            <a:off x="3776663" y="4470400"/>
            <a:ext cx="3805237" cy="622300"/>
          </a:xfrm>
          <a:prstGeom prst="roundRect">
            <a:avLst/>
          </a:prstGeom>
          <a:solidFill>
            <a:schemeClr val="accent6">
              <a:lumMod val="75000"/>
              <a:alpha val="70000"/>
            </a:scheme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Professional societies</a:t>
            </a:r>
          </a:p>
        </p:txBody>
      </p:sp>
      <p:sp>
        <p:nvSpPr>
          <p:cNvPr id="7" name="Rounded Rectangle 6"/>
          <p:cNvSpPr/>
          <p:nvPr/>
        </p:nvSpPr>
        <p:spPr>
          <a:xfrm>
            <a:off x="1262063" y="3467100"/>
            <a:ext cx="1557337" cy="6350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Funders</a:t>
            </a:r>
          </a:p>
        </p:txBody>
      </p:sp>
      <p:sp>
        <p:nvSpPr>
          <p:cNvPr id="8" name="Rounded Rectangle 7"/>
          <p:cNvSpPr/>
          <p:nvPr/>
        </p:nvSpPr>
        <p:spPr>
          <a:xfrm>
            <a:off x="3611563" y="2755900"/>
            <a:ext cx="4237037" cy="571500"/>
          </a:xfrm>
          <a:prstGeom prst="roundRect">
            <a:avLst/>
          </a:prstGeom>
          <a:solidFill>
            <a:srgbClr val="FCD5B5">
              <a:alpha val="70000"/>
            </a:srgbClr>
          </a:solidFill>
          <a:ln>
            <a:solidFill>
              <a:srgbClr val="FF0000">
                <a:alpha val="70000"/>
              </a:srgb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dirty="0"/>
              <a:t>Universities or institutes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3490"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63491"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Conclusions</a:t>
            </a:r>
            <a:endParaRPr lang="en-US" sz="4000">
              <a:solidFill>
                <a:srgbClr val="E46C0A"/>
              </a:solidFill>
              <a:latin typeface="Calibri" charset="0"/>
            </a:endParaRPr>
          </a:p>
        </p:txBody>
      </p:sp>
      <p:sp>
        <p:nvSpPr>
          <p:cNvPr id="10" name="Content Placeholder 2"/>
          <p:cNvSpPr txBox="1">
            <a:spLocks/>
          </p:cNvSpPr>
          <p:nvPr/>
        </p:nvSpPr>
        <p:spPr>
          <a:xfrm>
            <a:off x="609600" y="175260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defRPr/>
            </a:pPr>
            <a:r>
              <a:rPr lang="de-DE" sz="2400" dirty="0" err="1" smtClean="0">
                <a:solidFill>
                  <a:schemeClr val="bg1">
                    <a:lumMod val="50000"/>
                  </a:schemeClr>
                </a:solidFill>
                <a:latin typeface="Calibri" charset="0"/>
              </a:rPr>
              <a:t>Benefits</a:t>
            </a:r>
            <a:r>
              <a:rPr lang="de-DE" sz="2400" dirty="0" smtClean="0">
                <a:solidFill>
                  <a:schemeClr val="bg1">
                    <a:lumMod val="50000"/>
                  </a:schemeClr>
                </a:solidFill>
                <a:latin typeface="Calibri" charset="0"/>
              </a:rPr>
              <a:t>:</a:t>
            </a:r>
          </a:p>
          <a:p>
            <a:pPr>
              <a:defRPr/>
            </a:pPr>
            <a:r>
              <a:rPr lang="de-DE" sz="2400" dirty="0" err="1" smtClean="0">
                <a:solidFill>
                  <a:schemeClr val="bg1">
                    <a:lumMod val="50000"/>
                  </a:schemeClr>
                </a:solidFill>
                <a:latin typeface="Calibri" charset="0"/>
              </a:rPr>
              <a:t>Quotas</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can</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make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change</a:t>
            </a:r>
            <a:r>
              <a:rPr lang="de-DE" sz="2400" dirty="0" smtClean="0">
                <a:solidFill>
                  <a:schemeClr val="bg1">
                    <a:lumMod val="50000"/>
                  </a:schemeClr>
                </a:solidFill>
                <a:latin typeface="Calibri" charset="0"/>
              </a:rPr>
              <a:t> happen (fast)</a:t>
            </a:r>
          </a:p>
          <a:p>
            <a:pPr marL="0" indent="0">
              <a:buFont typeface="Arial"/>
              <a:buNone/>
              <a:defRPr/>
            </a:pPr>
            <a:endParaRPr lang="de-DE" sz="2400" dirty="0">
              <a:solidFill>
                <a:schemeClr val="bg1">
                  <a:lumMod val="50000"/>
                </a:schemeClr>
              </a:solidFill>
              <a:latin typeface="Calibri" charset="0"/>
            </a:endParaRPr>
          </a:p>
          <a:p>
            <a:pPr marL="0" indent="0">
              <a:buFont typeface="Arial"/>
              <a:buNone/>
              <a:defRPr/>
            </a:pPr>
            <a:r>
              <a:rPr lang="de-DE" sz="2400" dirty="0" smtClean="0">
                <a:solidFill>
                  <a:schemeClr val="bg1">
                    <a:lumMod val="50000"/>
                  </a:schemeClr>
                </a:solidFill>
                <a:latin typeface="Calibri" charset="0"/>
              </a:rPr>
              <a:t>Harms </a:t>
            </a:r>
            <a:r>
              <a:rPr lang="de-DE" sz="2400" dirty="0" err="1" smtClean="0">
                <a:solidFill>
                  <a:schemeClr val="bg1">
                    <a:lumMod val="50000"/>
                  </a:schemeClr>
                </a:solidFill>
                <a:latin typeface="Calibri" charset="0"/>
              </a:rPr>
              <a:t>and</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drawbacks</a:t>
            </a:r>
            <a:r>
              <a:rPr lang="de-DE" sz="2400" dirty="0" smtClean="0">
                <a:solidFill>
                  <a:schemeClr val="bg1">
                    <a:lumMod val="50000"/>
                  </a:schemeClr>
                </a:solidFill>
                <a:latin typeface="Calibri" charset="0"/>
              </a:rPr>
              <a:t> :</a:t>
            </a:r>
          </a:p>
          <a:p>
            <a:pPr>
              <a:defRPr/>
            </a:pPr>
            <a:r>
              <a:rPr lang="de-DE" sz="2400" dirty="0" smtClean="0">
                <a:solidFill>
                  <a:schemeClr val="bg1">
                    <a:lumMod val="50000"/>
                  </a:schemeClr>
                </a:solidFill>
                <a:latin typeface="Calibri" charset="0"/>
              </a:rPr>
              <a:t>Stigma </a:t>
            </a:r>
            <a:r>
              <a:rPr lang="de-DE" sz="2400" dirty="0" err="1" smtClean="0">
                <a:solidFill>
                  <a:schemeClr val="bg1">
                    <a:lumMod val="50000"/>
                  </a:schemeClr>
                </a:solidFill>
                <a:latin typeface="Calibri" charset="0"/>
              </a:rPr>
              <a:t>for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individuals</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hired</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or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selected</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through</a:t>
            </a:r>
            <a:r>
              <a:rPr lang="de-DE" sz="2400" dirty="0" smtClean="0">
                <a:solidFill>
                  <a:schemeClr val="bg1">
                    <a:lumMod val="50000"/>
                  </a:schemeClr>
                </a:solidFill>
                <a:latin typeface="Calibri" charset="0"/>
              </a:rPr>
              <a:t> a </a:t>
            </a:r>
            <a:r>
              <a:rPr lang="de-DE" sz="2400" dirty="0" err="1" smtClean="0">
                <a:solidFill>
                  <a:schemeClr val="bg1">
                    <a:lumMod val="50000"/>
                  </a:schemeClr>
                </a:solidFill>
                <a:latin typeface="Calibri" charset="0"/>
              </a:rPr>
              <a:t>quota</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process</a:t>
            </a:r>
            <a:endParaRPr lang="de-DE" sz="2400" dirty="0" smtClean="0">
              <a:solidFill>
                <a:schemeClr val="bg1">
                  <a:lumMod val="50000"/>
                </a:schemeClr>
              </a:solidFill>
              <a:latin typeface="Calibri" charset="0"/>
            </a:endParaRPr>
          </a:p>
          <a:p>
            <a:pPr>
              <a:defRPr/>
            </a:pPr>
            <a:r>
              <a:rPr lang="de-DE" sz="2400" dirty="0" err="1" smtClean="0">
                <a:solidFill>
                  <a:schemeClr val="bg1">
                    <a:lumMod val="50000"/>
                  </a:schemeClr>
                </a:solidFill>
                <a:latin typeface="Calibri" charset="0"/>
              </a:rPr>
              <a:t>Concern</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expressed</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by</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the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academic</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community</a:t>
            </a:r>
            <a:endParaRPr lang="de-DE" sz="2400" dirty="0" smtClean="0">
              <a:solidFill>
                <a:schemeClr val="bg1">
                  <a:lumMod val="50000"/>
                </a:schemeClr>
              </a:solidFill>
              <a:latin typeface="Calibri" charset="0"/>
            </a:endParaRPr>
          </a:p>
          <a:p>
            <a:pPr>
              <a:defRPr/>
            </a:pPr>
            <a:r>
              <a:rPr lang="de-DE" sz="2400" dirty="0" err="1" smtClean="0">
                <a:solidFill>
                  <a:schemeClr val="bg1">
                    <a:lumMod val="50000"/>
                  </a:schemeClr>
                </a:solidFill>
                <a:latin typeface="Calibri" charset="0"/>
              </a:rPr>
              <a:t>Quotas</a:t>
            </a:r>
            <a:r>
              <a:rPr lang="de-DE" sz="2400" dirty="0" smtClean="0">
                <a:solidFill>
                  <a:schemeClr val="bg1">
                    <a:lumMod val="50000"/>
                  </a:schemeClr>
                </a:solidFill>
                <a:latin typeface="Calibri" charset="0"/>
              </a:rPr>
              <a:t> will not </a:t>
            </a:r>
            <a:r>
              <a:rPr lang="de-DE" sz="2400" dirty="0" err="1" smtClean="0">
                <a:solidFill>
                  <a:schemeClr val="bg1">
                    <a:lumMod val="50000"/>
                  </a:schemeClr>
                </a:solidFill>
                <a:latin typeface="Calibri" charset="0"/>
              </a:rPr>
              <a:t>be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sufficient</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to</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address</a:t>
            </a:r>
            <a:r>
              <a:rPr lang="de-DE" sz="2400" dirty="0" smtClean="0">
                <a:solidFill>
                  <a:schemeClr val="bg1">
                    <a:lumMod val="50000"/>
                  </a:schemeClr>
                </a:solidFill>
                <a:latin typeface="Calibri" charset="0"/>
              </a:rPr>
              <a:t> all </a:t>
            </a:r>
            <a:r>
              <a:rPr lang="de-DE" sz="2400" dirty="0" err="1" smtClean="0">
                <a:solidFill>
                  <a:schemeClr val="bg1">
                    <a:lumMod val="50000"/>
                  </a:schemeClr>
                </a:solidFill>
                <a:latin typeface="Calibri" charset="0"/>
              </a:rPr>
              <a:t>issues</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effecting</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gender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balance</a:t>
            </a:r>
            <a:endParaRPr lang="de-DE" sz="2400" dirty="0" smtClean="0">
              <a:solidFill>
                <a:schemeClr val="bg1">
                  <a:lumMod val="50000"/>
                </a:schemeClr>
              </a:solidFill>
              <a:latin typeface="Calibri" charset="0"/>
            </a:endParaRPr>
          </a:p>
          <a:p>
            <a:pPr marL="0" indent="0">
              <a:buFont typeface="Arial"/>
              <a:buNone/>
              <a:defRPr/>
            </a:pPr>
            <a:endParaRPr lang="de-DE" sz="2400" dirty="0" smtClean="0">
              <a:solidFill>
                <a:schemeClr val="bg1">
                  <a:lumMod val="50000"/>
                </a:schemeClr>
              </a:solidFill>
              <a:latin typeface="Calibri" charset="0"/>
            </a:endParaRPr>
          </a:p>
          <a:p>
            <a:pPr marL="0" indent="0">
              <a:buFont typeface="Arial"/>
              <a:buNone/>
              <a:defRPr/>
            </a:pPr>
            <a:endParaRPr lang="de-DE" sz="2400" dirty="0" smtClean="0">
              <a:solidFill>
                <a:schemeClr val="bg1">
                  <a:lumMod val="50000"/>
                </a:schemeClr>
              </a:solidFill>
              <a:latin typeface="Calibri" charset="0"/>
            </a:endParaRPr>
          </a:p>
          <a:p>
            <a:pPr marL="0" indent="0">
              <a:buFont typeface="Arial"/>
              <a:buNone/>
              <a:defRPr/>
            </a:pPr>
            <a:endParaRPr lang="en-US" sz="2400" dirty="0">
              <a:solidFill>
                <a:schemeClr val="bg1">
                  <a:lumMod val="50000"/>
                </a:schemeClr>
              </a:solidFill>
              <a:latin typeface="Calibri"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5538"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65539" name="Title 1"/>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4000">
                <a:solidFill>
                  <a:srgbClr val="E46C0A"/>
                </a:solidFill>
                <a:latin typeface="Calibri" charset="0"/>
              </a:rPr>
              <a:t>Issues not addressed by quota</a:t>
            </a:r>
            <a:endParaRPr lang="en-US" sz="4000">
              <a:solidFill>
                <a:srgbClr val="E46C0A"/>
              </a:solidFill>
              <a:latin typeface="Calibri" charset="0"/>
            </a:endParaRPr>
          </a:p>
        </p:txBody>
      </p:sp>
      <p:sp>
        <p:nvSpPr>
          <p:cNvPr id="10" name="Content Placeholder 2"/>
          <p:cNvSpPr txBox="1">
            <a:spLocks/>
          </p:cNvSpPr>
          <p:nvPr/>
        </p:nvSpPr>
        <p:spPr>
          <a:xfrm>
            <a:off x="609600" y="175260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de-DE" sz="2400" dirty="0" err="1" smtClean="0">
                <a:solidFill>
                  <a:schemeClr val="bg1">
                    <a:lumMod val="50000"/>
                  </a:schemeClr>
                </a:solidFill>
                <a:latin typeface="Calibri" charset="0"/>
              </a:rPr>
              <a:t>Precipitous</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drop</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of</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women</a:t>
            </a:r>
            <a:r>
              <a:rPr lang="de-DE" sz="2400" dirty="0" smtClean="0">
                <a:solidFill>
                  <a:schemeClr val="bg1">
                    <a:lumMod val="50000"/>
                  </a:schemeClr>
                </a:solidFill>
                <a:latin typeface="Calibri" charset="0"/>
              </a:rPr>
              <a:t> after </a:t>
            </a:r>
            <a:r>
              <a:rPr lang="de-DE" sz="2400" dirty="0" err="1" smtClean="0">
                <a:solidFill>
                  <a:schemeClr val="bg1">
                    <a:lumMod val="50000"/>
                  </a:schemeClr>
                </a:solidFill>
                <a:latin typeface="Calibri" charset="0"/>
              </a:rPr>
              <a:t>post</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doc</a:t>
            </a:r>
            <a:r>
              <a:rPr lang="de-DE" sz="2400" dirty="0" smtClean="0">
                <a:solidFill>
                  <a:schemeClr val="bg1">
                    <a:lumMod val="50000"/>
                  </a:schemeClr>
                </a:solidFill>
                <a:latin typeface="Calibri" charset="0"/>
              </a:rPr>
              <a:t>: </a:t>
            </a:r>
          </a:p>
          <a:p>
            <a:pPr marL="0" indent="0">
              <a:buFont typeface="Arial"/>
              <a:buNone/>
              <a:defRPr/>
            </a:pPr>
            <a:r>
              <a:rPr lang="de-DE" sz="2400" dirty="0">
                <a:solidFill>
                  <a:schemeClr val="bg1">
                    <a:lumMod val="50000"/>
                  </a:schemeClr>
                </a:solidFill>
                <a:latin typeface="Calibri" charset="0"/>
              </a:rPr>
              <a:t>	</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women</a:t>
            </a:r>
            <a:r>
              <a:rPr lang="de-DE" sz="2400" dirty="0" smtClean="0">
                <a:solidFill>
                  <a:schemeClr val="bg1">
                    <a:lumMod val="50000"/>
                  </a:schemeClr>
                </a:solidFill>
                <a:latin typeface="Calibri" charset="0"/>
              </a:rPr>
              <a:t> do not </a:t>
            </a:r>
            <a:r>
              <a:rPr lang="de-DE" sz="2400" dirty="0" err="1" smtClean="0">
                <a:solidFill>
                  <a:schemeClr val="bg1">
                    <a:lumMod val="50000"/>
                  </a:schemeClr>
                </a:solidFill>
                <a:latin typeface="Calibri" charset="0"/>
              </a:rPr>
              <a:t>apply</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for</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professorial</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positions</a:t>
            </a:r>
            <a:r>
              <a:rPr lang="de-DE" sz="2400" dirty="0" smtClean="0">
                <a:solidFill>
                  <a:schemeClr val="bg1">
                    <a:lumMod val="50000"/>
                  </a:schemeClr>
                </a:solidFill>
                <a:latin typeface="Calibri" charset="0"/>
              </a:rPr>
              <a:t>.</a:t>
            </a:r>
          </a:p>
          <a:p>
            <a:pPr>
              <a:defRPr/>
            </a:pPr>
            <a:endParaRPr lang="de-DE" sz="2400" dirty="0" smtClean="0">
              <a:solidFill>
                <a:schemeClr val="bg1">
                  <a:lumMod val="50000"/>
                </a:schemeClr>
              </a:solidFill>
              <a:latin typeface="Calibri" charset="0"/>
            </a:endParaRPr>
          </a:p>
          <a:p>
            <a:pPr>
              <a:defRPr/>
            </a:pPr>
            <a:r>
              <a:rPr lang="de-DE" sz="2400" dirty="0" smtClean="0">
                <a:solidFill>
                  <a:schemeClr val="bg1">
                    <a:lumMod val="50000"/>
                  </a:schemeClr>
                </a:solidFill>
                <a:latin typeface="Calibri" charset="0"/>
              </a:rPr>
              <a:t>Women do not </a:t>
            </a:r>
            <a:r>
              <a:rPr lang="de-DE" sz="2400" dirty="0" err="1" smtClean="0">
                <a:solidFill>
                  <a:schemeClr val="bg1">
                    <a:lumMod val="50000"/>
                  </a:schemeClr>
                </a:solidFill>
                <a:latin typeface="Calibri" charset="0"/>
              </a:rPr>
              <a:t>choose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the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more</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technical</a:t>
            </a:r>
            <a:r>
              <a:rPr lang="de-DE" sz="2400" dirty="0" smtClean="0">
                <a:solidFill>
                  <a:schemeClr val="bg1">
                    <a:lumMod val="50000"/>
                  </a:schemeClr>
                </a:solidFill>
                <a:latin typeface="Calibri" charset="0"/>
              </a:rPr>
              <a:t> </a:t>
            </a:r>
            <a:r>
              <a:rPr lang="de-DE" sz="2400" dirty="0" err="1" smtClean="0">
                <a:solidFill>
                  <a:schemeClr val="bg1">
                    <a:lumMod val="50000"/>
                  </a:schemeClr>
                </a:solidFill>
                <a:latin typeface="Calibri" charset="0"/>
              </a:rPr>
              <a:t>subjects</a:t>
            </a:r>
            <a:r>
              <a:rPr lang="de-DE" sz="2400" dirty="0" smtClean="0">
                <a:solidFill>
                  <a:schemeClr val="bg1">
                    <a:lumMod val="50000"/>
                  </a:schemeClr>
                </a:solidFill>
                <a:latin typeface="Calibri" charset="0"/>
              </a:rPr>
              <a:t>.</a:t>
            </a:r>
          </a:p>
          <a:p>
            <a:pPr marL="0" indent="0">
              <a:buFont typeface="Arial"/>
              <a:buNone/>
              <a:defRPr/>
            </a:pPr>
            <a:endParaRPr lang="de-DE" sz="2400" dirty="0" smtClean="0">
              <a:solidFill>
                <a:schemeClr val="bg1">
                  <a:lumMod val="50000"/>
                </a:schemeClr>
              </a:solidFill>
              <a:latin typeface="Calibri" charset="0"/>
            </a:endParaRPr>
          </a:p>
          <a:p>
            <a:pPr marL="0" indent="0">
              <a:buFont typeface="Arial"/>
              <a:buNone/>
              <a:defRPr/>
            </a:pPr>
            <a:endParaRPr lang="de-DE" sz="2400" dirty="0" smtClean="0">
              <a:solidFill>
                <a:schemeClr val="bg1">
                  <a:lumMod val="50000"/>
                </a:schemeClr>
              </a:solidFill>
              <a:latin typeface="Calibri" charset="0"/>
            </a:endParaRPr>
          </a:p>
          <a:p>
            <a:pPr marL="0" indent="0">
              <a:buFont typeface="Arial"/>
              <a:buNone/>
              <a:defRPr/>
            </a:pPr>
            <a:endParaRPr lang="en-US" sz="2400" dirty="0">
              <a:solidFill>
                <a:schemeClr val="bg1">
                  <a:lumMod val="50000"/>
                </a:schemeClr>
              </a:solidFill>
              <a:latin typeface="Calibri"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Content Placeholder 7" descr="Screen Shot 2015-08-28 at 12.17.35.png"/>
          <p:cNvPicPr>
            <a:picLocks noGrp="1" noChangeAspect="1"/>
          </p:cNvPicPr>
          <p:nvPr>
            <p:ph idx="1"/>
          </p:nvPr>
        </p:nvPicPr>
        <p:blipFill>
          <a:blip r:embed="rId3">
            <a:extLst>
              <a:ext uri="{28A0092B-C50C-407E-A947-70E740481C1C}">
                <a14:useLocalDpi xmlns:a14="http://schemas.microsoft.com/office/drawing/2010/main" val="0"/>
              </a:ext>
            </a:extLst>
          </a:blip>
          <a:srcRect l="-31381" r="-31381"/>
          <a:stretch>
            <a:fillRect/>
          </a:stretch>
        </p:blipFill>
        <p:spPr>
          <a:xfrm>
            <a:off x="457200" y="611188"/>
            <a:ext cx="7675563" cy="5113337"/>
          </a:xfrm>
        </p:spPr>
      </p:pic>
      <p:sp>
        <p:nvSpPr>
          <p:cNvPr id="53250" name="TextBox 8"/>
          <p:cNvSpPr txBox="1">
            <a:spLocks noChangeArrowheads="1"/>
          </p:cNvSpPr>
          <p:nvPr/>
        </p:nvSpPr>
        <p:spPr bwMode="auto">
          <a:xfrm>
            <a:off x="2024063" y="6122988"/>
            <a:ext cx="4267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2000" dirty="0" err="1" smtClean="0">
                <a:solidFill>
                  <a:schemeClr val="bg1">
                    <a:lumMod val="50000"/>
                  </a:schemeClr>
                </a:solidFill>
                <a:latin typeface="+mn-lt"/>
              </a:rPr>
              <a:t>www.embo.org</a:t>
            </a:r>
            <a:r>
              <a:rPr lang="en-US" sz="2000" dirty="0" smtClean="0">
                <a:solidFill>
                  <a:schemeClr val="bg1">
                    <a:lumMod val="50000"/>
                  </a:schemeClr>
                </a:solidFill>
                <a:latin typeface="+mn-lt"/>
              </a:rPr>
              <a:t>/science-policy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9634" name="Rectangle 2"/>
          <p:cNvSpPr txBox="1">
            <a:spLocks noChangeArrowheads="1"/>
          </p:cNvSpPr>
          <p:nvPr/>
        </p:nvSpPr>
        <p:spPr bwMode="auto">
          <a:xfrm>
            <a:off x="1042988" y="17002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30000"/>
              </a:lnSpc>
            </a:pPr>
            <a:r>
              <a:rPr lang="en-US" sz="4000">
                <a:solidFill>
                  <a:srgbClr val="F2F2F2"/>
                </a:solidFill>
                <a:latin typeface="Helvetica" charset="0"/>
              </a:rPr>
              <a:t>Thank you for your attention!</a:t>
            </a:r>
            <a:br>
              <a:rPr lang="en-US" sz="4000">
                <a:solidFill>
                  <a:srgbClr val="F2F2F2"/>
                </a:solidFill>
                <a:latin typeface="Helvetica" charset="0"/>
              </a:rPr>
            </a:br>
            <a:r>
              <a:rPr lang="en-US" sz="2800">
                <a:solidFill>
                  <a:srgbClr val="F2F2F2"/>
                </a:solidFill>
                <a:latin typeface="Helvetica" charset="0"/>
              </a:rPr>
              <a:t/>
            </a:r>
            <a:br>
              <a:rPr lang="en-US" sz="2800">
                <a:solidFill>
                  <a:srgbClr val="F2F2F2"/>
                </a:solidFill>
                <a:latin typeface="Helvetica" charset="0"/>
              </a:rPr>
            </a:br>
            <a:r>
              <a:rPr lang="en-US" sz="1400">
                <a:solidFill>
                  <a:srgbClr val="F2F2F2"/>
                </a:solidFill>
                <a:latin typeface="Helvetica" charset="0"/>
              </a:rPr>
              <a:t/>
            </a:r>
            <a:br>
              <a:rPr lang="en-US" sz="1400">
                <a:solidFill>
                  <a:srgbClr val="F2F2F2"/>
                </a:solidFill>
                <a:latin typeface="Helvetica" charset="0"/>
              </a:rPr>
            </a:br>
            <a:r>
              <a:rPr lang="en-US" sz="1400">
                <a:solidFill>
                  <a:srgbClr val="F2F2F2"/>
                </a:solidFill>
                <a:latin typeface="Helvetica" charset="0"/>
              </a:rPr>
              <a:t/>
            </a:r>
            <a:br>
              <a:rPr lang="en-US" sz="1400">
                <a:solidFill>
                  <a:srgbClr val="F2F2F2"/>
                </a:solidFill>
                <a:latin typeface="Helvetica" charset="0"/>
              </a:rPr>
            </a:br>
            <a:r>
              <a:rPr lang="en-US" sz="1400">
                <a:solidFill>
                  <a:schemeClr val="bg2"/>
                </a:solidFill>
              </a:rPr>
              <a:t/>
            </a:r>
            <a:br>
              <a:rPr lang="en-US" sz="1400">
                <a:solidFill>
                  <a:schemeClr val="bg2"/>
                </a:solidFill>
              </a:rPr>
            </a:br>
            <a:endParaRPr lang="en-US" sz="1400">
              <a:solidFill>
                <a:srgbClr val="C0C0C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682" name="Rectangle 2"/>
          <p:cNvSpPr txBox="1">
            <a:spLocks noChangeArrowheads="1"/>
          </p:cNvSpPr>
          <p:nvPr/>
        </p:nvSpPr>
        <p:spPr bwMode="auto">
          <a:xfrm>
            <a:off x="1042988" y="17002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30000"/>
              </a:lnSpc>
            </a:pPr>
            <a:r>
              <a:rPr lang="en-US" sz="4000">
                <a:solidFill>
                  <a:srgbClr val="F2F2F2"/>
                </a:solidFill>
                <a:latin typeface="Helvetica" charset="0"/>
              </a:rPr>
              <a:t>Thank you for your attention!</a:t>
            </a:r>
            <a:br>
              <a:rPr lang="en-US" sz="4000">
                <a:solidFill>
                  <a:srgbClr val="F2F2F2"/>
                </a:solidFill>
                <a:latin typeface="Helvetica" charset="0"/>
              </a:rPr>
            </a:br>
            <a:r>
              <a:rPr lang="en-US" sz="2800">
                <a:solidFill>
                  <a:srgbClr val="F2F2F2"/>
                </a:solidFill>
                <a:latin typeface="Helvetica" charset="0"/>
              </a:rPr>
              <a:t/>
            </a:r>
            <a:br>
              <a:rPr lang="en-US" sz="2800">
                <a:solidFill>
                  <a:srgbClr val="F2F2F2"/>
                </a:solidFill>
                <a:latin typeface="Helvetica" charset="0"/>
              </a:rPr>
            </a:br>
            <a:r>
              <a:rPr lang="en-US" sz="1400">
                <a:solidFill>
                  <a:srgbClr val="F2F2F2"/>
                </a:solidFill>
                <a:latin typeface="Helvetica" charset="0"/>
              </a:rPr>
              <a:t/>
            </a:r>
            <a:br>
              <a:rPr lang="en-US" sz="1400">
                <a:solidFill>
                  <a:srgbClr val="F2F2F2"/>
                </a:solidFill>
                <a:latin typeface="Helvetica" charset="0"/>
              </a:rPr>
            </a:br>
            <a:r>
              <a:rPr lang="en-US" sz="1400">
                <a:solidFill>
                  <a:srgbClr val="F2F2F2"/>
                </a:solidFill>
                <a:latin typeface="Helvetica" charset="0"/>
              </a:rPr>
              <a:t/>
            </a:r>
            <a:br>
              <a:rPr lang="en-US" sz="1400">
                <a:solidFill>
                  <a:srgbClr val="F2F2F2"/>
                </a:solidFill>
                <a:latin typeface="Helvetica" charset="0"/>
              </a:rPr>
            </a:br>
            <a:r>
              <a:rPr lang="en-US" sz="1400">
                <a:solidFill>
                  <a:schemeClr val="bg2"/>
                </a:solidFill>
              </a:rPr>
              <a:t/>
            </a:r>
            <a:br>
              <a:rPr lang="en-US" sz="1400">
                <a:solidFill>
                  <a:schemeClr val="bg2"/>
                </a:solidFill>
              </a:rPr>
            </a:br>
            <a:endParaRPr lang="en-US" sz="1400">
              <a:solidFill>
                <a:srgbClr val="C0C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12" name="Rectangle 2"/>
          <p:cNvSpPr txBox="1">
            <a:spLocks noChangeArrowheads="1"/>
          </p:cNvSpPr>
          <p:nvPr/>
        </p:nvSpPr>
        <p:spPr>
          <a:xfrm>
            <a:off x="606425" y="742950"/>
            <a:ext cx="7772400" cy="101917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30000"/>
              </a:lnSpc>
              <a:defRPr/>
            </a:pPr>
            <a:r>
              <a:rPr lang="en-US" sz="3600" dirty="0" smtClean="0">
                <a:solidFill>
                  <a:schemeClr val="accent6">
                    <a:lumMod val="75000"/>
                  </a:schemeClr>
                </a:solidFill>
                <a:ea typeface="ヒラギノ角ゴ Pro W3" charset="0"/>
                <a:cs typeface="Abadi MT Condensed Light"/>
              </a:rPr>
              <a:t>EMBO is </a:t>
            </a:r>
            <a:r>
              <a:rPr lang="en-US" sz="3600" b="1" dirty="0" smtClean="0">
                <a:solidFill>
                  <a:schemeClr val="bg1">
                    <a:lumMod val="50000"/>
                  </a:schemeClr>
                </a:solidFill>
                <a:ea typeface="ヒラギノ角ゴ Pro W3" charset="0"/>
                <a:cs typeface="Abadi MT Condensed Light"/>
              </a:rPr>
              <a:t/>
            </a:r>
            <a:br>
              <a:rPr lang="en-US" sz="3600" b="1" dirty="0" smtClean="0">
                <a:solidFill>
                  <a:schemeClr val="bg1">
                    <a:lumMod val="50000"/>
                  </a:schemeClr>
                </a:solidFill>
                <a:ea typeface="ヒラギノ角ゴ Pro W3" charset="0"/>
                <a:cs typeface="Abadi MT Condensed Light"/>
              </a:rPr>
            </a:br>
            <a:r>
              <a:rPr lang="en-US" sz="3600" b="1" dirty="0" smtClean="0">
                <a:solidFill>
                  <a:schemeClr val="bg1">
                    <a:lumMod val="50000"/>
                  </a:schemeClr>
                </a:solidFill>
                <a:ea typeface="ヒラギノ角ゴ Pro W3" charset="0"/>
                <a:cs typeface="Abadi MT Condensed Light"/>
              </a:rPr>
              <a:t/>
            </a:r>
            <a:br>
              <a:rPr lang="en-US" sz="3600" b="1" dirty="0" smtClean="0">
                <a:solidFill>
                  <a:schemeClr val="bg1">
                    <a:lumMod val="50000"/>
                  </a:schemeClr>
                </a:solidFill>
                <a:ea typeface="ヒラギノ角ゴ Pro W3" charset="0"/>
                <a:cs typeface="Abadi MT Condensed Light"/>
              </a:rPr>
            </a:br>
            <a:r>
              <a:rPr lang="en-US" sz="3600" b="1" dirty="0" smtClean="0">
                <a:solidFill>
                  <a:schemeClr val="bg1">
                    <a:lumMod val="50000"/>
                  </a:schemeClr>
                </a:solidFill>
                <a:ea typeface="ヒラギノ角ゴ Pro W3" charset="0"/>
                <a:cs typeface="Abadi MT Condensed Light"/>
              </a:rPr>
              <a:t/>
            </a:r>
            <a:br>
              <a:rPr lang="en-US" sz="3600" b="1" dirty="0" smtClean="0">
                <a:solidFill>
                  <a:schemeClr val="bg1">
                    <a:lumMod val="50000"/>
                  </a:schemeClr>
                </a:solidFill>
                <a:ea typeface="ヒラギノ角ゴ Pro W3" charset="0"/>
                <a:cs typeface="Abadi MT Condensed Light"/>
              </a:rPr>
            </a:br>
            <a:r>
              <a:rPr lang="en-US" sz="3600" b="1" dirty="0" smtClean="0">
                <a:solidFill>
                  <a:schemeClr val="bg1">
                    <a:lumMod val="50000"/>
                  </a:schemeClr>
                </a:solidFill>
                <a:ea typeface="ヒラギノ角ゴ Pro W3" charset="0"/>
                <a:cs typeface="Abadi MT Condensed Light"/>
              </a:rPr>
              <a:t/>
            </a:r>
            <a:br>
              <a:rPr lang="en-US" sz="3600" b="1" dirty="0" smtClean="0">
                <a:solidFill>
                  <a:schemeClr val="bg1">
                    <a:lumMod val="50000"/>
                  </a:schemeClr>
                </a:solidFill>
                <a:ea typeface="ヒラギノ角ゴ Pro W3" charset="0"/>
                <a:cs typeface="Abadi MT Condensed Light"/>
              </a:rPr>
            </a:br>
            <a:endParaRPr lang="en-US" sz="3600" b="1" dirty="0">
              <a:solidFill>
                <a:schemeClr val="bg1">
                  <a:lumMod val="50000"/>
                </a:schemeClr>
              </a:solidFill>
              <a:ea typeface="ヒラギノ角ゴ Pro W3" charset="0"/>
              <a:cs typeface="Abadi MT Condensed Light"/>
            </a:endParaRPr>
          </a:p>
        </p:txBody>
      </p:sp>
      <p:sp>
        <p:nvSpPr>
          <p:cNvPr id="13" name="TextBox 12"/>
          <p:cNvSpPr txBox="1"/>
          <p:nvPr/>
        </p:nvSpPr>
        <p:spPr>
          <a:xfrm>
            <a:off x="1752600" y="3962400"/>
            <a:ext cx="3967163" cy="769938"/>
          </a:xfrm>
          <a:prstGeom prst="rect">
            <a:avLst/>
          </a:prstGeom>
          <a:noFill/>
        </p:spPr>
        <p:txBody>
          <a:bodyPr wrap="none">
            <a:spAutoFit/>
          </a:bodyPr>
          <a:lstStyle/>
          <a:p>
            <a:pPr>
              <a:buFont typeface="Arial"/>
              <a:buChar char="•"/>
              <a:defRPr/>
            </a:pPr>
            <a:r>
              <a:rPr lang="en-US" sz="2200" dirty="0">
                <a:solidFill>
                  <a:schemeClr val="bg1">
                    <a:lumMod val="50000"/>
                  </a:schemeClr>
                </a:solidFill>
                <a:latin typeface="+mn-lt"/>
                <a:cs typeface="Abadi MT Condensed Light"/>
              </a:rPr>
              <a:t> a publisher of scientific journals</a:t>
            </a:r>
          </a:p>
          <a:p>
            <a:pPr lvl="1">
              <a:defRPr/>
            </a:pPr>
            <a:endParaRPr lang="en-US" sz="2200" dirty="0">
              <a:solidFill>
                <a:schemeClr val="bg1">
                  <a:lumMod val="50000"/>
                </a:schemeClr>
              </a:solidFill>
              <a:latin typeface="+mn-lt"/>
              <a:cs typeface="Abadi MT Condensed Light"/>
            </a:endParaRPr>
          </a:p>
        </p:txBody>
      </p:sp>
      <p:sp>
        <p:nvSpPr>
          <p:cNvPr id="14" name="Rectangle 13"/>
          <p:cNvSpPr/>
          <p:nvPr/>
        </p:nvSpPr>
        <p:spPr>
          <a:xfrm>
            <a:off x="1752600" y="1763713"/>
            <a:ext cx="7391400" cy="769937"/>
          </a:xfrm>
          <a:prstGeom prst="rect">
            <a:avLst/>
          </a:prstGeom>
        </p:spPr>
        <p:txBody>
          <a:bodyPr>
            <a:spAutoFit/>
          </a:bodyPr>
          <a:lstStyle/>
          <a:p>
            <a:pPr>
              <a:buFont typeface="Arial"/>
              <a:buChar char="•"/>
              <a:defRPr/>
            </a:pPr>
            <a:r>
              <a:rPr lang="en-US" sz="2200" dirty="0">
                <a:solidFill>
                  <a:schemeClr val="bg1">
                    <a:lumMod val="50000"/>
                  </a:schemeClr>
                </a:solidFill>
                <a:latin typeface="+mn-lt"/>
                <a:cs typeface="Abadi MT Condensed Light"/>
              </a:rPr>
              <a:t> a European academy for the life sciences</a:t>
            </a:r>
          </a:p>
          <a:p>
            <a:pPr lvl="1">
              <a:defRPr/>
            </a:pPr>
            <a:r>
              <a:rPr lang="en-US" sz="2200" dirty="0">
                <a:solidFill>
                  <a:schemeClr val="bg1">
                    <a:lumMod val="50000"/>
                  </a:schemeClr>
                </a:solidFill>
                <a:latin typeface="+mn-lt"/>
                <a:cs typeface="Abadi MT Condensed Light"/>
              </a:rPr>
              <a:t>-  &gt;1700 elected members in Europe and world-wide</a:t>
            </a:r>
          </a:p>
        </p:txBody>
      </p:sp>
      <p:sp>
        <p:nvSpPr>
          <p:cNvPr id="15" name="Rectangle 14"/>
          <p:cNvSpPr/>
          <p:nvPr/>
        </p:nvSpPr>
        <p:spPr>
          <a:xfrm>
            <a:off x="1752600" y="2678113"/>
            <a:ext cx="7620000" cy="1108075"/>
          </a:xfrm>
          <a:prstGeom prst="rect">
            <a:avLst/>
          </a:prstGeom>
        </p:spPr>
        <p:txBody>
          <a:bodyPr>
            <a:spAutoFit/>
          </a:bodyPr>
          <a:lstStyle/>
          <a:p>
            <a:pPr>
              <a:buFont typeface="Arial"/>
              <a:buChar char="•"/>
              <a:defRPr/>
            </a:pPr>
            <a:r>
              <a:rPr lang="en-US" sz="2200" dirty="0">
                <a:solidFill>
                  <a:schemeClr val="bg1">
                    <a:lumMod val="50000"/>
                  </a:schemeClr>
                </a:solidFill>
                <a:latin typeface="+mn-lt"/>
                <a:cs typeface="Abadi MT Condensed Light"/>
              </a:rPr>
              <a:t> a funder</a:t>
            </a:r>
          </a:p>
          <a:p>
            <a:pPr lvl="1">
              <a:defRPr/>
            </a:pPr>
            <a:r>
              <a:rPr lang="en-US" sz="2200" dirty="0">
                <a:solidFill>
                  <a:schemeClr val="bg1">
                    <a:lumMod val="50000"/>
                  </a:schemeClr>
                </a:solidFill>
                <a:latin typeface="+mn-lt"/>
                <a:cs typeface="Abadi MT Condensed Light"/>
              </a:rPr>
              <a:t>-  funds via 27 member state intergovernmental </a:t>
            </a:r>
          </a:p>
          <a:p>
            <a:pPr lvl="1">
              <a:defRPr/>
            </a:pPr>
            <a:r>
              <a:rPr lang="en-US" sz="2200" dirty="0">
                <a:solidFill>
                  <a:schemeClr val="bg1">
                    <a:lumMod val="50000"/>
                  </a:schemeClr>
                </a:solidFill>
                <a:latin typeface="+mn-lt"/>
                <a:cs typeface="Abadi MT Condensed Light"/>
              </a:rPr>
              <a:t>   organization (EMBC)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pPr eaLnBrk="1" hangingPunct="1">
              <a:defRPr/>
            </a:pPr>
            <a:r>
              <a:rPr lang="en-GB" dirty="0" smtClean="0">
                <a:solidFill>
                  <a:schemeClr val="accent6">
                    <a:lumMod val="75000"/>
                  </a:schemeClr>
                </a:solidFill>
                <a:latin typeface="Calibri" charset="0"/>
              </a:rPr>
              <a:t>Working group members and interviewees</a:t>
            </a:r>
            <a:endParaRPr lang="en-US" dirty="0">
              <a:solidFill>
                <a:schemeClr val="accent6">
                  <a:lumMod val="75000"/>
                </a:schemeClr>
              </a:solidFill>
              <a:latin typeface="Calibri" charset="0"/>
            </a:endParaRPr>
          </a:p>
        </p:txBody>
      </p:sp>
      <p:graphicFrame>
        <p:nvGraphicFramePr>
          <p:cNvPr id="2" name="Diagram 1"/>
          <p:cNvGraphicFramePr/>
          <p:nvPr/>
        </p:nvGraphicFramePr>
        <p:xfrm>
          <a:off x="0" y="1396999"/>
          <a:ext cx="9144000" cy="43885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482"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20483" name="Title 1"/>
          <p:cNvSpPr txBox="1">
            <a:spLocks/>
          </p:cNvSpPr>
          <p:nvPr/>
        </p:nvSpPr>
        <p:spPr bwMode="auto">
          <a:xfrm>
            <a:off x="457200" y="-23813"/>
            <a:ext cx="8229600" cy="1143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a:solidFill>
                  <a:srgbClr val="E46C0A"/>
                </a:solidFill>
                <a:latin typeface="Calibri" charset="0"/>
              </a:rPr>
              <a:t>Why quotas in academia?</a:t>
            </a:r>
            <a:endParaRPr lang="en-GB" sz="4000">
              <a:solidFill>
                <a:srgbClr val="E46C0A"/>
              </a:solidFill>
              <a:latin typeface="Calibri" charset="0"/>
            </a:endParaRPr>
          </a:p>
        </p:txBody>
      </p:sp>
      <p:pic>
        <p:nvPicPr>
          <p:cNvPr id="20484" name="Picture 4"/>
          <p:cNvPicPr>
            <a:picLocks noChangeAspect="1"/>
          </p:cNvPicPr>
          <p:nvPr/>
        </p:nvPicPr>
        <p:blipFill>
          <a:blip r:embed="rId4" cstate="print">
            <a:extLst>
              <a:ext uri="{28A0092B-C50C-407E-A947-70E740481C1C}">
                <a14:useLocalDpi xmlns:a14="http://schemas.microsoft.com/office/drawing/2010/main" val="0"/>
              </a:ext>
            </a:extLst>
          </a:blip>
          <a:srcRect l="5070" t="11215" r="9500" b="16605"/>
          <a:stretch>
            <a:fillRect/>
          </a:stretch>
        </p:blipFill>
        <p:spPr bwMode="auto">
          <a:xfrm>
            <a:off x="1136650" y="1262063"/>
            <a:ext cx="6638925"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521450" y="5678488"/>
            <a:ext cx="2339975" cy="261937"/>
          </a:xfrm>
          <a:prstGeom prst="rect">
            <a:avLst/>
          </a:prstGeom>
          <a:noFill/>
        </p:spPr>
        <p:txBody>
          <a:bodyPr>
            <a:spAutoFit/>
          </a:bodyPr>
          <a:lstStyle/>
          <a:p>
            <a:pPr>
              <a:defRPr/>
            </a:pPr>
            <a:r>
              <a:rPr lang="en-US" sz="1100" dirty="0">
                <a:solidFill>
                  <a:schemeClr val="bg1">
                    <a:lumMod val="50000"/>
                  </a:schemeClr>
                </a:solidFill>
              </a:rPr>
              <a:t>adapted from </a:t>
            </a:r>
            <a:r>
              <a:rPr lang="en-US" sz="1100" dirty="0" err="1">
                <a:solidFill>
                  <a:schemeClr val="bg1">
                    <a:lumMod val="50000"/>
                  </a:schemeClr>
                </a:solidFill>
              </a:rPr>
              <a:t>SheFigures</a:t>
            </a:r>
            <a:r>
              <a:rPr lang="en-US" sz="1100" dirty="0">
                <a:solidFill>
                  <a:schemeClr val="bg1">
                    <a:lumMod val="50000"/>
                  </a:schemeClr>
                </a:solidFill>
              </a:rPr>
              <a:t> 2012</a:t>
            </a:r>
          </a:p>
        </p:txBody>
      </p:sp>
      <p:pic>
        <p:nvPicPr>
          <p:cNvPr id="20486"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6188" y="5626100"/>
            <a:ext cx="2160587"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22531"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4000">
                <a:solidFill>
                  <a:srgbClr val="E46C0A"/>
                </a:solidFill>
                <a:latin typeface="Calibri" charset="0"/>
              </a:rPr>
              <a:t>Reasons for concern in academia</a:t>
            </a:r>
            <a:endParaRPr lang="en-GB" sz="4000">
              <a:solidFill>
                <a:srgbClr val="E46C0A"/>
              </a:solidFill>
              <a:latin typeface="Calibri" charset="0"/>
            </a:endParaRPr>
          </a:p>
        </p:txBody>
      </p:sp>
      <p:sp>
        <p:nvSpPr>
          <p:cNvPr id="9" name="Content Placeholder 2"/>
          <p:cNvSpPr txBox="1">
            <a:spLocks/>
          </p:cNvSpPr>
          <p:nvPr/>
        </p:nvSpPr>
        <p:spPr>
          <a:xfrm>
            <a:off x="336550" y="2154238"/>
            <a:ext cx="8229600" cy="118903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defRPr/>
            </a:pPr>
            <a:r>
              <a:rPr lang="en-US" dirty="0">
                <a:solidFill>
                  <a:schemeClr val="bg1">
                    <a:lumMod val="50000"/>
                  </a:schemeClr>
                </a:solidFill>
                <a:latin typeface="Calibri" charset="0"/>
              </a:rPr>
              <a:t>q</a:t>
            </a:r>
            <a:r>
              <a:rPr lang="en-US" dirty="0" smtClean="0">
                <a:solidFill>
                  <a:schemeClr val="bg1">
                    <a:lumMod val="50000"/>
                  </a:schemeClr>
                </a:solidFill>
                <a:latin typeface="Calibri" charset="0"/>
              </a:rPr>
              <a:t>uotas </a:t>
            </a:r>
            <a:r>
              <a:rPr lang="en-US" dirty="0" err="1" smtClean="0">
                <a:solidFill>
                  <a:schemeClr val="bg1">
                    <a:lumMod val="50000"/>
                  </a:schemeClr>
                </a:solidFill>
                <a:latin typeface="Calibri" charset="0"/>
              </a:rPr>
              <a:t>vs</a:t>
            </a:r>
            <a:r>
              <a:rPr lang="en-US" dirty="0" smtClean="0">
                <a:solidFill>
                  <a:schemeClr val="bg1">
                    <a:lumMod val="50000"/>
                  </a:schemeClr>
                </a:solidFill>
                <a:latin typeface="Calibri" charset="0"/>
              </a:rPr>
              <a:t> merit</a:t>
            </a:r>
          </a:p>
          <a:p>
            <a:pPr marL="0" indent="0">
              <a:buFont typeface="Arial"/>
              <a:buNone/>
              <a:defRPr/>
            </a:pPr>
            <a:endParaRPr lang="en-US" dirty="0" smtClean="0">
              <a:solidFill>
                <a:srgbClr val="E46C0A"/>
              </a:solidFill>
              <a:latin typeface="Calibri" charset="0"/>
            </a:endParaRPr>
          </a:p>
          <a:p>
            <a:pPr marL="0" indent="0">
              <a:buFont typeface="Arial" charset="0"/>
              <a:buNone/>
              <a:defRPr/>
            </a:pPr>
            <a:endParaRPr lang="en-US" dirty="0" smtClean="0">
              <a:solidFill>
                <a:srgbClr val="E46C0A"/>
              </a:solidFill>
              <a:latin typeface="Calibri" charset="0"/>
            </a:endParaRPr>
          </a:p>
          <a:p>
            <a:pPr marL="0" indent="0">
              <a:defRPr/>
            </a:pPr>
            <a:endParaRPr lang="en-GB" dirty="0">
              <a:solidFill>
                <a:srgbClr val="E46C0A"/>
              </a:solidFill>
              <a:latin typeface="Calibri"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7" name="TextBox 3"/>
          <p:cNvSpPr txBox="1">
            <a:spLocks noChangeArrowheads="1"/>
          </p:cNvSpPr>
          <p:nvPr/>
        </p:nvSpPr>
        <p:spPr bwMode="auto">
          <a:xfrm>
            <a:off x="990600" y="900113"/>
            <a:ext cx="7521575" cy="227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Aft>
                <a:spcPts val="1800"/>
              </a:spcAft>
              <a:defRPr/>
            </a:pPr>
            <a:r>
              <a:rPr lang="en-US" sz="4000" dirty="0" smtClean="0">
                <a:solidFill>
                  <a:schemeClr val="accent6">
                    <a:lumMod val="75000"/>
                  </a:schemeClr>
                </a:solidFill>
                <a:latin typeface="+mn-lt"/>
                <a:ea typeface="ＭＳ Ｐゴシック" charset="0"/>
                <a:cs typeface="ＭＳ Ｐゴシック" charset="0"/>
              </a:rPr>
              <a:t>Where have quotas been tried?</a:t>
            </a:r>
          </a:p>
          <a:p>
            <a:pPr marL="636588" indent="-457200">
              <a:lnSpc>
                <a:spcPct val="130000"/>
              </a:lnSpc>
              <a:spcAft>
                <a:spcPts val="600"/>
              </a:spcAft>
              <a:buFont typeface="Arial"/>
              <a:buChar char="•"/>
              <a:defRPr/>
            </a:pPr>
            <a:r>
              <a:rPr lang="en-US" sz="3200" dirty="0" smtClean="0">
                <a:solidFill>
                  <a:schemeClr val="tx1">
                    <a:lumMod val="50000"/>
                    <a:lumOff val="50000"/>
                  </a:schemeClr>
                </a:solidFill>
                <a:latin typeface="+mn-lt"/>
              </a:rPr>
              <a:t>Politics</a:t>
            </a:r>
          </a:p>
          <a:p>
            <a:pPr marL="636588" indent="-457200">
              <a:lnSpc>
                <a:spcPct val="130000"/>
              </a:lnSpc>
              <a:spcAft>
                <a:spcPts val="600"/>
              </a:spcAft>
              <a:buFont typeface="Arial"/>
              <a:buChar char="•"/>
              <a:defRPr/>
            </a:pPr>
            <a:r>
              <a:rPr lang="en-US" sz="3200" dirty="0" smtClean="0">
                <a:solidFill>
                  <a:schemeClr val="tx1">
                    <a:lumMod val="50000"/>
                    <a:lumOff val="50000"/>
                  </a:schemeClr>
                </a:solidFill>
                <a:latin typeface="+mn-lt"/>
                <a:ea typeface="ＭＳ Ｐゴシック" charset="0"/>
                <a:cs typeface="ＭＳ Ｐゴシック" charset="0"/>
              </a:rPr>
              <a:t>Business</a:t>
            </a:r>
            <a:endParaRPr lang="en-US" sz="3200" dirty="0" smtClean="0">
              <a:solidFill>
                <a:srgbClr val="7F7F7F"/>
              </a:solidFill>
              <a:latin typeface="+mn-l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626"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26627"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a:solidFill>
                  <a:srgbClr val="E46C0A"/>
                </a:solidFill>
                <a:latin typeface="Calibri" charset="0"/>
              </a:rPr>
              <a:t>Aim of the report</a:t>
            </a:r>
            <a:endParaRPr lang="en-GB" sz="4000">
              <a:solidFill>
                <a:srgbClr val="E46C0A"/>
              </a:solidFill>
              <a:latin typeface="Calibri" charset="0"/>
            </a:endParaRPr>
          </a:p>
        </p:txBody>
      </p:sp>
      <p:sp>
        <p:nvSpPr>
          <p:cNvPr id="6" name="Content Placeholder 2"/>
          <p:cNvSpPr txBox="1">
            <a:spLocks/>
          </p:cNvSpPr>
          <p:nvPr/>
        </p:nvSpPr>
        <p:spPr>
          <a:xfrm>
            <a:off x="674688" y="1674813"/>
            <a:ext cx="8229600" cy="431165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US" sz="2400" dirty="0" smtClean="0">
                <a:solidFill>
                  <a:schemeClr val="bg1">
                    <a:lumMod val="50000"/>
                  </a:schemeClr>
                </a:solidFill>
                <a:latin typeface="Calibri" charset="0"/>
              </a:rPr>
              <a:t>Analyze possible </a:t>
            </a:r>
            <a:r>
              <a:rPr lang="en-US" sz="2400" b="1" dirty="0" smtClean="0">
                <a:solidFill>
                  <a:schemeClr val="bg1">
                    <a:lumMod val="50000"/>
                  </a:schemeClr>
                </a:solidFill>
                <a:latin typeface="Calibri" charset="0"/>
              </a:rPr>
              <a:t>harms</a:t>
            </a:r>
            <a:r>
              <a:rPr lang="en-US" sz="2400" dirty="0" smtClean="0">
                <a:solidFill>
                  <a:schemeClr val="bg1">
                    <a:lumMod val="50000"/>
                  </a:schemeClr>
                </a:solidFill>
                <a:latin typeface="Calibri" charset="0"/>
              </a:rPr>
              <a:t> and </a:t>
            </a:r>
            <a:r>
              <a:rPr lang="en-US" sz="2400" b="1" dirty="0" smtClean="0">
                <a:solidFill>
                  <a:schemeClr val="bg1">
                    <a:lumMod val="50000"/>
                  </a:schemeClr>
                </a:solidFill>
                <a:latin typeface="Calibri" charset="0"/>
              </a:rPr>
              <a:t>benefits</a:t>
            </a:r>
            <a:r>
              <a:rPr lang="en-US" sz="2400" dirty="0" smtClean="0">
                <a:solidFill>
                  <a:schemeClr val="bg1">
                    <a:lumMod val="50000"/>
                  </a:schemeClr>
                </a:solidFill>
                <a:latin typeface="Calibri" charset="0"/>
              </a:rPr>
              <a:t> of gender quotas to increase the number of women at the </a:t>
            </a:r>
            <a:r>
              <a:rPr lang="en-US" sz="2400" b="1" dirty="0" smtClean="0">
                <a:solidFill>
                  <a:schemeClr val="bg1">
                    <a:lumMod val="50000"/>
                  </a:schemeClr>
                </a:solidFill>
                <a:latin typeface="Calibri" charset="0"/>
              </a:rPr>
              <a:t>highest career levels.</a:t>
            </a:r>
          </a:p>
          <a:p>
            <a:pPr>
              <a:defRPr/>
            </a:pPr>
            <a:endParaRPr lang="en-US" sz="2400" dirty="0" smtClean="0">
              <a:solidFill>
                <a:schemeClr val="bg1">
                  <a:lumMod val="50000"/>
                </a:schemeClr>
              </a:solidFill>
              <a:latin typeface="Calibri" charset="0"/>
            </a:endParaRPr>
          </a:p>
          <a:p>
            <a:pPr>
              <a:defRPr/>
            </a:pPr>
            <a:r>
              <a:rPr lang="en-US" sz="2400" dirty="0" smtClean="0">
                <a:solidFill>
                  <a:schemeClr val="bg1">
                    <a:lumMod val="50000"/>
                  </a:schemeClr>
                </a:solidFill>
                <a:latin typeface="Calibri" charset="0"/>
              </a:rPr>
              <a:t>Provide </a:t>
            </a:r>
            <a:r>
              <a:rPr lang="en-US" sz="2400" b="1" dirty="0" smtClean="0">
                <a:solidFill>
                  <a:schemeClr val="bg1">
                    <a:lumMod val="50000"/>
                  </a:schemeClr>
                </a:solidFill>
                <a:latin typeface="Calibri" charset="0"/>
              </a:rPr>
              <a:t>options </a:t>
            </a:r>
            <a:r>
              <a:rPr lang="en-US" sz="2400" dirty="0" smtClean="0">
                <a:solidFill>
                  <a:schemeClr val="bg1">
                    <a:lumMod val="50000"/>
                  </a:schemeClr>
                </a:solidFill>
                <a:latin typeface="Calibri" charset="0"/>
              </a:rPr>
              <a:t>to decision makers:</a:t>
            </a:r>
          </a:p>
          <a:p>
            <a:pPr lvl="1">
              <a:defRPr/>
            </a:pPr>
            <a:r>
              <a:rPr lang="en-US" sz="2000" b="1" dirty="0" smtClean="0">
                <a:solidFill>
                  <a:schemeClr val="bg1">
                    <a:lumMod val="50000"/>
                  </a:schemeClr>
                </a:solidFill>
                <a:latin typeface="Calibri" charset="0"/>
              </a:rPr>
              <a:t>Politicians</a:t>
            </a:r>
          </a:p>
          <a:p>
            <a:pPr lvl="1">
              <a:defRPr/>
            </a:pPr>
            <a:r>
              <a:rPr lang="en-US" sz="2000" b="1" dirty="0" smtClean="0">
                <a:solidFill>
                  <a:schemeClr val="bg1">
                    <a:lumMod val="50000"/>
                  </a:schemeClr>
                </a:solidFill>
                <a:latin typeface="Calibri" charset="0"/>
              </a:rPr>
              <a:t>Science administrators/heads of institutes</a:t>
            </a:r>
          </a:p>
          <a:p>
            <a:pPr lvl="1">
              <a:defRPr/>
            </a:pPr>
            <a:r>
              <a:rPr lang="en-US" sz="2000" b="1" dirty="0" smtClean="0">
                <a:solidFill>
                  <a:schemeClr val="bg1">
                    <a:lumMod val="50000"/>
                  </a:schemeClr>
                </a:solidFill>
                <a:latin typeface="Calibri" charset="0"/>
              </a:rPr>
              <a:t>Funders</a:t>
            </a:r>
          </a:p>
          <a:p>
            <a:pPr lvl="1">
              <a:defRPr/>
            </a:pPr>
            <a:r>
              <a:rPr lang="en-US" sz="2000" b="1" dirty="0" smtClean="0">
                <a:solidFill>
                  <a:schemeClr val="bg1">
                    <a:lumMod val="50000"/>
                  </a:schemeClr>
                </a:solidFill>
                <a:latin typeface="Calibri" charset="0"/>
              </a:rPr>
              <a:t>Scientists</a:t>
            </a:r>
          </a:p>
          <a:p>
            <a:pPr marL="0" indent="0">
              <a:buFont typeface="Arial"/>
              <a:buNone/>
              <a:defRPr/>
            </a:pPr>
            <a:endParaRPr lang="en-US" sz="2400" dirty="0" smtClean="0">
              <a:solidFill>
                <a:schemeClr val="bg1">
                  <a:lumMod val="50000"/>
                </a:schemeClr>
              </a:solidFill>
              <a:latin typeface="Calibri" charset="0"/>
            </a:endParaRPr>
          </a:p>
          <a:p>
            <a:pPr marL="0" indent="0">
              <a:buFont typeface="Arial" charset="0"/>
              <a:buNone/>
              <a:defRPr/>
            </a:pPr>
            <a:endParaRPr lang="en-US" sz="2400" dirty="0" smtClean="0">
              <a:solidFill>
                <a:schemeClr val="bg1">
                  <a:lumMod val="50000"/>
                </a:schemeClr>
              </a:solidFill>
              <a:latin typeface="Calibri" charset="0"/>
            </a:endParaRPr>
          </a:p>
          <a:p>
            <a:pPr marL="0" indent="0">
              <a:defRPr/>
            </a:pPr>
            <a:endParaRPr lang="en-GB" sz="2400" dirty="0">
              <a:solidFill>
                <a:schemeClr val="bg1">
                  <a:lumMod val="50000"/>
                </a:schemeClr>
              </a:solidFill>
              <a:latin typeface="Calibri"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Title 2"/>
          <p:cNvSpPr>
            <a:spLocks noGrp="1"/>
          </p:cNvSpPr>
          <p:nvPr>
            <p:ph type="title"/>
          </p:nvPr>
        </p:nvSpPr>
        <p:spPr/>
        <p:txBody>
          <a:bodyPr>
            <a:normAutofit fontScale="90000"/>
          </a:bodyPr>
          <a:lstStyle/>
          <a:p>
            <a:r>
              <a:rPr lang="en-US">
                <a:latin typeface="Calibri" charset="0"/>
              </a:rPr>
              <a:t/>
            </a:r>
            <a:br>
              <a:rPr lang="en-US">
                <a:latin typeface="Calibri" charset="0"/>
              </a:rPr>
            </a:br>
            <a:endParaRPr lang="en-US">
              <a:latin typeface="Calibri" charset="0"/>
            </a:endParaRPr>
          </a:p>
        </p:txBody>
      </p:sp>
      <p:sp>
        <p:nvSpPr>
          <p:cNvPr id="28675" name="TextBox 1"/>
          <p:cNvSpPr txBox="1">
            <a:spLocks noChangeArrowheads="1"/>
          </p:cNvSpPr>
          <p:nvPr/>
        </p:nvSpPr>
        <p:spPr bwMode="auto">
          <a:xfrm>
            <a:off x="4332288" y="2554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
        <p:nvSpPr>
          <p:cNvPr id="7"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nchor="ctr">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algn="l">
              <a:defRPr/>
            </a:pPr>
            <a:r>
              <a:rPr lang="en-US" sz="4000" dirty="0" smtClean="0">
                <a:solidFill>
                  <a:schemeClr val="accent6">
                    <a:lumMod val="75000"/>
                  </a:schemeClr>
                </a:solidFill>
              </a:rPr>
              <a:t>P</a:t>
            </a:r>
            <a:r>
              <a:rPr lang="en-GB" sz="4000" dirty="0" err="1" smtClean="0">
                <a:solidFill>
                  <a:schemeClr val="accent6">
                    <a:lumMod val="75000"/>
                  </a:schemeClr>
                </a:solidFill>
              </a:rPr>
              <a:t>roject</a:t>
            </a:r>
            <a:r>
              <a:rPr lang="en-GB" sz="4000" dirty="0" smtClean="0">
                <a:solidFill>
                  <a:schemeClr val="accent6">
                    <a:lumMod val="75000"/>
                  </a:schemeClr>
                </a:solidFill>
              </a:rPr>
              <a:t> </a:t>
            </a:r>
            <a:r>
              <a:rPr lang="de-DE" sz="4000" dirty="0" err="1" smtClean="0">
                <a:solidFill>
                  <a:schemeClr val="accent6">
                    <a:lumMod val="75000"/>
                  </a:schemeClr>
                </a:solidFill>
              </a:rPr>
              <a:t>methodology</a:t>
            </a:r>
            <a:endParaRPr lang="en-GB" sz="4000" dirty="0" smtClean="0">
              <a:solidFill>
                <a:schemeClr val="accent6">
                  <a:lumMod val="75000"/>
                </a:schemeClr>
              </a:solidFill>
            </a:endParaRPr>
          </a:p>
        </p:txBody>
      </p:sp>
      <p:sp>
        <p:nvSpPr>
          <p:cNvPr id="8" name="Content Placeholder 2"/>
          <p:cNvSpPr>
            <a:spLocks noGrp="1"/>
          </p:cNvSpPr>
          <p:nvPr>
            <p:ph idx="1"/>
          </p:nvPr>
        </p:nvSpPr>
        <p:spPr>
          <a:xfrm>
            <a:off x="889000" y="2332038"/>
            <a:ext cx="7797800" cy="4525962"/>
          </a:xfrm>
        </p:spPr>
        <p:txBody>
          <a:bodyPr>
            <a:normAutofit/>
          </a:bodyPr>
          <a:lstStyle/>
          <a:p>
            <a:pPr marL="0" indent="0">
              <a:defRPr/>
            </a:pPr>
            <a:r>
              <a:rPr lang="de-DE" sz="2400" dirty="0" smtClean="0">
                <a:solidFill>
                  <a:schemeClr val="bg1">
                    <a:lumMod val="50000"/>
                  </a:schemeClr>
                </a:solidFill>
              </a:rPr>
              <a:t> </a:t>
            </a:r>
            <a:r>
              <a:rPr lang="de-DE" sz="2400" dirty="0" err="1" smtClean="0">
                <a:solidFill>
                  <a:schemeClr val="bg1">
                    <a:lumMod val="50000"/>
                  </a:schemeClr>
                </a:solidFill>
              </a:rPr>
              <a:t>Literature</a:t>
            </a:r>
            <a:r>
              <a:rPr lang="de-DE" sz="2400" dirty="0" smtClean="0">
                <a:solidFill>
                  <a:schemeClr val="bg1">
                    <a:lumMod val="50000"/>
                  </a:schemeClr>
                </a:solidFill>
              </a:rPr>
              <a:t> </a:t>
            </a:r>
            <a:r>
              <a:rPr lang="de-DE" sz="2400" dirty="0" err="1">
                <a:solidFill>
                  <a:schemeClr val="bg1">
                    <a:lumMod val="50000"/>
                  </a:schemeClr>
                </a:solidFill>
              </a:rPr>
              <a:t>review</a:t>
            </a:r>
            <a:endParaRPr lang="de-DE" sz="2400" dirty="0" smtClean="0">
              <a:solidFill>
                <a:schemeClr val="bg1">
                  <a:lumMod val="50000"/>
                </a:schemeClr>
              </a:solidFill>
            </a:endParaRPr>
          </a:p>
          <a:p>
            <a:pPr marL="0" indent="0">
              <a:defRPr/>
            </a:pPr>
            <a:r>
              <a:rPr lang="de-DE" sz="2400" dirty="0" smtClean="0">
                <a:solidFill>
                  <a:schemeClr val="bg1">
                    <a:lumMod val="50000"/>
                  </a:schemeClr>
                </a:solidFill>
              </a:rPr>
              <a:t> Interviews </a:t>
            </a:r>
            <a:r>
              <a:rPr lang="de-DE" sz="2400" dirty="0" err="1" smtClean="0">
                <a:solidFill>
                  <a:schemeClr val="bg1">
                    <a:lumMod val="50000"/>
                  </a:schemeClr>
                </a:solidFill>
              </a:rPr>
              <a:t>with</a:t>
            </a:r>
            <a:r>
              <a:rPr lang="de-DE" sz="2400" dirty="0" smtClean="0">
                <a:solidFill>
                  <a:schemeClr val="bg1">
                    <a:lumMod val="50000"/>
                  </a:schemeClr>
                </a:solidFill>
              </a:rPr>
              <a:t> </a:t>
            </a:r>
            <a:r>
              <a:rPr lang="de-DE" sz="2400" dirty="0" err="1" smtClean="0">
                <a:solidFill>
                  <a:schemeClr val="bg1">
                    <a:lumMod val="50000"/>
                  </a:schemeClr>
                </a:solidFill>
              </a:rPr>
              <a:t>stakeholders</a:t>
            </a:r>
            <a:endParaRPr lang="de-DE" sz="2400" dirty="0" smtClean="0">
              <a:solidFill>
                <a:schemeClr val="bg1">
                  <a:lumMod val="50000"/>
                </a:schemeClr>
              </a:solidFill>
            </a:endParaRPr>
          </a:p>
          <a:p>
            <a:pPr marL="0" indent="0">
              <a:defRPr/>
            </a:pPr>
            <a:r>
              <a:rPr lang="de-DE" sz="2400" dirty="0" smtClean="0">
                <a:solidFill>
                  <a:schemeClr val="bg1">
                    <a:lumMod val="50000"/>
                  </a:schemeClr>
                </a:solidFill>
              </a:rPr>
              <a:t> </a:t>
            </a:r>
            <a:r>
              <a:rPr lang="de-DE" sz="2400" dirty="0" err="1">
                <a:solidFill>
                  <a:schemeClr val="bg1">
                    <a:lumMod val="50000"/>
                  </a:schemeClr>
                </a:solidFill>
              </a:rPr>
              <a:t>C</a:t>
            </a:r>
            <a:r>
              <a:rPr lang="de-DE" sz="2400" dirty="0" err="1" smtClean="0">
                <a:solidFill>
                  <a:schemeClr val="bg1">
                    <a:lumMod val="50000"/>
                  </a:schemeClr>
                </a:solidFill>
              </a:rPr>
              <a:t>losed</a:t>
            </a:r>
            <a:r>
              <a:rPr lang="de-DE" sz="2400" dirty="0" smtClean="0">
                <a:solidFill>
                  <a:schemeClr val="bg1">
                    <a:lumMod val="50000"/>
                  </a:schemeClr>
                </a:solidFill>
              </a:rPr>
              <a:t> </a:t>
            </a:r>
            <a:r>
              <a:rPr lang="de-DE" sz="2400" dirty="0" err="1" smtClean="0">
                <a:solidFill>
                  <a:schemeClr val="bg1">
                    <a:lumMod val="50000"/>
                  </a:schemeClr>
                </a:solidFill>
              </a:rPr>
              <a:t>workshop</a:t>
            </a:r>
            <a:r>
              <a:rPr lang="de-DE" sz="2400" dirty="0" smtClean="0">
                <a:solidFill>
                  <a:schemeClr val="bg1">
                    <a:lumMod val="50000"/>
                  </a:schemeClr>
                </a:solidFill>
              </a:rPr>
              <a:t> </a:t>
            </a:r>
            <a:r>
              <a:rPr lang="de-DE" sz="2400" dirty="0" err="1" smtClean="0">
                <a:solidFill>
                  <a:schemeClr val="bg1">
                    <a:lumMod val="50000"/>
                  </a:schemeClr>
                </a:solidFill>
              </a:rPr>
              <a:t>with</a:t>
            </a:r>
            <a:r>
              <a:rPr lang="de-DE" sz="2400" dirty="0" smtClean="0">
                <a:solidFill>
                  <a:schemeClr val="bg1">
                    <a:lumMod val="50000"/>
                  </a:schemeClr>
                </a:solidFill>
              </a:rPr>
              <a:t> </a:t>
            </a:r>
            <a:r>
              <a:rPr lang="de-DE" sz="2400" dirty="0" err="1" smtClean="0">
                <a:solidFill>
                  <a:schemeClr val="bg1">
                    <a:lumMod val="50000"/>
                  </a:schemeClr>
                </a:solidFill>
              </a:rPr>
              <a:t>stakeholder</a:t>
            </a:r>
            <a:r>
              <a:rPr lang="de-DE" sz="2400" dirty="0" smtClean="0">
                <a:solidFill>
                  <a:schemeClr val="bg1">
                    <a:lumMod val="50000"/>
                  </a:schemeClr>
                </a:solidFill>
              </a:rPr>
              <a:t> </a:t>
            </a:r>
            <a:r>
              <a:rPr lang="de-DE" sz="2400" dirty="0" err="1" smtClean="0">
                <a:solidFill>
                  <a:schemeClr val="bg1">
                    <a:lumMod val="50000"/>
                  </a:schemeClr>
                </a:solidFill>
              </a:rPr>
              <a:t>group</a:t>
            </a:r>
            <a:endParaRPr lang="de-DE" sz="2400" dirty="0" smtClean="0">
              <a:solidFill>
                <a:schemeClr val="bg1">
                  <a:lumMod val="50000"/>
                </a:schemeClr>
              </a:solidFill>
            </a:endParaRPr>
          </a:p>
          <a:p>
            <a:pPr marL="0" indent="0">
              <a:buFont typeface="Arial" charset="0"/>
              <a:buNone/>
              <a:defRPr/>
            </a:pPr>
            <a:endParaRPr lang="de-DE" sz="2400"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defRPr/>
            </a:pPr>
            <a:r>
              <a:rPr lang="en-GB" dirty="0" smtClean="0">
                <a:solidFill>
                  <a:schemeClr val="accent6">
                    <a:lumMod val="75000"/>
                  </a:schemeClr>
                </a:solidFill>
                <a:latin typeface="Calibri" charset="0"/>
              </a:rPr>
              <a:t>Working group</a:t>
            </a:r>
            <a:endParaRPr lang="en-US" dirty="0">
              <a:solidFill>
                <a:schemeClr val="accent6">
                  <a:lumMod val="75000"/>
                </a:schemeClr>
              </a:solidFill>
              <a:latin typeface="Calibri" charset="0"/>
            </a:endParaRPr>
          </a:p>
        </p:txBody>
      </p:sp>
      <p:sp>
        <p:nvSpPr>
          <p:cNvPr id="5" name="Oval 4"/>
          <p:cNvSpPr/>
          <p:nvPr/>
        </p:nvSpPr>
        <p:spPr>
          <a:xfrm>
            <a:off x="6251575" y="4256088"/>
            <a:ext cx="2222500" cy="1587500"/>
          </a:xfrm>
          <a:prstGeom prst="ellipse">
            <a:avLst/>
          </a:prstGeom>
          <a:solidFill>
            <a:srgbClr val="E46C0A">
              <a:alpha val="86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700" dirty="0"/>
              <a:t>Decision makers in industry</a:t>
            </a:r>
          </a:p>
        </p:txBody>
      </p:sp>
      <p:sp>
        <p:nvSpPr>
          <p:cNvPr id="6" name="Oval 5"/>
          <p:cNvSpPr/>
          <p:nvPr/>
        </p:nvSpPr>
        <p:spPr>
          <a:xfrm>
            <a:off x="3467100" y="3894138"/>
            <a:ext cx="2222500" cy="1587500"/>
          </a:xfrm>
          <a:prstGeom prst="ellipse">
            <a:avLst/>
          </a:prstGeom>
          <a:solidFill>
            <a:srgbClr val="E46C0A">
              <a:alpha val="87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700" dirty="0"/>
              <a:t>Funders</a:t>
            </a:r>
          </a:p>
        </p:txBody>
      </p:sp>
      <p:sp>
        <p:nvSpPr>
          <p:cNvPr id="7" name="Oval 6"/>
          <p:cNvSpPr/>
          <p:nvPr/>
        </p:nvSpPr>
        <p:spPr>
          <a:xfrm>
            <a:off x="3213100" y="1417638"/>
            <a:ext cx="2609850" cy="1968500"/>
          </a:xfrm>
          <a:prstGeom prst="ellipse">
            <a:avLst/>
          </a:prstGeom>
          <a:solidFill>
            <a:srgbClr val="E46C0A">
              <a:alpha val="86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700" dirty="0"/>
              <a:t>Scientists in academia</a:t>
            </a:r>
          </a:p>
        </p:txBody>
      </p:sp>
      <p:sp>
        <p:nvSpPr>
          <p:cNvPr id="8" name="Oval 7"/>
          <p:cNvSpPr/>
          <p:nvPr/>
        </p:nvSpPr>
        <p:spPr>
          <a:xfrm>
            <a:off x="6007100" y="2047875"/>
            <a:ext cx="2679700" cy="1587500"/>
          </a:xfrm>
          <a:prstGeom prst="ellipse">
            <a:avLst/>
          </a:prstGeom>
          <a:solidFill>
            <a:srgbClr val="E46C0A">
              <a:alpha val="86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500" dirty="0"/>
              <a:t>Government officials</a:t>
            </a:r>
          </a:p>
        </p:txBody>
      </p:sp>
      <p:sp>
        <p:nvSpPr>
          <p:cNvPr id="9" name="Oval 8"/>
          <p:cNvSpPr/>
          <p:nvPr/>
        </p:nvSpPr>
        <p:spPr>
          <a:xfrm>
            <a:off x="493713" y="2339975"/>
            <a:ext cx="2622550" cy="1587500"/>
          </a:xfrm>
          <a:prstGeom prst="ellipse">
            <a:avLst/>
          </a:prstGeom>
          <a:solidFill>
            <a:schemeClr val="accent6">
              <a:lumMod val="75000"/>
              <a:alpha val="86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600" dirty="0"/>
              <a:t>Researchers on gender issues</a:t>
            </a:r>
          </a:p>
        </p:txBody>
      </p:sp>
      <p:sp>
        <p:nvSpPr>
          <p:cNvPr id="10" name="Content Placeholder 13"/>
          <p:cNvSpPr txBox="1">
            <a:spLocks/>
          </p:cNvSpPr>
          <p:nvPr/>
        </p:nvSpPr>
        <p:spPr bwMode="auto">
          <a:xfrm>
            <a:off x="690563" y="4416425"/>
            <a:ext cx="2232025" cy="1536700"/>
          </a:xfrm>
          <a:prstGeom prst="ellipse">
            <a:avLst/>
          </a:prstGeom>
          <a:solidFill>
            <a:srgbClr val="E46C0A">
              <a:alpha val="86000"/>
            </a:srgbClr>
          </a:solidFill>
          <a:extLst/>
        </p:spPr>
        <p:style>
          <a:lnRef idx="1">
            <a:schemeClr val="accent1"/>
          </a:lnRef>
          <a:fillRef idx="3">
            <a:schemeClr val="accent1"/>
          </a:fillRef>
          <a:effectRef idx="2">
            <a:schemeClr val="accent1"/>
          </a:effectRef>
          <a:fontRef idx="minor">
            <a:schemeClr val="lt1"/>
          </a:fontRef>
        </p:style>
        <p:txBody>
          <a:bodyPr anchor="ctr">
            <a:normAutofit/>
          </a:bodyPr>
          <a:lstStyle/>
          <a:p>
            <a:pPr algn="ctr" eaLnBrk="0" hangingPunct="0">
              <a:lnSpc>
                <a:spcPct val="80000"/>
              </a:lnSpc>
              <a:spcBef>
                <a:spcPct val="20000"/>
              </a:spcBef>
              <a:buFont typeface="Arial" charset="0"/>
              <a:buNone/>
              <a:defRPr/>
            </a:pPr>
            <a:r>
              <a:rPr lang="en-GB" sz="2700" dirty="0">
                <a:solidFill>
                  <a:srgbClr val="FFFFFF"/>
                </a:solidFill>
                <a:ea typeface="ＭＳ Ｐゴシック" charset="0"/>
                <a:cs typeface="ＭＳ Ｐゴシック" charset="0"/>
              </a:rPr>
              <a:t>Decision makers in academia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2402</Words>
  <Application>Microsoft Office PowerPoint</Application>
  <PresentationFormat>On-screen Show (4:3)</PresentationFormat>
  <Paragraphs>315</Paragraphs>
  <Slides>30</Slides>
  <Notes>29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10 December 2015 – Parallel Session  Exploring quotas in academia Gerlind Wallon, EMBO</vt:lpstr>
      <vt:lpstr>PowerPoint Presentation</vt:lpstr>
      <vt:lpstr> </vt:lpstr>
      <vt:lpstr> </vt:lpstr>
      <vt:lpstr> </vt:lpstr>
      <vt:lpstr> </vt:lpstr>
      <vt:lpstr> </vt:lpstr>
      <vt:lpstr> </vt:lpstr>
      <vt:lpstr>Working group</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Working group members and interviewees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Contribution  Speakers Name + Institution</dc:title>
  <dc:creator>Ulrike KOHL</dc:creator>
  <cp:lastModifiedBy>Ulrike KOHL</cp:lastModifiedBy>
  <cp:revision>8</cp:revision>
  <dcterms:created xsi:type="dcterms:W3CDTF">2015-12-01T15:57:31Z</dcterms:created>
  <dcterms:modified xsi:type="dcterms:W3CDTF">2015-12-04T15:31:44Z</dcterms:modified>
</cp:coreProperties>
</file>