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4" r:id="rId2"/>
    <p:sldMasterId id="2147483756" r:id="rId3"/>
    <p:sldMasterId id="2147483768" r:id="rId4"/>
    <p:sldMasterId id="2147483781" r:id="rId5"/>
  </p:sldMasterIdLst>
  <p:notesMasterIdLst>
    <p:notesMasterId r:id="rId20"/>
  </p:notesMasterIdLst>
  <p:sldIdLst>
    <p:sldId id="284" r:id="rId6"/>
    <p:sldId id="272" r:id="rId7"/>
    <p:sldId id="292" r:id="rId8"/>
    <p:sldId id="259" r:id="rId9"/>
    <p:sldId id="297" r:id="rId10"/>
    <p:sldId id="303" r:id="rId11"/>
    <p:sldId id="305" r:id="rId12"/>
    <p:sldId id="288" r:id="rId13"/>
    <p:sldId id="286" r:id="rId14"/>
    <p:sldId id="285" r:id="rId15"/>
    <p:sldId id="289" r:id="rId16"/>
    <p:sldId id="287" r:id="rId17"/>
    <p:sldId id="304" r:id="rId18"/>
    <p:sldId id="28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rian Harvey"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0" autoAdjust="0"/>
    <p:restoredTop sz="99387" autoAdjust="0"/>
  </p:normalViewPr>
  <p:slideViewPr>
    <p:cSldViewPr>
      <p:cViewPr>
        <p:scale>
          <a:sx n="89" d="100"/>
          <a:sy n="89" d="100"/>
        </p:scale>
        <p:origin x="-686" y="-5"/>
      </p:cViewPr>
      <p:guideLst>
        <p:guide orient="horz" pos="2160"/>
        <p:guide pos="2880"/>
      </p:guideLst>
    </p:cSldViewPr>
  </p:slideViewPr>
  <p:outlineViewPr>
    <p:cViewPr>
      <p:scale>
        <a:sx n="33" d="100"/>
        <a:sy n="33" d="100"/>
      </p:scale>
      <p:origin x="0" y="15032"/>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slideMaster" Target="slideMasters/slideMaster3.xml"/><Relationship Id="rId21"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5-12-05T16:32:51.727" idx="1">
    <p:pos x="10" y="10"/>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BBD924-A458-47B7-8DC9-A7B14266548A}" type="datetimeFigureOut">
              <a:rPr lang="en-IE" smtClean="0"/>
              <a:t>08/12/2015</a:t>
            </a:fld>
            <a:endParaRPr lang="en-IE"/>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969333-9710-47AD-BCBF-FEA9773BC9A8}" type="slidenum">
              <a:rPr lang="en-IE" smtClean="0"/>
              <a:t>‹#›</a:t>
            </a:fld>
            <a:endParaRPr lang="en-IE"/>
          </a:p>
        </p:txBody>
      </p:sp>
    </p:spTree>
    <p:extLst>
      <p:ext uri="{BB962C8B-B14F-4D97-AF65-F5344CB8AC3E}">
        <p14:creationId xmlns:p14="http://schemas.microsoft.com/office/powerpoint/2010/main" val="36867845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ACA4C31-34DE-4063-8E78-15048AB22757}" type="slidenum">
              <a:rPr lang="en-IE" smtClean="0">
                <a:solidFill>
                  <a:prstClr val="black"/>
                </a:solidFill>
              </a:rPr>
              <a:pPr/>
              <a:t>2</a:t>
            </a:fld>
            <a:endParaRPr lang="en-IE">
              <a:solidFill>
                <a:prstClr val="black"/>
              </a:solidFill>
            </a:endParaRPr>
          </a:p>
        </p:txBody>
      </p:sp>
    </p:spTree>
    <p:extLst>
      <p:ext uri="{BB962C8B-B14F-4D97-AF65-F5344CB8AC3E}">
        <p14:creationId xmlns:p14="http://schemas.microsoft.com/office/powerpoint/2010/main" val="28053304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00"/>
            <a:r>
              <a:rPr lang="en-IE" dirty="0" smtClean="0">
                <a:solidFill>
                  <a:prstClr val="black"/>
                </a:solidFill>
              </a:rPr>
              <a:t>Disability policy and service provision is shifting from a medical model to a </a:t>
            </a:r>
            <a:r>
              <a:rPr lang="en-IE" b="1" dirty="0" smtClean="0">
                <a:solidFill>
                  <a:prstClr val="black"/>
                </a:solidFill>
              </a:rPr>
              <a:t>social model. </a:t>
            </a:r>
          </a:p>
          <a:p>
            <a:pPr defTabSz="457200"/>
            <a:endParaRPr lang="en-IE" b="1" dirty="0" smtClean="0">
              <a:solidFill>
                <a:prstClr val="black"/>
              </a:solidFill>
            </a:endParaRPr>
          </a:p>
          <a:p>
            <a:pPr defTabSz="457200"/>
            <a:r>
              <a:rPr lang="en-IE" dirty="0" smtClean="0">
                <a:solidFill>
                  <a:prstClr val="black"/>
                </a:solidFill>
              </a:rPr>
              <a:t>People with disabilities are citizens with the</a:t>
            </a:r>
            <a:r>
              <a:rPr lang="en-IE" b="1" dirty="0" smtClean="0">
                <a:solidFill>
                  <a:prstClr val="black"/>
                </a:solidFill>
              </a:rPr>
              <a:t> same rights to choice, education and employment. </a:t>
            </a:r>
          </a:p>
          <a:p>
            <a:pPr defTabSz="457200"/>
            <a:endParaRPr lang="en-IE" dirty="0" smtClean="0">
              <a:solidFill>
                <a:prstClr val="black"/>
              </a:solidFill>
            </a:endParaRPr>
          </a:p>
          <a:p>
            <a:pPr defTabSz="457200"/>
            <a:r>
              <a:rPr lang="en-IE" b="1" dirty="0" smtClean="0">
                <a:solidFill>
                  <a:prstClr val="black"/>
                </a:solidFill>
              </a:rPr>
              <a:t>Society needs research and training to increase community participation, services and </a:t>
            </a:r>
          </a:p>
          <a:p>
            <a:pPr defTabSz="457200"/>
            <a:r>
              <a:rPr lang="en-IE" b="1" dirty="0" smtClean="0">
                <a:solidFill>
                  <a:prstClr val="black"/>
                </a:solidFill>
              </a:rPr>
              <a:t>Independent living for people with disabilities.</a:t>
            </a:r>
          </a:p>
          <a:p>
            <a:endParaRPr lang="en-US" dirty="0"/>
          </a:p>
        </p:txBody>
      </p:sp>
      <p:sp>
        <p:nvSpPr>
          <p:cNvPr id="4" name="Slide Number Placeholder 3"/>
          <p:cNvSpPr>
            <a:spLocks noGrp="1"/>
          </p:cNvSpPr>
          <p:nvPr>
            <p:ph type="sldNum" sz="quarter" idx="10"/>
          </p:nvPr>
        </p:nvSpPr>
        <p:spPr/>
        <p:txBody>
          <a:bodyPr/>
          <a:lstStyle/>
          <a:p>
            <a:fld id="{85969333-9710-47AD-BCBF-FEA9773BC9A8}" type="slidenum">
              <a:rPr lang="en-IE" smtClean="0"/>
              <a:t>4</a:t>
            </a:fld>
            <a:endParaRPr lang="en-IE"/>
          </a:p>
        </p:txBody>
      </p:sp>
    </p:spTree>
    <p:extLst>
      <p:ext uri="{BB962C8B-B14F-4D97-AF65-F5344CB8AC3E}">
        <p14:creationId xmlns:p14="http://schemas.microsoft.com/office/powerpoint/2010/main" val="7071825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8C0F963-CF7A-41A7-B3BE-AD2E455320A6}" type="datetimeFigureOut">
              <a:rPr lang="en-US" smtClean="0"/>
              <a:t>12/8/2015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91DBC5-7FCA-4B68-B7E8-1ABFA0E4672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C0F963-CF7A-41A7-B3BE-AD2E455320A6}" type="datetimeFigureOut">
              <a:rPr lang="en-US" smtClean="0"/>
              <a:t>12/8/2015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91DBC5-7FCA-4B68-B7E8-1ABFA0E4672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C0F963-CF7A-41A7-B3BE-AD2E455320A6}" type="datetimeFigureOut">
              <a:rPr lang="en-US" smtClean="0"/>
              <a:t>12/8/2015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91DBC5-7FCA-4B68-B7E8-1ABFA0E46723}"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D9075321-67B7-43CA-B8C4-D7AD8B0C5822}" type="datetimeFigureOut">
              <a:rPr lang="en-IE" smtClean="0">
                <a:solidFill>
                  <a:prstClr val="white">
                    <a:tint val="75000"/>
                  </a:prstClr>
                </a:solidFill>
              </a:rPr>
              <a:pPr/>
              <a:t>08/12/2015</a:t>
            </a:fld>
            <a:endParaRPr lang="en-IE">
              <a:solidFill>
                <a:prstClr val="white">
                  <a:tint val="75000"/>
                </a:prstClr>
              </a:solidFill>
            </a:endParaRPr>
          </a:p>
        </p:txBody>
      </p:sp>
      <p:sp>
        <p:nvSpPr>
          <p:cNvPr id="5" name="Footer Placeholder 4"/>
          <p:cNvSpPr>
            <a:spLocks noGrp="1"/>
          </p:cNvSpPr>
          <p:nvPr>
            <p:ph type="ftr" sz="quarter" idx="11"/>
          </p:nvPr>
        </p:nvSpPr>
        <p:spPr/>
        <p:txBody>
          <a:bodyPr/>
          <a:lstStyle/>
          <a:p>
            <a:endParaRPr lang="en-IE">
              <a:solidFill>
                <a:prstClr val="white">
                  <a:tint val="75000"/>
                </a:prstClr>
              </a:solidFill>
            </a:endParaRPr>
          </a:p>
        </p:txBody>
      </p:sp>
      <p:sp>
        <p:nvSpPr>
          <p:cNvPr id="6" name="Slide Number Placeholder 5"/>
          <p:cNvSpPr>
            <a:spLocks noGrp="1"/>
          </p:cNvSpPr>
          <p:nvPr>
            <p:ph type="sldNum" sz="quarter" idx="12"/>
          </p:nvPr>
        </p:nvSpPr>
        <p:spPr/>
        <p:txBody>
          <a:bodyPr/>
          <a:lstStyle/>
          <a:p>
            <a:fld id="{3E611BAE-4586-43F1-94F8-386027862EF7}" type="slidenum">
              <a:rPr lang="en-IE" smtClean="0">
                <a:solidFill>
                  <a:prstClr val="white">
                    <a:tint val="75000"/>
                  </a:prstClr>
                </a:solidFill>
              </a:rPr>
              <a:pPr/>
              <a:t>‹#›</a:t>
            </a:fld>
            <a:endParaRPr lang="en-IE">
              <a:solidFill>
                <a:prstClr val="white">
                  <a:tint val="75000"/>
                </a:prstClr>
              </a:solidFill>
            </a:endParaRPr>
          </a:p>
        </p:txBody>
      </p:sp>
    </p:spTree>
    <p:extLst>
      <p:ext uri="{BB962C8B-B14F-4D97-AF65-F5344CB8AC3E}">
        <p14:creationId xmlns:p14="http://schemas.microsoft.com/office/powerpoint/2010/main" val="29257751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D9075321-67B7-43CA-B8C4-D7AD8B0C5822}" type="datetimeFigureOut">
              <a:rPr lang="en-IE" smtClean="0">
                <a:solidFill>
                  <a:prstClr val="white">
                    <a:tint val="75000"/>
                  </a:prstClr>
                </a:solidFill>
              </a:rPr>
              <a:pPr/>
              <a:t>08/12/2015</a:t>
            </a:fld>
            <a:endParaRPr lang="en-IE">
              <a:solidFill>
                <a:prstClr val="white">
                  <a:tint val="75000"/>
                </a:prstClr>
              </a:solidFill>
            </a:endParaRPr>
          </a:p>
        </p:txBody>
      </p:sp>
      <p:sp>
        <p:nvSpPr>
          <p:cNvPr id="5" name="Footer Placeholder 4"/>
          <p:cNvSpPr>
            <a:spLocks noGrp="1"/>
          </p:cNvSpPr>
          <p:nvPr>
            <p:ph type="ftr" sz="quarter" idx="11"/>
          </p:nvPr>
        </p:nvSpPr>
        <p:spPr/>
        <p:txBody>
          <a:bodyPr/>
          <a:lstStyle/>
          <a:p>
            <a:endParaRPr lang="en-IE">
              <a:solidFill>
                <a:prstClr val="white">
                  <a:tint val="75000"/>
                </a:prstClr>
              </a:solidFill>
            </a:endParaRPr>
          </a:p>
        </p:txBody>
      </p:sp>
      <p:sp>
        <p:nvSpPr>
          <p:cNvPr id="6" name="Slide Number Placeholder 5"/>
          <p:cNvSpPr>
            <a:spLocks noGrp="1"/>
          </p:cNvSpPr>
          <p:nvPr>
            <p:ph type="sldNum" sz="quarter" idx="12"/>
          </p:nvPr>
        </p:nvSpPr>
        <p:spPr/>
        <p:txBody>
          <a:bodyPr/>
          <a:lstStyle/>
          <a:p>
            <a:fld id="{3E611BAE-4586-43F1-94F8-386027862EF7}" type="slidenum">
              <a:rPr lang="en-IE" smtClean="0">
                <a:solidFill>
                  <a:prstClr val="white">
                    <a:tint val="75000"/>
                  </a:prstClr>
                </a:solidFill>
              </a:rPr>
              <a:pPr/>
              <a:t>‹#›</a:t>
            </a:fld>
            <a:endParaRPr lang="en-IE">
              <a:solidFill>
                <a:prstClr val="white">
                  <a:tint val="75000"/>
                </a:prstClr>
              </a:solidFill>
            </a:endParaRPr>
          </a:p>
        </p:txBody>
      </p:sp>
    </p:spTree>
    <p:extLst>
      <p:ext uri="{BB962C8B-B14F-4D97-AF65-F5344CB8AC3E}">
        <p14:creationId xmlns:p14="http://schemas.microsoft.com/office/powerpoint/2010/main" val="34777789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075321-67B7-43CA-B8C4-D7AD8B0C5822}" type="datetimeFigureOut">
              <a:rPr lang="en-IE" smtClean="0">
                <a:solidFill>
                  <a:prstClr val="white">
                    <a:tint val="75000"/>
                  </a:prstClr>
                </a:solidFill>
              </a:rPr>
              <a:pPr/>
              <a:t>08/12/2015</a:t>
            </a:fld>
            <a:endParaRPr lang="en-IE">
              <a:solidFill>
                <a:prstClr val="white">
                  <a:tint val="75000"/>
                </a:prstClr>
              </a:solidFill>
            </a:endParaRPr>
          </a:p>
        </p:txBody>
      </p:sp>
      <p:sp>
        <p:nvSpPr>
          <p:cNvPr id="5" name="Footer Placeholder 4"/>
          <p:cNvSpPr>
            <a:spLocks noGrp="1"/>
          </p:cNvSpPr>
          <p:nvPr>
            <p:ph type="ftr" sz="quarter" idx="11"/>
          </p:nvPr>
        </p:nvSpPr>
        <p:spPr/>
        <p:txBody>
          <a:bodyPr/>
          <a:lstStyle/>
          <a:p>
            <a:endParaRPr lang="en-IE">
              <a:solidFill>
                <a:prstClr val="white">
                  <a:tint val="75000"/>
                </a:prstClr>
              </a:solidFill>
            </a:endParaRPr>
          </a:p>
        </p:txBody>
      </p:sp>
      <p:sp>
        <p:nvSpPr>
          <p:cNvPr id="6" name="Slide Number Placeholder 5"/>
          <p:cNvSpPr>
            <a:spLocks noGrp="1"/>
          </p:cNvSpPr>
          <p:nvPr>
            <p:ph type="sldNum" sz="quarter" idx="12"/>
          </p:nvPr>
        </p:nvSpPr>
        <p:spPr/>
        <p:txBody>
          <a:bodyPr/>
          <a:lstStyle/>
          <a:p>
            <a:fld id="{3E611BAE-4586-43F1-94F8-386027862EF7}" type="slidenum">
              <a:rPr lang="en-IE" smtClean="0">
                <a:solidFill>
                  <a:prstClr val="white">
                    <a:tint val="75000"/>
                  </a:prstClr>
                </a:solidFill>
              </a:rPr>
              <a:pPr/>
              <a:t>‹#›</a:t>
            </a:fld>
            <a:endParaRPr lang="en-IE">
              <a:solidFill>
                <a:prstClr val="white">
                  <a:tint val="75000"/>
                </a:prstClr>
              </a:solidFill>
            </a:endParaRPr>
          </a:p>
        </p:txBody>
      </p:sp>
    </p:spTree>
    <p:extLst>
      <p:ext uri="{BB962C8B-B14F-4D97-AF65-F5344CB8AC3E}">
        <p14:creationId xmlns:p14="http://schemas.microsoft.com/office/powerpoint/2010/main" val="42451450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D9075321-67B7-43CA-B8C4-D7AD8B0C5822}" type="datetimeFigureOut">
              <a:rPr lang="en-IE" smtClean="0">
                <a:solidFill>
                  <a:prstClr val="white">
                    <a:tint val="75000"/>
                  </a:prstClr>
                </a:solidFill>
              </a:rPr>
              <a:pPr/>
              <a:t>08/12/2015</a:t>
            </a:fld>
            <a:endParaRPr lang="en-IE">
              <a:solidFill>
                <a:prstClr val="white">
                  <a:tint val="75000"/>
                </a:prstClr>
              </a:solidFill>
            </a:endParaRPr>
          </a:p>
        </p:txBody>
      </p:sp>
      <p:sp>
        <p:nvSpPr>
          <p:cNvPr id="6" name="Footer Placeholder 5"/>
          <p:cNvSpPr>
            <a:spLocks noGrp="1"/>
          </p:cNvSpPr>
          <p:nvPr>
            <p:ph type="ftr" sz="quarter" idx="11"/>
          </p:nvPr>
        </p:nvSpPr>
        <p:spPr/>
        <p:txBody>
          <a:bodyPr/>
          <a:lstStyle/>
          <a:p>
            <a:endParaRPr lang="en-IE">
              <a:solidFill>
                <a:prstClr val="white">
                  <a:tint val="75000"/>
                </a:prstClr>
              </a:solidFill>
            </a:endParaRPr>
          </a:p>
        </p:txBody>
      </p:sp>
      <p:sp>
        <p:nvSpPr>
          <p:cNvPr id="7" name="Slide Number Placeholder 6"/>
          <p:cNvSpPr>
            <a:spLocks noGrp="1"/>
          </p:cNvSpPr>
          <p:nvPr>
            <p:ph type="sldNum" sz="quarter" idx="12"/>
          </p:nvPr>
        </p:nvSpPr>
        <p:spPr/>
        <p:txBody>
          <a:bodyPr/>
          <a:lstStyle/>
          <a:p>
            <a:fld id="{3E611BAE-4586-43F1-94F8-386027862EF7}" type="slidenum">
              <a:rPr lang="en-IE" smtClean="0">
                <a:solidFill>
                  <a:prstClr val="white">
                    <a:tint val="75000"/>
                  </a:prstClr>
                </a:solidFill>
              </a:rPr>
              <a:pPr/>
              <a:t>‹#›</a:t>
            </a:fld>
            <a:endParaRPr lang="en-IE">
              <a:solidFill>
                <a:prstClr val="white">
                  <a:tint val="75000"/>
                </a:prstClr>
              </a:solidFill>
            </a:endParaRPr>
          </a:p>
        </p:txBody>
      </p:sp>
    </p:spTree>
    <p:extLst>
      <p:ext uri="{BB962C8B-B14F-4D97-AF65-F5344CB8AC3E}">
        <p14:creationId xmlns:p14="http://schemas.microsoft.com/office/powerpoint/2010/main" val="17638772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D9075321-67B7-43CA-B8C4-D7AD8B0C5822}" type="datetimeFigureOut">
              <a:rPr lang="en-IE" smtClean="0">
                <a:solidFill>
                  <a:prstClr val="white">
                    <a:tint val="75000"/>
                  </a:prstClr>
                </a:solidFill>
              </a:rPr>
              <a:pPr/>
              <a:t>08/12/2015</a:t>
            </a:fld>
            <a:endParaRPr lang="en-IE">
              <a:solidFill>
                <a:prstClr val="white">
                  <a:tint val="75000"/>
                </a:prstClr>
              </a:solidFill>
            </a:endParaRPr>
          </a:p>
        </p:txBody>
      </p:sp>
      <p:sp>
        <p:nvSpPr>
          <p:cNvPr id="8" name="Footer Placeholder 7"/>
          <p:cNvSpPr>
            <a:spLocks noGrp="1"/>
          </p:cNvSpPr>
          <p:nvPr>
            <p:ph type="ftr" sz="quarter" idx="11"/>
          </p:nvPr>
        </p:nvSpPr>
        <p:spPr/>
        <p:txBody>
          <a:bodyPr/>
          <a:lstStyle/>
          <a:p>
            <a:endParaRPr lang="en-IE">
              <a:solidFill>
                <a:prstClr val="white">
                  <a:tint val="75000"/>
                </a:prstClr>
              </a:solidFill>
            </a:endParaRPr>
          </a:p>
        </p:txBody>
      </p:sp>
      <p:sp>
        <p:nvSpPr>
          <p:cNvPr id="9" name="Slide Number Placeholder 8"/>
          <p:cNvSpPr>
            <a:spLocks noGrp="1"/>
          </p:cNvSpPr>
          <p:nvPr>
            <p:ph type="sldNum" sz="quarter" idx="12"/>
          </p:nvPr>
        </p:nvSpPr>
        <p:spPr/>
        <p:txBody>
          <a:bodyPr/>
          <a:lstStyle/>
          <a:p>
            <a:fld id="{3E611BAE-4586-43F1-94F8-386027862EF7}" type="slidenum">
              <a:rPr lang="en-IE" smtClean="0">
                <a:solidFill>
                  <a:prstClr val="white">
                    <a:tint val="75000"/>
                  </a:prstClr>
                </a:solidFill>
              </a:rPr>
              <a:pPr/>
              <a:t>‹#›</a:t>
            </a:fld>
            <a:endParaRPr lang="en-IE">
              <a:solidFill>
                <a:prstClr val="white">
                  <a:tint val="75000"/>
                </a:prstClr>
              </a:solidFill>
            </a:endParaRPr>
          </a:p>
        </p:txBody>
      </p:sp>
    </p:spTree>
    <p:extLst>
      <p:ext uri="{BB962C8B-B14F-4D97-AF65-F5344CB8AC3E}">
        <p14:creationId xmlns:p14="http://schemas.microsoft.com/office/powerpoint/2010/main" val="29011295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D9075321-67B7-43CA-B8C4-D7AD8B0C5822}" type="datetimeFigureOut">
              <a:rPr lang="en-IE" smtClean="0">
                <a:solidFill>
                  <a:prstClr val="white">
                    <a:tint val="75000"/>
                  </a:prstClr>
                </a:solidFill>
              </a:rPr>
              <a:pPr/>
              <a:t>08/12/2015</a:t>
            </a:fld>
            <a:endParaRPr lang="en-IE">
              <a:solidFill>
                <a:prstClr val="white">
                  <a:tint val="75000"/>
                </a:prstClr>
              </a:solidFill>
            </a:endParaRPr>
          </a:p>
        </p:txBody>
      </p:sp>
      <p:sp>
        <p:nvSpPr>
          <p:cNvPr id="4" name="Footer Placeholder 3"/>
          <p:cNvSpPr>
            <a:spLocks noGrp="1"/>
          </p:cNvSpPr>
          <p:nvPr>
            <p:ph type="ftr" sz="quarter" idx="11"/>
          </p:nvPr>
        </p:nvSpPr>
        <p:spPr/>
        <p:txBody>
          <a:bodyPr/>
          <a:lstStyle/>
          <a:p>
            <a:endParaRPr lang="en-IE">
              <a:solidFill>
                <a:prstClr val="white">
                  <a:tint val="75000"/>
                </a:prstClr>
              </a:solidFill>
            </a:endParaRPr>
          </a:p>
        </p:txBody>
      </p:sp>
      <p:sp>
        <p:nvSpPr>
          <p:cNvPr id="5" name="Slide Number Placeholder 4"/>
          <p:cNvSpPr>
            <a:spLocks noGrp="1"/>
          </p:cNvSpPr>
          <p:nvPr>
            <p:ph type="sldNum" sz="quarter" idx="12"/>
          </p:nvPr>
        </p:nvSpPr>
        <p:spPr/>
        <p:txBody>
          <a:bodyPr/>
          <a:lstStyle/>
          <a:p>
            <a:fld id="{3E611BAE-4586-43F1-94F8-386027862EF7}" type="slidenum">
              <a:rPr lang="en-IE" smtClean="0">
                <a:solidFill>
                  <a:prstClr val="white">
                    <a:tint val="75000"/>
                  </a:prstClr>
                </a:solidFill>
              </a:rPr>
              <a:pPr/>
              <a:t>‹#›</a:t>
            </a:fld>
            <a:endParaRPr lang="en-IE">
              <a:solidFill>
                <a:prstClr val="white">
                  <a:tint val="75000"/>
                </a:prstClr>
              </a:solidFill>
            </a:endParaRPr>
          </a:p>
        </p:txBody>
      </p:sp>
    </p:spTree>
    <p:extLst>
      <p:ext uri="{BB962C8B-B14F-4D97-AF65-F5344CB8AC3E}">
        <p14:creationId xmlns:p14="http://schemas.microsoft.com/office/powerpoint/2010/main" val="22951360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075321-67B7-43CA-B8C4-D7AD8B0C5822}" type="datetimeFigureOut">
              <a:rPr lang="en-IE" smtClean="0">
                <a:solidFill>
                  <a:prstClr val="white">
                    <a:tint val="75000"/>
                  </a:prstClr>
                </a:solidFill>
              </a:rPr>
              <a:pPr/>
              <a:t>08/12/2015</a:t>
            </a:fld>
            <a:endParaRPr lang="en-IE">
              <a:solidFill>
                <a:prstClr val="white">
                  <a:tint val="75000"/>
                </a:prstClr>
              </a:solidFill>
            </a:endParaRPr>
          </a:p>
        </p:txBody>
      </p:sp>
      <p:sp>
        <p:nvSpPr>
          <p:cNvPr id="3" name="Footer Placeholder 2"/>
          <p:cNvSpPr>
            <a:spLocks noGrp="1"/>
          </p:cNvSpPr>
          <p:nvPr>
            <p:ph type="ftr" sz="quarter" idx="11"/>
          </p:nvPr>
        </p:nvSpPr>
        <p:spPr/>
        <p:txBody>
          <a:bodyPr/>
          <a:lstStyle/>
          <a:p>
            <a:endParaRPr lang="en-IE">
              <a:solidFill>
                <a:prstClr val="white">
                  <a:tint val="75000"/>
                </a:prstClr>
              </a:solidFill>
            </a:endParaRPr>
          </a:p>
        </p:txBody>
      </p:sp>
      <p:sp>
        <p:nvSpPr>
          <p:cNvPr id="4" name="Slide Number Placeholder 3"/>
          <p:cNvSpPr>
            <a:spLocks noGrp="1"/>
          </p:cNvSpPr>
          <p:nvPr>
            <p:ph type="sldNum" sz="quarter" idx="12"/>
          </p:nvPr>
        </p:nvSpPr>
        <p:spPr/>
        <p:txBody>
          <a:bodyPr/>
          <a:lstStyle/>
          <a:p>
            <a:fld id="{3E611BAE-4586-43F1-94F8-386027862EF7}" type="slidenum">
              <a:rPr lang="en-IE" smtClean="0">
                <a:solidFill>
                  <a:prstClr val="white">
                    <a:tint val="75000"/>
                  </a:prstClr>
                </a:solidFill>
              </a:rPr>
              <a:pPr/>
              <a:t>‹#›</a:t>
            </a:fld>
            <a:endParaRPr lang="en-IE">
              <a:solidFill>
                <a:prstClr val="white">
                  <a:tint val="75000"/>
                </a:prstClr>
              </a:solidFill>
            </a:endParaRPr>
          </a:p>
        </p:txBody>
      </p:sp>
    </p:spTree>
    <p:extLst>
      <p:ext uri="{BB962C8B-B14F-4D97-AF65-F5344CB8AC3E}">
        <p14:creationId xmlns:p14="http://schemas.microsoft.com/office/powerpoint/2010/main" val="42057696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075321-67B7-43CA-B8C4-D7AD8B0C5822}" type="datetimeFigureOut">
              <a:rPr lang="en-IE" smtClean="0">
                <a:solidFill>
                  <a:prstClr val="white">
                    <a:tint val="75000"/>
                  </a:prstClr>
                </a:solidFill>
              </a:rPr>
              <a:pPr/>
              <a:t>08/12/2015</a:t>
            </a:fld>
            <a:endParaRPr lang="en-IE">
              <a:solidFill>
                <a:prstClr val="white">
                  <a:tint val="75000"/>
                </a:prstClr>
              </a:solidFill>
            </a:endParaRPr>
          </a:p>
        </p:txBody>
      </p:sp>
      <p:sp>
        <p:nvSpPr>
          <p:cNvPr id="6" name="Footer Placeholder 5"/>
          <p:cNvSpPr>
            <a:spLocks noGrp="1"/>
          </p:cNvSpPr>
          <p:nvPr>
            <p:ph type="ftr" sz="quarter" idx="11"/>
          </p:nvPr>
        </p:nvSpPr>
        <p:spPr/>
        <p:txBody>
          <a:bodyPr/>
          <a:lstStyle/>
          <a:p>
            <a:endParaRPr lang="en-IE">
              <a:solidFill>
                <a:prstClr val="white">
                  <a:tint val="75000"/>
                </a:prstClr>
              </a:solidFill>
            </a:endParaRPr>
          </a:p>
        </p:txBody>
      </p:sp>
      <p:sp>
        <p:nvSpPr>
          <p:cNvPr id="7" name="Slide Number Placeholder 6"/>
          <p:cNvSpPr>
            <a:spLocks noGrp="1"/>
          </p:cNvSpPr>
          <p:nvPr>
            <p:ph type="sldNum" sz="quarter" idx="12"/>
          </p:nvPr>
        </p:nvSpPr>
        <p:spPr/>
        <p:txBody>
          <a:bodyPr/>
          <a:lstStyle/>
          <a:p>
            <a:fld id="{3E611BAE-4586-43F1-94F8-386027862EF7}" type="slidenum">
              <a:rPr lang="en-IE" smtClean="0">
                <a:solidFill>
                  <a:prstClr val="white">
                    <a:tint val="75000"/>
                  </a:prstClr>
                </a:solidFill>
              </a:rPr>
              <a:pPr/>
              <a:t>‹#›</a:t>
            </a:fld>
            <a:endParaRPr lang="en-IE">
              <a:solidFill>
                <a:prstClr val="white">
                  <a:tint val="75000"/>
                </a:prstClr>
              </a:solidFill>
            </a:endParaRPr>
          </a:p>
        </p:txBody>
      </p:sp>
    </p:spTree>
    <p:extLst>
      <p:ext uri="{BB962C8B-B14F-4D97-AF65-F5344CB8AC3E}">
        <p14:creationId xmlns:p14="http://schemas.microsoft.com/office/powerpoint/2010/main" val="6791481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C0F963-CF7A-41A7-B3BE-AD2E455320A6}" type="datetimeFigureOut">
              <a:rPr lang="en-US" smtClean="0"/>
              <a:t>12/8/2015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91DBC5-7FCA-4B68-B7E8-1ABFA0E46723}"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075321-67B7-43CA-B8C4-D7AD8B0C5822}" type="datetimeFigureOut">
              <a:rPr lang="en-IE" smtClean="0">
                <a:solidFill>
                  <a:prstClr val="white">
                    <a:tint val="75000"/>
                  </a:prstClr>
                </a:solidFill>
              </a:rPr>
              <a:pPr/>
              <a:t>08/12/2015</a:t>
            </a:fld>
            <a:endParaRPr lang="en-IE">
              <a:solidFill>
                <a:prstClr val="white">
                  <a:tint val="75000"/>
                </a:prstClr>
              </a:solidFill>
            </a:endParaRPr>
          </a:p>
        </p:txBody>
      </p:sp>
      <p:sp>
        <p:nvSpPr>
          <p:cNvPr id="6" name="Footer Placeholder 5"/>
          <p:cNvSpPr>
            <a:spLocks noGrp="1"/>
          </p:cNvSpPr>
          <p:nvPr>
            <p:ph type="ftr" sz="quarter" idx="11"/>
          </p:nvPr>
        </p:nvSpPr>
        <p:spPr/>
        <p:txBody>
          <a:bodyPr/>
          <a:lstStyle/>
          <a:p>
            <a:endParaRPr lang="en-IE">
              <a:solidFill>
                <a:prstClr val="white">
                  <a:tint val="75000"/>
                </a:prstClr>
              </a:solidFill>
            </a:endParaRPr>
          </a:p>
        </p:txBody>
      </p:sp>
      <p:sp>
        <p:nvSpPr>
          <p:cNvPr id="7" name="Slide Number Placeholder 6"/>
          <p:cNvSpPr>
            <a:spLocks noGrp="1"/>
          </p:cNvSpPr>
          <p:nvPr>
            <p:ph type="sldNum" sz="quarter" idx="12"/>
          </p:nvPr>
        </p:nvSpPr>
        <p:spPr/>
        <p:txBody>
          <a:bodyPr/>
          <a:lstStyle/>
          <a:p>
            <a:fld id="{3E611BAE-4586-43F1-94F8-386027862EF7}" type="slidenum">
              <a:rPr lang="en-IE" smtClean="0">
                <a:solidFill>
                  <a:prstClr val="white">
                    <a:tint val="75000"/>
                  </a:prstClr>
                </a:solidFill>
              </a:rPr>
              <a:pPr/>
              <a:t>‹#›</a:t>
            </a:fld>
            <a:endParaRPr lang="en-IE">
              <a:solidFill>
                <a:prstClr val="white">
                  <a:tint val="75000"/>
                </a:prstClr>
              </a:solidFill>
            </a:endParaRPr>
          </a:p>
        </p:txBody>
      </p:sp>
    </p:spTree>
    <p:extLst>
      <p:ext uri="{BB962C8B-B14F-4D97-AF65-F5344CB8AC3E}">
        <p14:creationId xmlns:p14="http://schemas.microsoft.com/office/powerpoint/2010/main" val="1862101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D9075321-67B7-43CA-B8C4-D7AD8B0C5822}" type="datetimeFigureOut">
              <a:rPr lang="en-IE" smtClean="0">
                <a:solidFill>
                  <a:prstClr val="white">
                    <a:tint val="75000"/>
                  </a:prstClr>
                </a:solidFill>
              </a:rPr>
              <a:pPr/>
              <a:t>08/12/2015</a:t>
            </a:fld>
            <a:endParaRPr lang="en-IE">
              <a:solidFill>
                <a:prstClr val="white">
                  <a:tint val="75000"/>
                </a:prstClr>
              </a:solidFill>
            </a:endParaRPr>
          </a:p>
        </p:txBody>
      </p:sp>
      <p:sp>
        <p:nvSpPr>
          <p:cNvPr id="5" name="Footer Placeholder 4"/>
          <p:cNvSpPr>
            <a:spLocks noGrp="1"/>
          </p:cNvSpPr>
          <p:nvPr>
            <p:ph type="ftr" sz="quarter" idx="11"/>
          </p:nvPr>
        </p:nvSpPr>
        <p:spPr/>
        <p:txBody>
          <a:bodyPr/>
          <a:lstStyle/>
          <a:p>
            <a:endParaRPr lang="en-IE">
              <a:solidFill>
                <a:prstClr val="white">
                  <a:tint val="75000"/>
                </a:prstClr>
              </a:solidFill>
            </a:endParaRPr>
          </a:p>
        </p:txBody>
      </p:sp>
      <p:sp>
        <p:nvSpPr>
          <p:cNvPr id="6" name="Slide Number Placeholder 5"/>
          <p:cNvSpPr>
            <a:spLocks noGrp="1"/>
          </p:cNvSpPr>
          <p:nvPr>
            <p:ph type="sldNum" sz="quarter" idx="12"/>
          </p:nvPr>
        </p:nvSpPr>
        <p:spPr/>
        <p:txBody>
          <a:bodyPr/>
          <a:lstStyle/>
          <a:p>
            <a:fld id="{3E611BAE-4586-43F1-94F8-386027862EF7}" type="slidenum">
              <a:rPr lang="en-IE" smtClean="0">
                <a:solidFill>
                  <a:prstClr val="white">
                    <a:tint val="75000"/>
                  </a:prstClr>
                </a:solidFill>
              </a:rPr>
              <a:pPr/>
              <a:t>‹#›</a:t>
            </a:fld>
            <a:endParaRPr lang="en-IE">
              <a:solidFill>
                <a:prstClr val="white">
                  <a:tint val="75000"/>
                </a:prstClr>
              </a:solidFill>
            </a:endParaRPr>
          </a:p>
        </p:txBody>
      </p:sp>
    </p:spTree>
    <p:extLst>
      <p:ext uri="{BB962C8B-B14F-4D97-AF65-F5344CB8AC3E}">
        <p14:creationId xmlns:p14="http://schemas.microsoft.com/office/powerpoint/2010/main" val="5244963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D9075321-67B7-43CA-B8C4-D7AD8B0C5822}" type="datetimeFigureOut">
              <a:rPr lang="en-IE" smtClean="0">
                <a:solidFill>
                  <a:prstClr val="white">
                    <a:tint val="75000"/>
                  </a:prstClr>
                </a:solidFill>
              </a:rPr>
              <a:pPr/>
              <a:t>08/12/2015</a:t>
            </a:fld>
            <a:endParaRPr lang="en-IE">
              <a:solidFill>
                <a:prstClr val="white">
                  <a:tint val="75000"/>
                </a:prstClr>
              </a:solidFill>
            </a:endParaRPr>
          </a:p>
        </p:txBody>
      </p:sp>
      <p:sp>
        <p:nvSpPr>
          <p:cNvPr id="5" name="Footer Placeholder 4"/>
          <p:cNvSpPr>
            <a:spLocks noGrp="1"/>
          </p:cNvSpPr>
          <p:nvPr>
            <p:ph type="ftr" sz="quarter" idx="11"/>
          </p:nvPr>
        </p:nvSpPr>
        <p:spPr/>
        <p:txBody>
          <a:bodyPr/>
          <a:lstStyle/>
          <a:p>
            <a:endParaRPr lang="en-IE">
              <a:solidFill>
                <a:prstClr val="white">
                  <a:tint val="75000"/>
                </a:prstClr>
              </a:solidFill>
            </a:endParaRPr>
          </a:p>
        </p:txBody>
      </p:sp>
      <p:sp>
        <p:nvSpPr>
          <p:cNvPr id="6" name="Slide Number Placeholder 5"/>
          <p:cNvSpPr>
            <a:spLocks noGrp="1"/>
          </p:cNvSpPr>
          <p:nvPr>
            <p:ph type="sldNum" sz="quarter" idx="12"/>
          </p:nvPr>
        </p:nvSpPr>
        <p:spPr/>
        <p:txBody>
          <a:bodyPr/>
          <a:lstStyle/>
          <a:p>
            <a:fld id="{3E611BAE-4586-43F1-94F8-386027862EF7}" type="slidenum">
              <a:rPr lang="en-IE" smtClean="0">
                <a:solidFill>
                  <a:prstClr val="white">
                    <a:tint val="75000"/>
                  </a:prstClr>
                </a:solidFill>
              </a:rPr>
              <a:pPr/>
              <a:t>‹#›</a:t>
            </a:fld>
            <a:endParaRPr lang="en-IE">
              <a:solidFill>
                <a:prstClr val="white">
                  <a:tint val="75000"/>
                </a:prstClr>
              </a:solidFill>
            </a:endParaRPr>
          </a:p>
        </p:txBody>
      </p:sp>
    </p:spTree>
    <p:extLst>
      <p:ext uri="{BB962C8B-B14F-4D97-AF65-F5344CB8AC3E}">
        <p14:creationId xmlns:p14="http://schemas.microsoft.com/office/powerpoint/2010/main" val="25744142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D9075321-67B7-43CA-B8C4-D7AD8B0C5822}" type="datetimeFigureOut">
              <a:rPr lang="en-IE" smtClean="0">
                <a:solidFill>
                  <a:prstClr val="white">
                    <a:tint val="75000"/>
                  </a:prstClr>
                </a:solidFill>
              </a:rPr>
              <a:pPr/>
              <a:t>08/12/2015</a:t>
            </a:fld>
            <a:endParaRPr lang="en-IE">
              <a:solidFill>
                <a:prstClr val="white">
                  <a:tint val="75000"/>
                </a:prstClr>
              </a:solidFill>
            </a:endParaRPr>
          </a:p>
        </p:txBody>
      </p:sp>
      <p:sp>
        <p:nvSpPr>
          <p:cNvPr id="5" name="Footer Placeholder 4"/>
          <p:cNvSpPr>
            <a:spLocks noGrp="1"/>
          </p:cNvSpPr>
          <p:nvPr>
            <p:ph type="ftr" sz="quarter" idx="11"/>
          </p:nvPr>
        </p:nvSpPr>
        <p:spPr/>
        <p:txBody>
          <a:bodyPr/>
          <a:lstStyle/>
          <a:p>
            <a:endParaRPr lang="en-IE">
              <a:solidFill>
                <a:prstClr val="white">
                  <a:tint val="75000"/>
                </a:prstClr>
              </a:solidFill>
            </a:endParaRPr>
          </a:p>
        </p:txBody>
      </p:sp>
      <p:sp>
        <p:nvSpPr>
          <p:cNvPr id="6" name="Slide Number Placeholder 5"/>
          <p:cNvSpPr>
            <a:spLocks noGrp="1"/>
          </p:cNvSpPr>
          <p:nvPr>
            <p:ph type="sldNum" sz="quarter" idx="12"/>
          </p:nvPr>
        </p:nvSpPr>
        <p:spPr/>
        <p:txBody>
          <a:bodyPr/>
          <a:lstStyle/>
          <a:p>
            <a:fld id="{3E611BAE-4586-43F1-94F8-386027862EF7}" type="slidenum">
              <a:rPr lang="en-IE" smtClean="0">
                <a:solidFill>
                  <a:prstClr val="white">
                    <a:tint val="75000"/>
                  </a:prstClr>
                </a:solidFill>
              </a:rPr>
              <a:pPr/>
              <a:t>‹#›</a:t>
            </a:fld>
            <a:endParaRPr lang="en-IE">
              <a:solidFill>
                <a:prstClr val="white">
                  <a:tint val="75000"/>
                </a:prstClr>
              </a:solidFill>
            </a:endParaRPr>
          </a:p>
        </p:txBody>
      </p:sp>
    </p:spTree>
    <p:extLst>
      <p:ext uri="{BB962C8B-B14F-4D97-AF65-F5344CB8AC3E}">
        <p14:creationId xmlns:p14="http://schemas.microsoft.com/office/powerpoint/2010/main" val="32578735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D9075321-67B7-43CA-B8C4-D7AD8B0C5822}" type="datetimeFigureOut">
              <a:rPr lang="en-IE" smtClean="0">
                <a:solidFill>
                  <a:prstClr val="white">
                    <a:tint val="75000"/>
                  </a:prstClr>
                </a:solidFill>
              </a:rPr>
              <a:pPr/>
              <a:t>08/12/2015</a:t>
            </a:fld>
            <a:endParaRPr lang="en-IE">
              <a:solidFill>
                <a:prstClr val="white">
                  <a:tint val="75000"/>
                </a:prstClr>
              </a:solidFill>
            </a:endParaRPr>
          </a:p>
        </p:txBody>
      </p:sp>
      <p:sp>
        <p:nvSpPr>
          <p:cNvPr id="5" name="Footer Placeholder 4"/>
          <p:cNvSpPr>
            <a:spLocks noGrp="1"/>
          </p:cNvSpPr>
          <p:nvPr>
            <p:ph type="ftr" sz="quarter" idx="11"/>
          </p:nvPr>
        </p:nvSpPr>
        <p:spPr/>
        <p:txBody>
          <a:bodyPr/>
          <a:lstStyle/>
          <a:p>
            <a:endParaRPr lang="en-IE">
              <a:solidFill>
                <a:prstClr val="white">
                  <a:tint val="75000"/>
                </a:prstClr>
              </a:solidFill>
            </a:endParaRPr>
          </a:p>
        </p:txBody>
      </p:sp>
      <p:sp>
        <p:nvSpPr>
          <p:cNvPr id="6" name="Slide Number Placeholder 5"/>
          <p:cNvSpPr>
            <a:spLocks noGrp="1"/>
          </p:cNvSpPr>
          <p:nvPr>
            <p:ph type="sldNum" sz="quarter" idx="12"/>
          </p:nvPr>
        </p:nvSpPr>
        <p:spPr/>
        <p:txBody>
          <a:bodyPr/>
          <a:lstStyle/>
          <a:p>
            <a:fld id="{3E611BAE-4586-43F1-94F8-386027862EF7}" type="slidenum">
              <a:rPr lang="en-IE" smtClean="0">
                <a:solidFill>
                  <a:prstClr val="white">
                    <a:tint val="75000"/>
                  </a:prstClr>
                </a:solidFill>
              </a:rPr>
              <a:pPr/>
              <a:t>‹#›</a:t>
            </a:fld>
            <a:endParaRPr lang="en-IE">
              <a:solidFill>
                <a:prstClr val="white">
                  <a:tint val="75000"/>
                </a:prstClr>
              </a:solidFill>
            </a:endParaRPr>
          </a:p>
        </p:txBody>
      </p:sp>
    </p:spTree>
    <p:extLst>
      <p:ext uri="{BB962C8B-B14F-4D97-AF65-F5344CB8AC3E}">
        <p14:creationId xmlns:p14="http://schemas.microsoft.com/office/powerpoint/2010/main" val="26088233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075321-67B7-43CA-B8C4-D7AD8B0C5822}" type="datetimeFigureOut">
              <a:rPr lang="en-IE" smtClean="0">
                <a:solidFill>
                  <a:prstClr val="white">
                    <a:tint val="75000"/>
                  </a:prstClr>
                </a:solidFill>
              </a:rPr>
              <a:pPr/>
              <a:t>08/12/2015</a:t>
            </a:fld>
            <a:endParaRPr lang="en-IE">
              <a:solidFill>
                <a:prstClr val="white">
                  <a:tint val="75000"/>
                </a:prstClr>
              </a:solidFill>
            </a:endParaRPr>
          </a:p>
        </p:txBody>
      </p:sp>
      <p:sp>
        <p:nvSpPr>
          <p:cNvPr id="5" name="Footer Placeholder 4"/>
          <p:cNvSpPr>
            <a:spLocks noGrp="1"/>
          </p:cNvSpPr>
          <p:nvPr>
            <p:ph type="ftr" sz="quarter" idx="11"/>
          </p:nvPr>
        </p:nvSpPr>
        <p:spPr/>
        <p:txBody>
          <a:bodyPr/>
          <a:lstStyle/>
          <a:p>
            <a:endParaRPr lang="en-IE">
              <a:solidFill>
                <a:prstClr val="white">
                  <a:tint val="75000"/>
                </a:prstClr>
              </a:solidFill>
            </a:endParaRPr>
          </a:p>
        </p:txBody>
      </p:sp>
      <p:sp>
        <p:nvSpPr>
          <p:cNvPr id="6" name="Slide Number Placeholder 5"/>
          <p:cNvSpPr>
            <a:spLocks noGrp="1"/>
          </p:cNvSpPr>
          <p:nvPr>
            <p:ph type="sldNum" sz="quarter" idx="12"/>
          </p:nvPr>
        </p:nvSpPr>
        <p:spPr/>
        <p:txBody>
          <a:bodyPr/>
          <a:lstStyle/>
          <a:p>
            <a:fld id="{3E611BAE-4586-43F1-94F8-386027862EF7}" type="slidenum">
              <a:rPr lang="en-IE" smtClean="0">
                <a:solidFill>
                  <a:prstClr val="white">
                    <a:tint val="75000"/>
                  </a:prstClr>
                </a:solidFill>
              </a:rPr>
              <a:pPr/>
              <a:t>‹#›</a:t>
            </a:fld>
            <a:endParaRPr lang="en-IE">
              <a:solidFill>
                <a:prstClr val="white">
                  <a:tint val="75000"/>
                </a:prstClr>
              </a:solidFill>
            </a:endParaRPr>
          </a:p>
        </p:txBody>
      </p:sp>
    </p:spTree>
    <p:extLst>
      <p:ext uri="{BB962C8B-B14F-4D97-AF65-F5344CB8AC3E}">
        <p14:creationId xmlns:p14="http://schemas.microsoft.com/office/powerpoint/2010/main" val="9833882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D9075321-67B7-43CA-B8C4-D7AD8B0C5822}" type="datetimeFigureOut">
              <a:rPr lang="en-IE" smtClean="0">
                <a:solidFill>
                  <a:prstClr val="white">
                    <a:tint val="75000"/>
                  </a:prstClr>
                </a:solidFill>
              </a:rPr>
              <a:pPr/>
              <a:t>08/12/2015</a:t>
            </a:fld>
            <a:endParaRPr lang="en-IE">
              <a:solidFill>
                <a:prstClr val="white">
                  <a:tint val="75000"/>
                </a:prstClr>
              </a:solidFill>
            </a:endParaRPr>
          </a:p>
        </p:txBody>
      </p:sp>
      <p:sp>
        <p:nvSpPr>
          <p:cNvPr id="6" name="Footer Placeholder 5"/>
          <p:cNvSpPr>
            <a:spLocks noGrp="1"/>
          </p:cNvSpPr>
          <p:nvPr>
            <p:ph type="ftr" sz="quarter" idx="11"/>
          </p:nvPr>
        </p:nvSpPr>
        <p:spPr/>
        <p:txBody>
          <a:bodyPr/>
          <a:lstStyle/>
          <a:p>
            <a:endParaRPr lang="en-IE">
              <a:solidFill>
                <a:prstClr val="white">
                  <a:tint val="75000"/>
                </a:prstClr>
              </a:solidFill>
            </a:endParaRPr>
          </a:p>
        </p:txBody>
      </p:sp>
      <p:sp>
        <p:nvSpPr>
          <p:cNvPr id="7" name="Slide Number Placeholder 6"/>
          <p:cNvSpPr>
            <a:spLocks noGrp="1"/>
          </p:cNvSpPr>
          <p:nvPr>
            <p:ph type="sldNum" sz="quarter" idx="12"/>
          </p:nvPr>
        </p:nvSpPr>
        <p:spPr/>
        <p:txBody>
          <a:bodyPr/>
          <a:lstStyle/>
          <a:p>
            <a:fld id="{3E611BAE-4586-43F1-94F8-386027862EF7}" type="slidenum">
              <a:rPr lang="en-IE" smtClean="0">
                <a:solidFill>
                  <a:prstClr val="white">
                    <a:tint val="75000"/>
                  </a:prstClr>
                </a:solidFill>
              </a:rPr>
              <a:pPr/>
              <a:t>‹#›</a:t>
            </a:fld>
            <a:endParaRPr lang="en-IE">
              <a:solidFill>
                <a:prstClr val="white">
                  <a:tint val="75000"/>
                </a:prstClr>
              </a:solidFill>
            </a:endParaRPr>
          </a:p>
        </p:txBody>
      </p:sp>
    </p:spTree>
    <p:extLst>
      <p:ext uri="{BB962C8B-B14F-4D97-AF65-F5344CB8AC3E}">
        <p14:creationId xmlns:p14="http://schemas.microsoft.com/office/powerpoint/2010/main" val="217539460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D9075321-67B7-43CA-B8C4-D7AD8B0C5822}" type="datetimeFigureOut">
              <a:rPr lang="en-IE" smtClean="0">
                <a:solidFill>
                  <a:prstClr val="white">
                    <a:tint val="75000"/>
                  </a:prstClr>
                </a:solidFill>
              </a:rPr>
              <a:pPr/>
              <a:t>08/12/2015</a:t>
            </a:fld>
            <a:endParaRPr lang="en-IE">
              <a:solidFill>
                <a:prstClr val="white">
                  <a:tint val="75000"/>
                </a:prstClr>
              </a:solidFill>
            </a:endParaRPr>
          </a:p>
        </p:txBody>
      </p:sp>
      <p:sp>
        <p:nvSpPr>
          <p:cNvPr id="8" name="Footer Placeholder 7"/>
          <p:cNvSpPr>
            <a:spLocks noGrp="1"/>
          </p:cNvSpPr>
          <p:nvPr>
            <p:ph type="ftr" sz="quarter" idx="11"/>
          </p:nvPr>
        </p:nvSpPr>
        <p:spPr/>
        <p:txBody>
          <a:bodyPr/>
          <a:lstStyle/>
          <a:p>
            <a:endParaRPr lang="en-IE">
              <a:solidFill>
                <a:prstClr val="white">
                  <a:tint val="75000"/>
                </a:prstClr>
              </a:solidFill>
            </a:endParaRPr>
          </a:p>
        </p:txBody>
      </p:sp>
      <p:sp>
        <p:nvSpPr>
          <p:cNvPr id="9" name="Slide Number Placeholder 8"/>
          <p:cNvSpPr>
            <a:spLocks noGrp="1"/>
          </p:cNvSpPr>
          <p:nvPr>
            <p:ph type="sldNum" sz="quarter" idx="12"/>
          </p:nvPr>
        </p:nvSpPr>
        <p:spPr/>
        <p:txBody>
          <a:bodyPr/>
          <a:lstStyle/>
          <a:p>
            <a:fld id="{3E611BAE-4586-43F1-94F8-386027862EF7}" type="slidenum">
              <a:rPr lang="en-IE" smtClean="0">
                <a:solidFill>
                  <a:prstClr val="white">
                    <a:tint val="75000"/>
                  </a:prstClr>
                </a:solidFill>
              </a:rPr>
              <a:pPr/>
              <a:t>‹#›</a:t>
            </a:fld>
            <a:endParaRPr lang="en-IE">
              <a:solidFill>
                <a:prstClr val="white">
                  <a:tint val="75000"/>
                </a:prstClr>
              </a:solidFill>
            </a:endParaRPr>
          </a:p>
        </p:txBody>
      </p:sp>
    </p:spTree>
    <p:extLst>
      <p:ext uri="{BB962C8B-B14F-4D97-AF65-F5344CB8AC3E}">
        <p14:creationId xmlns:p14="http://schemas.microsoft.com/office/powerpoint/2010/main" val="34979719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D9075321-67B7-43CA-B8C4-D7AD8B0C5822}" type="datetimeFigureOut">
              <a:rPr lang="en-IE" smtClean="0">
                <a:solidFill>
                  <a:prstClr val="white">
                    <a:tint val="75000"/>
                  </a:prstClr>
                </a:solidFill>
              </a:rPr>
              <a:pPr/>
              <a:t>08/12/2015</a:t>
            </a:fld>
            <a:endParaRPr lang="en-IE">
              <a:solidFill>
                <a:prstClr val="white">
                  <a:tint val="75000"/>
                </a:prstClr>
              </a:solidFill>
            </a:endParaRPr>
          </a:p>
        </p:txBody>
      </p:sp>
      <p:sp>
        <p:nvSpPr>
          <p:cNvPr id="4" name="Footer Placeholder 3"/>
          <p:cNvSpPr>
            <a:spLocks noGrp="1"/>
          </p:cNvSpPr>
          <p:nvPr>
            <p:ph type="ftr" sz="quarter" idx="11"/>
          </p:nvPr>
        </p:nvSpPr>
        <p:spPr/>
        <p:txBody>
          <a:bodyPr/>
          <a:lstStyle/>
          <a:p>
            <a:endParaRPr lang="en-IE">
              <a:solidFill>
                <a:prstClr val="white">
                  <a:tint val="75000"/>
                </a:prstClr>
              </a:solidFill>
            </a:endParaRPr>
          </a:p>
        </p:txBody>
      </p:sp>
      <p:sp>
        <p:nvSpPr>
          <p:cNvPr id="5" name="Slide Number Placeholder 4"/>
          <p:cNvSpPr>
            <a:spLocks noGrp="1"/>
          </p:cNvSpPr>
          <p:nvPr>
            <p:ph type="sldNum" sz="quarter" idx="12"/>
          </p:nvPr>
        </p:nvSpPr>
        <p:spPr/>
        <p:txBody>
          <a:bodyPr/>
          <a:lstStyle/>
          <a:p>
            <a:fld id="{3E611BAE-4586-43F1-94F8-386027862EF7}" type="slidenum">
              <a:rPr lang="en-IE" smtClean="0">
                <a:solidFill>
                  <a:prstClr val="white">
                    <a:tint val="75000"/>
                  </a:prstClr>
                </a:solidFill>
              </a:rPr>
              <a:pPr/>
              <a:t>‹#›</a:t>
            </a:fld>
            <a:endParaRPr lang="en-IE">
              <a:solidFill>
                <a:prstClr val="white">
                  <a:tint val="75000"/>
                </a:prstClr>
              </a:solidFill>
            </a:endParaRPr>
          </a:p>
        </p:txBody>
      </p:sp>
    </p:spTree>
    <p:extLst>
      <p:ext uri="{BB962C8B-B14F-4D97-AF65-F5344CB8AC3E}">
        <p14:creationId xmlns:p14="http://schemas.microsoft.com/office/powerpoint/2010/main" val="295312386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075321-67B7-43CA-B8C4-D7AD8B0C5822}" type="datetimeFigureOut">
              <a:rPr lang="en-IE" smtClean="0">
                <a:solidFill>
                  <a:prstClr val="white">
                    <a:tint val="75000"/>
                  </a:prstClr>
                </a:solidFill>
              </a:rPr>
              <a:pPr/>
              <a:t>08/12/2015</a:t>
            </a:fld>
            <a:endParaRPr lang="en-IE">
              <a:solidFill>
                <a:prstClr val="white">
                  <a:tint val="75000"/>
                </a:prstClr>
              </a:solidFill>
            </a:endParaRPr>
          </a:p>
        </p:txBody>
      </p:sp>
      <p:sp>
        <p:nvSpPr>
          <p:cNvPr id="3" name="Footer Placeholder 2"/>
          <p:cNvSpPr>
            <a:spLocks noGrp="1"/>
          </p:cNvSpPr>
          <p:nvPr>
            <p:ph type="ftr" sz="quarter" idx="11"/>
          </p:nvPr>
        </p:nvSpPr>
        <p:spPr/>
        <p:txBody>
          <a:bodyPr/>
          <a:lstStyle/>
          <a:p>
            <a:endParaRPr lang="en-IE">
              <a:solidFill>
                <a:prstClr val="white">
                  <a:tint val="75000"/>
                </a:prstClr>
              </a:solidFill>
            </a:endParaRPr>
          </a:p>
        </p:txBody>
      </p:sp>
      <p:sp>
        <p:nvSpPr>
          <p:cNvPr id="4" name="Slide Number Placeholder 3"/>
          <p:cNvSpPr>
            <a:spLocks noGrp="1"/>
          </p:cNvSpPr>
          <p:nvPr>
            <p:ph type="sldNum" sz="quarter" idx="12"/>
          </p:nvPr>
        </p:nvSpPr>
        <p:spPr/>
        <p:txBody>
          <a:bodyPr/>
          <a:lstStyle/>
          <a:p>
            <a:fld id="{3E611BAE-4586-43F1-94F8-386027862EF7}" type="slidenum">
              <a:rPr lang="en-IE" smtClean="0">
                <a:solidFill>
                  <a:prstClr val="white">
                    <a:tint val="75000"/>
                  </a:prstClr>
                </a:solidFill>
              </a:rPr>
              <a:pPr/>
              <a:t>‹#›</a:t>
            </a:fld>
            <a:endParaRPr lang="en-IE">
              <a:solidFill>
                <a:prstClr val="white">
                  <a:tint val="75000"/>
                </a:prstClr>
              </a:solidFill>
            </a:endParaRPr>
          </a:p>
        </p:txBody>
      </p:sp>
    </p:spTree>
    <p:extLst>
      <p:ext uri="{BB962C8B-B14F-4D97-AF65-F5344CB8AC3E}">
        <p14:creationId xmlns:p14="http://schemas.microsoft.com/office/powerpoint/2010/main" val="37488299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8C0F963-CF7A-41A7-B3BE-AD2E455320A6}" type="datetimeFigureOut">
              <a:rPr lang="en-US" smtClean="0"/>
              <a:t>12/8/2015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91DBC5-7FCA-4B68-B7E8-1ABFA0E46723}" type="slidenum">
              <a:rPr lang="en-US" smtClean="0"/>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075321-67B7-43CA-B8C4-D7AD8B0C5822}" type="datetimeFigureOut">
              <a:rPr lang="en-IE" smtClean="0">
                <a:solidFill>
                  <a:prstClr val="white">
                    <a:tint val="75000"/>
                  </a:prstClr>
                </a:solidFill>
              </a:rPr>
              <a:pPr/>
              <a:t>08/12/2015</a:t>
            </a:fld>
            <a:endParaRPr lang="en-IE">
              <a:solidFill>
                <a:prstClr val="white">
                  <a:tint val="75000"/>
                </a:prstClr>
              </a:solidFill>
            </a:endParaRPr>
          </a:p>
        </p:txBody>
      </p:sp>
      <p:sp>
        <p:nvSpPr>
          <p:cNvPr id="6" name="Footer Placeholder 5"/>
          <p:cNvSpPr>
            <a:spLocks noGrp="1"/>
          </p:cNvSpPr>
          <p:nvPr>
            <p:ph type="ftr" sz="quarter" idx="11"/>
          </p:nvPr>
        </p:nvSpPr>
        <p:spPr/>
        <p:txBody>
          <a:bodyPr/>
          <a:lstStyle/>
          <a:p>
            <a:endParaRPr lang="en-IE">
              <a:solidFill>
                <a:prstClr val="white">
                  <a:tint val="75000"/>
                </a:prstClr>
              </a:solidFill>
            </a:endParaRPr>
          </a:p>
        </p:txBody>
      </p:sp>
      <p:sp>
        <p:nvSpPr>
          <p:cNvPr id="7" name="Slide Number Placeholder 6"/>
          <p:cNvSpPr>
            <a:spLocks noGrp="1"/>
          </p:cNvSpPr>
          <p:nvPr>
            <p:ph type="sldNum" sz="quarter" idx="12"/>
          </p:nvPr>
        </p:nvSpPr>
        <p:spPr/>
        <p:txBody>
          <a:bodyPr/>
          <a:lstStyle/>
          <a:p>
            <a:fld id="{3E611BAE-4586-43F1-94F8-386027862EF7}" type="slidenum">
              <a:rPr lang="en-IE" smtClean="0">
                <a:solidFill>
                  <a:prstClr val="white">
                    <a:tint val="75000"/>
                  </a:prstClr>
                </a:solidFill>
              </a:rPr>
              <a:pPr/>
              <a:t>‹#›</a:t>
            </a:fld>
            <a:endParaRPr lang="en-IE">
              <a:solidFill>
                <a:prstClr val="white">
                  <a:tint val="75000"/>
                </a:prstClr>
              </a:solidFill>
            </a:endParaRPr>
          </a:p>
        </p:txBody>
      </p:sp>
    </p:spTree>
    <p:extLst>
      <p:ext uri="{BB962C8B-B14F-4D97-AF65-F5344CB8AC3E}">
        <p14:creationId xmlns:p14="http://schemas.microsoft.com/office/powerpoint/2010/main" val="30331382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075321-67B7-43CA-B8C4-D7AD8B0C5822}" type="datetimeFigureOut">
              <a:rPr lang="en-IE" smtClean="0">
                <a:solidFill>
                  <a:prstClr val="white">
                    <a:tint val="75000"/>
                  </a:prstClr>
                </a:solidFill>
              </a:rPr>
              <a:pPr/>
              <a:t>08/12/2015</a:t>
            </a:fld>
            <a:endParaRPr lang="en-IE">
              <a:solidFill>
                <a:prstClr val="white">
                  <a:tint val="75000"/>
                </a:prstClr>
              </a:solidFill>
            </a:endParaRPr>
          </a:p>
        </p:txBody>
      </p:sp>
      <p:sp>
        <p:nvSpPr>
          <p:cNvPr id="6" name="Footer Placeholder 5"/>
          <p:cNvSpPr>
            <a:spLocks noGrp="1"/>
          </p:cNvSpPr>
          <p:nvPr>
            <p:ph type="ftr" sz="quarter" idx="11"/>
          </p:nvPr>
        </p:nvSpPr>
        <p:spPr/>
        <p:txBody>
          <a:bodyPr/>
          <a:lstStyle/>
          <a:p>
            <a:endParaRPr lang="en-IE">
              <a:solidFill>
                <a:prstClr val="white">
                  <a:tint val="75000"/>
                </a:prstClr>
              </a:solidFill>
            </a:endParaRPr>
          </a:p>
        </p:txBody>
      </p:sp>
      <p:sp>
        <p:nvSpPr>
          <p:cNvPr id="7" name="Slide Number Placeholder 6"/>
          <p:cNvSpPr>
            <a:spLocks noGrp="1"/>
          </p:cNvSpPr>
          <p:nvPr>
            <p:ph type="sldNum" sz="quarter" idx="12"/>
          </p:nvPr>
        </p:nvSpPr>
        <p:spPr/>
        <p:txBody>
          <a:bodyPr/>
          <a:lstStyle/>
          <a:p>
            <a:fld id="{3E611BAE-4586-43F1-94F8-386027862EF7}" type="slidenum">
              <a:rPr lang="en-IE" smtClean="0">
                <a:solidFill>
                  <a:prstClr val="white">
                    <a:tint val="75000"/>
                  </a:prstClr>
                </a:solidFill>
              </a:rPr>
              <a:pPr/>
              <a:t>‹#›</a:t>
            </a:fld>
            <a:endParaRPr lang="en-IE">
              <a:solidFill>
                <a:prstClr val="white">
                  <a:tint val="75000"/>
                </a:prstClr>
              </a:solidFill>
            </a:endParaRPr>
          </a:p>
        </p:txBody>
      </p:sp>
    </p:spTree>
    <p:extLst>
      <p:ext uri="{BB962C8B-B14F-4D97-AF65-F5344CB8AC3E}">
        <p14:creationId xmlns:p14="http://schemas.microsoft.com/office/powerpoint/2010/main" val="249367274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D9075321-67B7-43CA-B8C4-D7AD8B0C5822}" type="datetimeFigureOut">
              <a:rPr lang="en-IE" smtClean="0">
                <a:solidFill>
                  <a:prstClr val="white">
                    <a:tint val="75000"/>
                  </a:prstClr>
                </a:solidFill>
              </a:rPr>
              <a:pPr/>
              <a:t>08/12/2015</a:t>
            </a:fld>
            <a:endParaRPr lang="en-IE">
              <a:solidFill>
                <a:prstClr val="white">
                  <a:tint val="75000"/>
                </a:prstClr>
              </a:solidFill>
            </a:endParaRPr>
          </a:p>
        </p:txBody>
      </p:sp>
      <p:sp>
        <p:nvSpPr>
          <p:cNvPr id="5" name="Footer Placeholder 4"/>
          <p:cNvSpPr>
            <a:spLocks noGrp="1"/>
          </p:cNvSpPr>
          <p:nvPr>
            <p:ph type="ftr" sz="quarter" idx="11"/>
          </p:nvPr>
        </p:nvSpPr>
        <p:spPr/>
        <p:txBody>
          <a:bodyPr/>
          <a:lstStyle/>
          <a:p>
            <a:endParaRPr lang="en-IE">
              <a:solidFill>
                <a:prstClr val="white">
                  <a:tint val="75000"/>
                </a:prstClr>
              </a:solidFill>
            </a:endParaRPr>
          </a:p>
        </p:txBody>
      </p:sp>
      <p:sp>
        <p:nvSpPr>
          <p:cNvPr id="6" name="Slide Number Placeholder 5"/>
          <p:cNvSpPr>
            <a:spLocks noGrp="1"/>
          </p:cNvSpPr>
          <p:nvPr>
            <p:ph type="sldNum" sz="quarter" idx="12"/>
          </p:nvPr>
        </p:nvSpPr>
        <p:spPr/>
        <p:txBody>
          <a:bodyPr/>
          <a:lstStyle/>
          <a:p>
            <a:fld id="{3E611BAE-4586-43F1-94F8-386027862EF7}" type="slidenum">
              <a:rPr lang="en-IE" smtClean="0">
                <a:solidFill>
                  <a:prstClr val="white">
                    <a:tint val="75000"/>
                  </a:prstClr>
                </a:solidFill>
              </a:rPr>
              <a:pPr/>
              <a:t>‹#›</a:t>
            </a:fld>
            <a:endParaRPr lang="en-IE">
              <a:solidFill>
                <a:prstClr val="white">
                  <a:tint val="75000"/>
                </a:prstClr>
              </a:solidFill>
            </a:endParaRPr>
          </a:p>
        </p:txBody>
      </p:sp>
    </p:spTree>
    <p:extLst>
      <p:ext uri="{BB962C8B-B14F-4D97-AF65-F5344CB8AC3E}">
        <p14:creationId xmlns:p14="http://schemas.microsoft.com/office/powerpoint/2010/main" val="159942033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D9075321-67B7-43CA-B8C4-D7AD8B0C5822}" type="datetimeFigureOut">
              <a:rPr lang="en-IE" smtClean="0">
                <a:solidFill>
                  <a:prstClr val="white">
                    <a:tint val="75000"/>
                  </a:prstClr>
                </a:solidFill>
              </a:rPr>
              <a:pPr/>
              <a:t>08/12/2015</a:t>
            </a:fld>
            <a:endParaRPr lang="en-IE">
              <a:solidFill>
                <a:prstClr val="white">
                  <a:tint val="75000"/>
                </a:prstClr>
              </a:solidFill>
            </a:endParaRPr>
          </a:p>
        </p:txBody>
      </p:sp>
      <p:sp>
        <p:nvSpPr>
          <p:cNvPr id="5" name="Footer Placeholder 4"/>
          <p:cNvSpPr>
            <a:spLocks noGrp="1"/>
          </p:cNvSpPr>
          <p:nvPr>
            <p:ph type="ftr" sz="quarter" idx="11"/>
          </p:nvPr>
        </p:nvSpPr>
        <p:spPr/>
        <p:txBody>
          <a:bodyPr/>
          <a:lstStyle/>
          <a:p>
            <a:endParaRPr lang="en-IE">
              <a:solidFill>
                <a:prstClr val="white">
                  <a:tint val="75000"/>
                </a:prstClr>
              </a:solidFill>
            </a:endParaRPr>
          </a:p>
        </p:txBody>
      </p:sp>
      <p:sp>
        <p:nvSpPr>
          <p:cNvPr id="6" name="Slide Number Placeholder 5"/>
          <p:cNvSpPr>
            <a:spLocks noGrp="1"/>
          </p:cNvSpPr>
          <p:nvPr>
            <p:ph type="sldNum" sz="quarter" idx="12"/>
          </p:nvPr>
        </p:nvSpPr>
        <p:spPr/>
        <p:txBody>
          <a:bodyPr/>
          <a:lstStyle/>
          <a:p>
            <a:fld id="{3E611BAE-4586-43F1-94F8-386027862EF7}" type="slidenum">
              <a:rPr lang="en-IE" smtClean="0">
                <a:solidFill>
                  <a:prstClr val="white">
                    <a:tint val="75000"/>
                  </a:prstClr>
                </a:solidFill>
              </a:rPr>
              <a:pPr/>
              <a:t>‹#›</a:t>
            </a:fld>
            <a:endParaRPr lang="en-IE">
              <a:solidFill>
                <a:prstClr val="white">
                  <a:tint val="75000"/>
                </a:prstClr>
              </a:solidFill>
            </a:endParaRPr>
          </a:p>
        </p:txBody>
      </p:sp>
    </p:spTree>
    <p:extLst>
      <p:ext uri="{BB962C8B-B14F-4D97-AF65-F5344CB8AC3E}">
        <p14:creationId xmlns:p14="http://schemas.microsoft.com/office/powerpoint/2010/main" val="144250720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A2D1D4B-CEA5-44F7-92E6-ADDAFDCD5AA3}" type="datetimeFigureOut">
              <a:rPr lang="en-GB" smtClean="0">
                <a:solidFill>
                  <a:prstClr val="black">
                    <a:tint val="75000"/>
                  </a:prstClr>
                </a:solidFill>
                <a:latin typeface="Calibri"/>
              </a:rPr>
              <a:pPr/>
              <a:t>08/12/2015</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32F45ACF-7BB2-49E1-A8D5-E598855CCC8C}"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5710491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A2D1D4B-CEA5-44F7-92E6-ADDAFDCD5AA3}" type="datetimeFigureOut">
              <a:rPr lang="en-GB" smtClean="0">
                <a:solidFill>
                  <a:prstClr val="black">
                    <a:tint val="75000"/>
                  </a:prstClr>
                </a:solidFill>
                <a:latin typeface="Calibri"/>
              </a:rPr>
              <a:pPr/>
              <a:t>08/12/2015</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32F45ACF-7BB2-49E1-A8D5-E598855CCC8C}"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81045926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2D1D4B-CEA5-44F7-92E6-ADDAFDCD5AA3}" type="datetimeFigureOut">
              <a:rPr lang="en-GB" smtClean="0">
                <a:solidFill>
                  <a:prstClr val="black">
                    <a:tint val="75000"/>
                  </a:prstClr>
                </a:solidFill>
                <a:latin typeface="Calibri"/>
              </a:rPr>
              <a:pPr/>
              <a:t>08/12/2015</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32F45ACF-7BB2-49E1-A8D5-E598855CCC8C}"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45600091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A2D1D4B-CEA5-44F7-92E6-ADDAFDCD5AA3}" type="datetimeFigureOut">
              <a:rPr lang="en-GB" smtClean="0">
                <a:solidFill>
                  <a:prstClr val="black">
                    <a:tint val="75000"/>
                  </a:prstClr>
                </a:solidFill>
                <a:latin typeface="Calibri"/>
              </a:rPr>
              <a:pPr/>
              <a:t>08/12/2015</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32F45ACF-7BB2-49E1-A8D5-E598855CCC8C}"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71152132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A2D1D4B-CEA5-44F7-92E6-ADDAFDCD5AA3}" type="datetimeFigureOut">
              <a:rPr lang="en-GB" smtClean="0">
                <a:solidFill>
                  <a:prstClr val="black">
                    <a:tint val="75000"/>
                  </a:prstClr>
                </a:solidFill>
                <a:latin typeface="Calibri"/>
              </a:rPr>
              <a:pPr/>
              <a:t>08/12/2015</a:t>
            </a:fld>
            <a:endParaRPr lang="en-GB">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GB">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32F45ACF-7BB2-49E1-A8D5-E598855CCC8C}"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422615173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A2D1D4B-CEA5-44F7-92E6-ADDAFDCD5AA3}" type="datetimeFigureOut">
              <a:rPr lang="en-GB" smtClean="0">
                <a:solidFill>
                  <a:prstClr val="black">
                    <a:tint val="75000"/>
                  </a:prstClr>
                </a:solidFill>
                <a:latin typeface="Calibri"/>
              </a:rPr>
              <a:pPr/>
              <a:t>08/12/2015</a:t>
            </a:fld>
            <a:endParaRPr lang="en-GB">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GB">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32F45ACF-7BB2-49E1-A8D5-E598855CCC8C}"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5577144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8C0F963-CF7A-41A7-B3BE-AD2E455320A6}" type="datetimeFigureOut">
              <a:rPr lang="en-US" smtClean="0"/>
              <a:t>12/8/2015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91DBC5-7FCA-4B68-B7E8-1ABFA0E46723}" type="slidenum">
              <a:rPr lang="en-US" smtClean="0"/>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2D1D4B-CEA5-44F7-92E6-ADDAFDCD5AA3}" type="datetimeFigureOut">
              <a:rPr lang="en-GB" smtClean="0">
                <a:solidFill>
                  <a:prstClr val="black">
                    <a:tint val="75000"/>
                  </a:prstClr>
                </a:solidFill>
                <a:latin typeface="Calibri"/>
              </a:rPr>
              <a:pPr/>
              <a:t>08/12/2015</a:t>
            </a:fld>
            <a:endParaRPr lang="en-GB">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32F45ACF-7BB2-49E1-A8D5-E598855CCC8C}"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03069308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2D1D4B-CEA5-44F7-92E6-ADDAFDCD5AA3}" type="datetimeFigureOut">
              <a:rPr lang="en-GB" smtClean="0">
                <a:solidFill>
                  <a:prstClr val="black">
                    <a:tint val="75000"/>
                  </a:prstClr>
                </a:solidFill>
                <a:latin typeface="Calibri"/>
              </a:rPr>
              <a:pPr/>
              <a:t>08/12/2015</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32F45ACF-7BB2-49E1-A8D5-E598855CCC8C}"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31923658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2D1D4B-CEA5-44F7-92E6-ADDAFDCD5AA3}" type="datetimeFigureOut">
              <a:rPr lang="en-GB" smtClean="0">
                <a:solidFill>
                  <a:prstClr val="black">
                    <a:tint val="75000"/>
                  </a:prstClr>
                </a:solidFill>
                <a:latin typeface="Calibri"/>
              </a:rPr>
              <a:pPr/>
              <a:t>08/12/2015</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32F45ACF-7BB2-49E1-A8D5-E598855CCC8C}"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28119162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A2D1D4B-CEA5-44F7-92E6-ADDAFDCD5AA3}" type="datetimeFigureOut">
              <a:rPr lang="en-GB" smtClean="0">
                <a:solidFill>
                  <a:prstClr val="black">
                    <a:tint val="75000"/>
                  </a:prstClr>
                </a:solidFill>
                <a:latin typeface="Calibri"/>
              </a:rPr>
              <a:pPr/>
              <a:t>08/12/2015</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32F45ACF-7BB2-49E1-A8D5-E598855CCC8C}"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297438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A2D1D4B-CEA5-44F7-92E6-ADDAFDCD5AA3}" type="datetimeFigureOut">
              <a:rPr lang="en-GB" smtClean="0">
                <a:solidFill>
                  <a:prstClr val="black">
                    <a:tint val="75000"/>
                  </a:prstClr>
                </a:solidFill>
                <a:latin typeface="Calibri"/>
              </a:rPr>
              <a:pPr/>
              <a:t>08/12/2015</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32F45ACF-7BB2-49E1-A8D5-E598855CCC8C}"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3053147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userDrawn="1">
  <p:cSld name="Diapositive de titre">
    <p:spTree>
      <p:nvGrpSpPr>
        <p:cNvPr id="1" name=""/>
        <p:cNvGrpSpPr/>
        <p:nvPr/>
      </p:nvGrpSpPr>
      <p:grpSpPr>
        <a:xfrm>
          <a:off x="0" y="0"/>
          <a:ext cx="0" cy="0"/>
          <a:chOff x="0" y="0"/>
          <a:chExt cx="0" cy="0"/>
        </a:xfrm>
      </p:grpSpPr>
      <p:pic>
        <p:nvPicPr>
          <p:cNvPr id="4" name="Picture 2" descr="C:\Users\schimi\Pictures\PPT Presi\Essai2.png"/>
          <p:cNvPicPr>
            <a:picLocks noChangeAspect="1" noChangeArrowheads="1"/>
          </p:cNvPicPr>
          <p:nvPr userDrawn="1"/>
        </p:nvPicPr>
        <p:blipFill>
          <a:blip r:embed="rId2" cstate="print"/>
          <a:srcRect/>
          <a:stretch>
            <a:fillRect/>
          </a:stretch>
        </p:blipFill>
        <p:spPr bwMode="auto">
          <a:xfrm>
            <a:off x="0" y="5245134"/>
            <a:ext cx="9144000" cy="1612865"/>
          </a:xfrm>
          <a:prstGeom prst="rect">
            <a:avLst/>
          </a:prstGeom>
          <a:noFill/>
        </p:spPr>
      </p:pic>
      <p:sp>
        <p:nvSpPr>
          <p:cNvPr id="3" name="Sous-titre 2"/>
          <p:cNvSpPr>
            <a:spLocks noGrp="1"/>
          </p:cNvSpPr>
          <p:nvPr>
            <p:ph type="subTitle" idx="1" hasCustomPrompt="1"/>
          </p:nvPr>
        </p:nvSpPr>
        <p:spPr>
          <a:xfrm>
            <a:off x="4499992" y="2636912"/>
            <a:ext cx="4392488" cy="1512168"/>
          </a:xfrm>
        </p:spPr>
        <p:txBody>
          <a:bodyPr/>
          <a:lstStyle>
            <a:lvl1pPr marL="0" indent="0" algn="l">
              <a:buNone/>
              <a:defRPr sz="2400" baseline="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dirty="0" smtClean="0"/>
              <a:t>Cliquez pour ajouter un sous-titre</a:t>
            </a:r>
            <a:endParaRPr lang="fr-CH" dirty="0"/>
          </a:p>
        </p:txBody>
      </p:sp>
      <p:sp>
        <p:nvSpPr>
          <p:cNvPr id="13" name="Titre 12"/>
          <p:cNvSpPr>
            <a:spLocks noGrp="1"/>
          </p:cNvSpPr>
          <p:nvPr>
            <p:ph type="title" hasCustomPrompt="1"/>
          </p:nvPr>
        </p:nvSpPr>
        <p:spPr>
          <a:xfrm>
            <a:off x="4499992" y="1628800"/>
            <a:ext cx="4392488" cy="1008881"/>
          </a:xfrm>
        </p:spPr>
        <p:txBody>
          <a:bodyPr/>
          <a:lstStyle>
            <a:lvl1pPr>
              <a:defRPr/>
            </a:lvl1pPr>
          </a:lstStyle>
          <a:p>
            <a:r>
              <a:rPr lang="fr-FR" dirty="0" smtClean="0"/>
              <a:t>Cliquez pour ajouter un titre</a:t>
            </a:r>
            <a:endParaRPr lang="fr-CH" dirty="0"/>
          </a:p>
        </p:txBody>
      </p:sp>
      <p:sp>
        <p:nvSpPr>
          <p:cNvPr id="19" name="Espace réservé de la date 18"/>
          <p:cNvSpPr>
            <a:spLocks noGrp="1"/>
          </p:cNvSpPr>
          <p:nvPr>
            <p:ph type="dt" sz="half" idx="10"/>
          </p:nvPr>
        </p:nvSpPr>
        <p:spPr>
          <a:xfrm>
            <a:off x="4499992" y="4149080"/>
            <a:ext cx="2133600" cy="476250"/>
          </a:xfrm>
        </p:spPr>
        <p:txBody>
          <a:bodyPr/>
          <a:lstStyle/>
          <a:p>
            <a:pPr>
              <a:defRPr/>
            </a:pPr>
            <a:r>
              <a:rPr lang="fr-FR" smtClean="0">
                <a:solidFill>
                  <a:prstClr val="black">
                    <a:tint val="75000"/>
                  </a:prstClr>
                </a:solidFill>
                <a:latin typeface="Calibri"/>
              </a:rPr>
              <a:t>date</a:t>
            </a:r>
            <a:endParaRPr lang="en-US" dirty="0">
              <a:solidFill>
                <a:prstClr val="black">
                  <a:tint val="75000"/>
                </a:prstClr>
              </a:solidFill>
              <a:latin typeface="Calibri"/>
            </a:endParaRPr>
          </a:p>
        </p:txBody>
      </p:sp>
      <p:pic>
        <p:nvPicPr>
          <p:cNvPr id="7" name="Picture 2" descr="C:\Users\schimi\Pictures\PPT Presi\logo_presidence_2015_en\LOGO_PRESIDENCE_2015_EN\LOGO_PRESIDENCE_2015_CMYK_EN.png"/>
          <p:cNvPicPr>
            <a:picLocks noChangeAspect="1" noChangeArrowheads="1"/>
          </p:cNvPicPr>
          <p:nvPr userDrawn="1"/>
        </p:nvPicPr>
        <p:blipFill>
          <a:blip r:embed="rId3" cstate="print"/>
          <a:srcRect/>
          <a:stretch>
            <a:fillRect/>
          </a:stretch>
        </p:blipFill>
        <p:spPr bwMode="auto">
          <a:xfrm>
            <a:off x="395536" y="332656"/>
            <a:ext cx="3264783" cy="579600"/>
          </a:xfrm>
          <a:prstGeom prst="rect">
            <a:avLst/>
          </a:prstGeom>
          <a:noFill/>
        </p:spPr>
      </p:pic>
    </p:spTree>
    <p:extLst>
      <p:ext uri="{BB962C8B-B14F-4D97-AF65-F5344CB8AC3E}">
        <p14:creationId xmlns:p14="http://schemas.microsoft.com/office/powerpoint/2010/main" val="3795997983"/>
      </p:ext>
    </p:extLst>
  </p:cSld>
  <p:clrMapOvr>
    <a:masterClrMapping/>
  </p:clrMapOvr>
  <p:hf sldNum="0" hdr="0" ftr="0"/>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ga-IE"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ga-IE" smtClean="0"/>
              <a:t>Click to edit Master subtitle style</a:t>
            </a:r>
            <a:endParaRPr lang="en-US"/>
          </a:p>
        </p:txBody>
      </p:sp>
      <p:sp>
        <p:nvSpPr>
          <p:cNvPr id="4" name="Date Placeholder 3"/>
          <p:cNvSpPr>
            <a:spLocks noGrp="1"/>
          </p:cNvSpPr>
          <p:nvPr>
            <p:ph type="dt" sz="half" idx="10"/>
          </p:nvPr>
        </p:nvSpPr>
        <p:spPr/>
        <p:txBody>
          <a:bodyPr/>
          <a:lstStyle/>
          <a:p>
            <a:fld id="{D587E344-CFD5-F64B-A359-9ADEBC5B4C8A}" type="datetimeFigureOut">
              <a:rPr lang="en-US" smtClean="0">
                <a:solidFill>
                  <a:prstClr val="black">
                    <a:tint val="75000"/>
                  </a:prstClr>
                </a:solidFill>
                <a:latin typeface="Calibri"/>
              </a:rPr>
              <a:pPr/>
              <a:t>12/8/2015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32A7308-3F33-4646-B638-9BF1C556B08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73770220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smtClean="0"/>
              <a:t>Click to edit Master title style</a:t>
            </a:r>
            <a:endParaRPr lang="en-US"/>
          </a:p>
        </p:txBody>
      </p:sp>
      <p:sp>
        <p:nvSpPr>
          <p:cNvPr id="3" name="Content Placeholder 2"/>
          <p:cNvSpPr>
            <a:spLocks noGrp="1"/>
          </p:cNvSpPr>
          <p:nvPr>
            <p:ph idx="1"/>
          </p:nvPr>
        </p:nvSpPr>
        <p:spPr/>
        <p:txBody>
          <a:body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4" name="Date Placeholder 3"/>
          <p:cNvSpPr>
            <a:spLocks noGrp="1"/>
          </p:cNvSpPr>
          <p:nvPr>
            <p:ph type="dt" sz="half" idx="10"/>
          </p:nvPr>
        </p:nvSpPr>
        <p:spPr/>
        <p:txBody>
          <a:bodyPr/>
          <a:lstStyle/>
          <a:p>
            <a:fld id="{D587E344-CFD5-F64B-A359-9ADEBC5B4C8A}" type="datetimeFigureOut">
              <a:rPr lang="en-US" smtClean="0">
                <a:solidFill>
                  <a:prstClr val="black">
                    <a:tint val="75000"/>
                  </a:prstClr>
                </a:solidFill>
                <a:latin typeface="Calibri"/>
              </a:rPr>
              <a:pPr/>
              <a:t>12/8/2015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32A7308-3F33-4646-B638-9BF1C556B08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26863891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ga-IE"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ga-IE" smtClean="0"/>
              <a:t>Click to edit Master text styles</a:t>
            </a:r>
          </a:p>
        </p:txBody>
      </p:sp>
      <p:sp>
        <p:nvSpPr>
          <p:cNvPr id="4" name="Date Placeholder 3"/>
          <p:cNvSpPr>
            <a:spLocks noGrp="1"/>
          </p:cNvSpPr>
          <p:nvPr>
            <p:ph type="dt" sz="half" idx="10"/>
          </p:nvPr>
        </p:nvSpPr>
        <p:spPr/>
        <p:txBody>
          <a:bodyPr/>
          <a:lstStyle/>
          <a:p>
            <a:fld id="{D587E344-CFD5-F64B-A359-9ADEBC5B4C8A}" type="datetimeFigureOut">
              <a:rPr lang="en-US" smtClean="0">
                <a:solidFill>
                  <a:prstClr val="black">
                    <a:tint val="75000"/>
                  </a:prstClr>
                </a:solidFill>
                <a:latin typeface="Calibri"/>
              </a:rPr>
              <a:pPr/>
              <a:t>12/8/2015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32A7308-3F33-4646-B638-9BF1C556B08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71501304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5" name="Date Placeholder 4"/>
          <p:cNvSpPr>
            <a:spLocks noGrp="1"/>
          </p:cNvSpPr>
          <p:nvPr>
            <p:ph type="dt" sz="half" idx="10"/>
          </p:nvPr>
        </p:nvSpPr>
        <p:spPr/>
        <p:txBody>
          <a:bodyPr/>
          <a:lstStyle/>
          <a:p>
            <a:fld id="{D587E344-CFD5-F64B-A359-9ADEBC5B4C8A}" type="datetimeFigureOut">
              <a:rPr lang="en-US" smtClean="0">
                <a:solidFill>
                  <a:prstClr val="black">
                    <a:tint val="75000"/>
                  </a:prstClr>
                </a:solidFill>
                <a:latin typeface="Calibri"/>
              </a:rPr>
              <a:pPr/>
              <a:t>12/8/2015</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32A7308-3F33-4646-B638-9BF1C556B08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5880510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8C0F963-CF7A-41A7-B3BE-AD2E455320A6}" type="datetimeFigureOut">
              <a:rPr lang="en-US" smtClean="0"/>
              <a:t>12/8/2015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91DBC5-7FCA-4B68-B7E8-1ABFA0E46723}" type="slidenum">
              <a:rPr lang="en-US" smtClean="0"/>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ga-IE"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ga-I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ga-I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7" name="Date Placeholder 6"/>
          <p:cNvSpPr>
            <a:spLocks noGrp="1"/>
          </p:cNvSpPr>
          <p:nvPr>
            <p:ph type="dt" sz="half" idx="10"/>
          </p:nvPr>
        </p:nvSpPr>
        <p:spPr/>
        <p:txBody>
          <a:bodyPr/>
          <a:lstStyle/>
          <a:p>
            <a:fld id="{D587E344-CFD5-F64B-A359-9ADEBC5B4C8A}" type="datetimeFigureOut">
              <a:rPr lang="en-US" smtClean="0">
                <a:solidFill>
                  <a:prstClr val="black">
                    <a:tint val="75000"/>
                  </a:prstClr>
                </a:solidFill>
                <a:latin typeface="Calibri"/>
              </a:rPr>
              <a:pPr/>
              <a:t>12/8/2015</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E32A7308-3F33-4646-B638-9BF1C556B08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77129476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smtClean="0"/>
              <a:t>Click to edit Master title style</a:t>
            </a:r>
            <a:endParaRPr lang="en-US"/>
          </a:p>
        </p:txBody>
      </p:sp>
      <p:sp>
        <p:nvSpPr>
          <p:cNvPr id="3" name="Date Placeholder 2"/>
          <p:cNvSpPr>
            <a:spLocks noGrp="1"/>
          </p:cNvSpPr>
          <p:nvPr>
            <p:ph type="dt" sz="half" idx="10"/>
          </p:nvPr>
        </p:nvSpPr>
        <p:spPr/>
        <p:txBody>
          <a:bodyPr/>
          <a:lstStyle/>
          <a:p>
            <a:fld id="{D587E344-CFD5-F64B-A359-9ADEBC5B4C8A}" type="datetimeFigureOut">
              <a:rPr lang="en-US" smtClean="0">
                <a:solidFill>
                  <a:prstClr val="black">
                    <a:tint val="75000"/>
                  </a:prstClr>
                </a:solidFill>
                <a:latin typeface="Calibri"/>
              </a:rPr>
              <a:pPr/>
              <a:t>12/8/2015</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E32A7308-3F33-4646-B638-9BF1C556B08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01252608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87E344-CFD5-F64B-A359-9ADEBC5B4C8A}" type="datetimeFigureOut">
              <a:rPr lang="en-US" smtClean="0">
                <a:solidFill>
                  <a:prstClr val="black">
                    <a:tint val="75000"/>
                  </a:prstClr>
                </a:solidFill>
                <a:latin typeface="Calibri"/>
              </a:rPr>
              <a:pPr/>
              <a:t>12/8/2015</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E32A7308-3F33-4646-B638-9BF1C556B08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67471207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ga-IE"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ga-IE" smtClean="0"/>
              <a:t>Click to edit Master text styles</a:t>
            </a:r>
          </a:p>
        </p:txBody>
      </p:sp>
      <p:sp>
        <p:nvSpPr>
          <p:cNvPr id="5" name="Date Placeholder 4"/>
          <p:cNvSpPr>
            <a:spLocks noGrp="1"/>
          </p:cNvSpPr>
          <p:nvPr>
            <p:ph type="dt" sz="half" idx="10"/>
          </p:nvPr>
        </p:nvSpPr>
        <p:spPr/>
        <p:txBody>
          <a:bodyPr/>
          <a:lstStyle/>
          <a:p>
            <a:fld id="{D587E344-CFD5-F64B-A359-9ADEBC5B4C8A}" type="datetimeFigureOut">
              <a:rPr lang="en-US" smtClean="0">
                <a:solidFill>
                  <a:prstClr val="black">
                    <a:tint val="75000"/>
                  </a:prstClr>
                </a:solidFill>
                <a:latin typeface="Calibri"/>
              </a:rPr>
              <a:pPr/>
              <a:t>12/8/2015</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32A7308-3F33-4646-B638-9BF1C556B08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45109205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ga-IE"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ga-IE" smtClean="0"/>
              <a:t>Click to edit Master text styles</a:t>
            </a:r>
          </a:p>
        </p:txBody>
      </p:sp>
      <p:sp>
        <p:nvSpPr>
          <p:cNvPr id="5" name="Date Placeholder 4"/>
          <p:cNvSpPr>
            <a:spLocks noGrp="1"/>
          </p:cNvSpPr>
          <p:nvPr>
            <p:ph type="dt" sz="half" idx="10"/>
          </p:nvPr>
        </p:nvSpPr>
        <p:spPr/>
        <p:txBody>
          <a:bodyPr/>
          <a:lstStyle/>
          <a:p>
            <a:fld id="{D587E344-CFD5-F64B-A359-9ADEBC5B4C8A}" type="datetimeFigureOut">
              <a:rPr lang="en-US" smtClean="0">
                <a:solidFill>
                  <a:prstClr val="black">
                    <a:tint val="75000"/>
                  </a:prstClr>
                </a:solidFill>
                <a:latin typeface="Calibri"/>
              </a:rPr>
              <a:pPr/>
              <a:t>12/8/2015</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32A7308-3F33-4646-B638-9BF1C556B08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81334177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4" name="Date Placeholder 3"/>
          <p:cNvSpPr>
            <a:spLocks noGrp="1"/>
          </p:cNvSpPr>
          <p:nvPr>
            <p:ph type="dt" sz="half" idx="10"/>
          </p:nvPr>
        </p:nvSpPr>
        <p:spPr/>
        <p:txBody>
          <a:bodyPr/>
          <a:lstStyle/>
          <a:p>
            <a:fld id="{D587E344-CFD5-F64B-A359-9ADEBC5B4C8A}" type="datetimeFigureOut">
              <a:rPr lang="en-US" smtClean="0">
                <a:solidFill>
                  <a:prstClr val="black">
                    <a:tint val="75000"/>
                  </a:prstClr>
                </a:solidFill>
                <a:latin typeface="Calibri"/>
              </a:rPr>
              <a:pPr/>
              <a:t>12/8/2015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32A7308-3F33-4646-B638-9BF1C556B08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49467920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ga-I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4" name="Date Placeholder 3"/>
          <p:cNvSpPr>
            <a:spLocks noGrp="1"/>
          </p:cNvSpPr>
          <p:nvPr>
            <p:ph type="dt" sz="half" idx="10"/>
          </p:nvPr>
        </p:nvSpPr>
        <p:spPr/>
        <p:txBody>
          <a:bodyPr/>
          <a:lstStyle/>
          <a:p>
            <a:fld id="{D587E344-CFD5-F64B-A359-9ADEBC5B4C8A}" type="datetimeFigureOut">
              <a:rPr lang="en-US" smtClean="0">
                <a:solidFill>
                  <a:prstClr val="black">
                    <a:tint val="75000"/>
                  </a:prstClr>
                </a:solidFill>
                <a:latin typeface="Calibri"/>
              </a:rPr>
              <a:pPr/>
              <a:t>12/8/2015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32A7308-3F33-4646-B638-9BF1C556B08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0920952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8C0F963-CF7A-41A7-B3BE-AD2E455320A6}" type="datetimeFigureOut">
              <a:rPr lang="en-US" smtClean="0"/>
              <a:t>12/8/2015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91DBC5-7FCA-4B68-B7E8-1ABFA0E4672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C0F963-CF7A-41A7-B3BE-AD2E455320A6}" type="datetimeFigureOut">
              <a:rPr lang="en-US" smtClean="0"/>
              <a:t>12/8/2015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91DBC5-7FCA-4B68-B7E8-1ABFA0E4672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C0F963-CF7A-41A7-B3BE-AD2E455320A6}" type="datetimeFigureOut">
              <a:rPr lang="en-US" smtClean="0"/>
              <a:t>12/8/2015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91DBC5-7FCA-4B68-B7E8-1ABFA0E4672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C0F963-CF7A-41A7-B3BE-AD2E455320A6}" type="datetimeFigureOut">
              <a:rPr lang="en-US" smtClean="0"/>
              <a:t>12/8/2015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91DBC5-7FCA-4B68-B7E8-1ABFA0E4672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theme" Target="../theme/theme4.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C0F963-CF7A-41A7-B3BE-AD2E455320A6}" type="datetimeFigureOut">
              <a:rPr lang="en-US" smtClean="0"/>
              <a:t>12/8/2015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91DBC5-7FCA-4B68-B7E8-1ABFA0E4672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075321-67B7-43CA-B8C4-D7AD8B0C5822}" type="datetimeFigureOut">
              <a:rPr lang="en-IE" smtClean="0">
                <a:solidFill>
                  <a:prstClr val="white">
                    <a:tint val="75000"/>
                  </a:prstClr>
                </a:solidFill>
              </a:rPr>
              <a:pPr/>
              <a:t>08/12/2015</a:t>
            </a:fld>
            <a:endParaRPr lang="en-IE">
              <a:solidFill>
                <a:prstClr val="white">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solidFill>
                <a:prstClr val="white">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611BAE-4586-43F1-94F8-386027862EF7}" type="slidenum">
              <a:rPr lang="en-IE" smtClean="0">
                <a:solidFill>
                  <a:prstClr val="white">
                    <a:tint val="75000"/>
                  </a:prstClr>
                </a:solidFill>
              </a:rPr>
              <a:pPr/>
              <a:t>‹#›</a:t>
            </a:fld>
            <a:endParaRPr lang="en-IE">
              <a:solidFill>
                <a:prstClr val="white">
                  <a:tint val="75000"/>
                </a:prstClr>
              </a:solidFill>
            </a:endParaRPr>
          </a:p>
        </p:txBody>
      </p:sp>
    </p:spTree>
    <p:extLst>
      <p:ext uri="{BB962C8B-B14F-4D97-AF65-F5344CB8AC3E}">
        <p14:creationId xmlns:p14="http://schemas.microsoft.com/office/powerpoint/2010/main" val="477477324"/>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075321-67B7-43CA-B8C4-D7AD8B0C5822}" type="datetimeFigureOut">
              <a:rPr lang="en-IE" smtClean="0">
                <a:solidFill>
                  <a:prstClr val="white">
                    <a:tint val="75000"/>
                  </a:prstClr>
                </a:solidFill>
              </a:rPr>
              <a:pPr/>
              <a:t>08/12/2015</a:t>
            </a:fld>
            <a:endParaRPr lang="en-IE">
              <a:solidFill>
                <a:prstClr val="white">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solidFill>
                <a:prstClr val="white">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611BAE-4586-43F1-94F8-386027862EF7}" type="slidenum">
              <a:rPr lang="en-IE" smtClean="0">
                <a:solidFill>
                  <a:prstClr val="white">
                    <a:tint val="75000"/>
                  </a:prstClr>
                </a:solidFill>
              </a:rPr>
              <a:pPr/>
              <a:t>‹#›</a:t>
            </a:fld>
            <a:endParaRPr lang="en-IE">
              <a:solidFill>
                <a:prstClr val="white">
                  <a:tint val="75000"/>
                </a:prstClr>
              </a:solidFill>
            </a:endParaRPr>
          </a:p>
        </p:txBody>
      </p:sp>
    </p:spTree>
    <p:extLst>
      <p:ext uri="{BB962C8B-B14F-4D97-AF65-F5344CB8AC3E}">
        <p14:creationId xmlns:p14="http://schemas.microsoft.com/office/powerpoint/2010/main" val="3762165266"/>
      </p:ext>
    </p:extLst>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2D1D4B-CEA5-44F7-92E6-ADDAFDCD5AA3}" type="datetimeFigureOut">
              <a:rPr lang="en-GB" smtClean="0">
                <a:solidFill>
                  <a:prstClr val="black">
                    <a:tint val="75000"/>
                  </a:prstClr>
                </a:solidFill>
                <a:latin typeface="Calibri"/>
              </a:rPr>
              <a:pPr/>
              <a:t>08/12/2015</a:t>
            </a:fld>
            <a:endParaRPr lang="en-GB">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F45ACF-7BB2-49E1-A8D5-E598855CCC8C}"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526437395"/>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ga-IE"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D587E344-CFD5-F64B-A359-9ADEBC5B4C8A}" type="datetimeFigureOut">
              <a:rPr lang="en-US" smtClean="0">
                <a:solidFill>
                  <a:prstClr val="black">
                    <a:tint val="75000"/>
                  </a:prstClr>
                </a:solidFill>
                <a:latin typeface="Calibri"/>
              </a:rPr>
              <a:pPr defTabSz="457200"/>
              <a:t>12/8/2015</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E32A7308-3F33-4646-B638-9BF1C556B08F}" type="slidenum">
              <a:rPr lang="en-US" smtClean="0">
                <a:solidFill>
                  <a:prstClr val="black">
                    <a:tint val="75000"/>
                  </a:prstClr>
                </a:solidFill>
                <a:latin typeface="Calibri"/>
              </a:rPr>
              <a:pPr defTabSz="457200"/>
              <a:t>‹#›</a:t>
            </a:fld>
            <a:endParaRPr lang="en-US">
              <a:solidFill>
                <a:prstClr val="black">
                  <a:tint val="75000"/>
                </a:prstClr>
              </a:solidFill>
              <a:latin typeface="Calibri"/>
            </a:endParaRPr>
          </a:p>
        </p:txBody>
      </p:sp>
    </p:spTree>
    <p:extLst>
      <p:ext uri="{BB962C8B-B14F-4D97-AF65-F5344CB8AC3E}">
        <p14:creationId xmlns:p14="http://schemas.microsoft.com/office/powerpoint/2010/main" val="533566661"/>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5.xml"/><Relationship Id="rId5" Type="http://schemas.openxmlformats.org/officeDocument/2006/relationships/image" Target="../media/image6.jp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31.jpg"/><Relationship Id="rId2" Type="http://schemas.openxmlformats.org/officeDocument/2006/relationships/image" Target="../media/image3.jpeg"/><Relationship Id="rId1" Type="http://schemas.openxmlformats.org/officeDocument/2006/relationships/slideLayout" Target="../slideLayouts/slideLayout34.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3.jpeg"/><Relationship Id="rId1" Type="http://schemas.openxmlformats.org/officeDocument/2006/relationships/slideLayout" Target="../slideLayouts/slideLayout34.xml"/><Relationship Id="rId5" Type="http://schemas.openxmlformats.org/officeDocument/2006/relationships/image" Target="../media/image33.PNG"/><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image" Target="../media/image18.png"/><Relationship Id="rId18" Type="http://schemas.openxmlformats.org/officeDocument/2006/relationships/image" Target="../media/image22.jpeg"/><Relationship Id="rId3" Type="http://schemas.openxmlformats.org/officeDocument/2006/relationships/image" Target="../media/image9.jpeg"/><Relationship Id="rId21" Type="http://schemas.openxmlformats.org/officeDocument/2006/relationships/image" Target="../media/image34.png"/><Relationship Id="rId7" Type="http://schemas.openxmlformats.org/officeDocument/2006/relationships/image" Target="../media/image13.jpeg"/><Relationship Id="rId12" Type="http://schemas.openxmlformats.org/officeDocument/2006/relationships/image" Target="../media/image17.jpeg"/><Relationship Id="rId17" Type="http://schemas.openxmlformats.org/officeDocument/2006/relationships/image" Target="../media/image21.jpeg"/><Relationship Id="rId2" Type="http://schemas.openxmlformats.org/officeDocument/2006/relationships/image" Target="../media/image3.jpeg"/><Relationship Id="rId16" Type="http://schemas.openxmlformats.org/officeDocument/2006/relationships/image" Target="../media/image20.png"/><Relationship Id="rId20" Type="http://schemas.openxmlformats.org/officeDocument/2006/relationships/image" Target="../media/image6.jpg"/><Relationship Id="rId1" Type="http://schemas.openxmlformats.org/officeDocument/2006/relationships/slideLayout" Target="../slideLayouts/slideLayout34.xml"/><Relationship Id="rId6" Type="http://schemas.openxmlformats.org/officeDocument/2006/relationships/image" Target="../media/image12.jpeg"/><Relationship Id="rId11" Type="http://schemas.openxmlformats.org/officeDocument/2006/relationships/image" Target="../media/image7.jpeg"/><Relationship Id="rId5" Type="http://schemas.openxmlformats.org/officeDocument/2006/relationships/image" Target="../media/image11.jpeg"/><Relationship Id="rId15" Type="http://schemas.openxmlformats.org/officeDocument/2006/relationships/image" Target="../media/image19.jpeg"/><Relationship Id="rId10" Type="http://schemas.openxmlformats.org/officeDocument/2006/relationships/image" Target="../media/image16.jpeg"/><Relationship Id="rId19" Type="http://schemas.openxmlformats.org/officeDocument/2006/relationships/image" Target="../media/image23.gif"/><Relationship Id="rId4" Type="http://schemas.openxmlformats.org/officeDocument/2006/relationships/image" Target="../media/image10.jpeg"/><Relationship Id="rId9" Type="http://schemas.openxmlformats.org/officeDocument/2006/relationships/image" Target="../media/image15.jpeg"/><Relationship Id="rId14" Type="http://schemas.openxmlformats.org/officeDocument/2006/relationships/image" Target="../media/image8.jpeg"/></Relationships>
</file>

<file path=ppt/slides/_rels/slide13.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5.PNG"/><Relationship Id="rId1" Type="http://schemas.openxmlformats.org/officeDocument/2006/relationships/slideLayout" Target="../slideLayouts/slideLayout47.xml"/></Relationships>
</file>

<file path=ppt/slides/_rels/slide14.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image" Target="../media/image37.jpg"/><Relationship Id="rId7" Type="http://schemas.openxmlformats.org/officeDocument/2006/relationships/image" Target="../media/image3.jpeg"/><Relationship Id="rId2" Type="http://schemas.openxmlformats.org/officeDocument/2006/relationships/hyperlink" Target="mailto:sgorman@respect.ie" TargetMode="External"/><Relationship Id="rId1" Type="http://schemas.openxmlformats.org/officeDocument/2006/relationships/slideLayout" Target="../slideLayouts/slideLayout29.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2.xml.rels><?xml version="1.0" encoding="UTF-8" standalone="yes"?>
<Relationships xmlns="http://schemas.openxmlformats.org/package/2006/relationships"><Relationship Id="rId3" Type="http://schemas.openxmlformats.org/officeDocument/2006/relationships/hyperlink" Target="http://www.assistid.eu/"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3.jpeg"/><Relationship Id="rId4" Type="http://schemas.openxmlformats.org/officeDocument/2006/relationships/image" Target="../media/image6.jpg"/></Relationships>
</file>

<file path=ppt/slides/_rels/slide3.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image" Target="../media/image17.jpeg"/><Relationship Id="rId18" Type="http://schemas.openxmlformats.org/officeDocument/2006/relationships/image" Target="../media/image22.jpeg"/><Relationship Id="rId3" Type="http://schemas.openxmlformats.org/officeDocument/2006/relationships/image" Target="../media/image8.jpeg"/><Relationship Id="rId7" Type="http://schemas.openxmlformats.org/officeDocument/2006/relationships/image" Target="../media/image11.jpeg"/><Relationship Id="rId12" Type="http://schemas.openxmlformats.org/officeDocument/2006/relationships/image" Target="../media/image16.jpeg"/><Relationship Id="rId17" Type="http://schemas.openxmlformats.org/officeDocument/2006/relationships/image" Target="../media/image21.jpeg"/><Relationship Id="rId2" Type="http://schemas.openxmlformats.org/officeDocument/2006/relationships/image" Target="../media/image7.jpeg"/><Relationship Id="rId16" Type="http://schemas.openxmlformats.org/officeDocument/2006/relationships/image" Target="../media/image20.png"/><Relationship Id="rId20" Type="http://schemas.openxmlformats.org/officeDocument/2006/relationships/image" Target="../media/image3.jpeg"/><Relationship Id="rId1" Type="http://schemas.openxmlformats.org/officeDocument/2006/relationships/slideLayout" Target="../slideLayouts/slideLayout52.xml"/><Relationship Id="rId6" Type="http://schemas.openxmlformats.org/officeDocument/2006/relationships/image" Target="../media/image10.jpeg"/><Relationship Id="rId11" Type="http://schemas.openxmlformats.org/officeDocument/2006/relationships/image" Target="../media/image15.jpeg"/><Relationship Id="rId5" Type="http://schemas.openxmlformats.org/officeDocument/2006/relationships/image" Target="../media/image9.jpeg"/><Relationship Id="rId15" Type="http://schemas.openxmlformats.org/officeDocument/2006/relationships/image" Target="../media/image19.jpeg"/><Relationship Id="rId10" Type="http://schemas.openxmlformats.org/officeDocument/2006/relationships/image" Target="../media/image14.jpeg"/><Relationship Id="rId19" Type="http://schemas.openxmlformats.org/officeDocument/2006/relationships/image" Target="../media/image23.gif"/><Relationship Id="rId4" Type="http://schemas.openxmlformats.org/officeDocument/2006/relationships/image" Target="../media/image6.jpg"/><Relationship Id="rId9" Type="http://schemas.openxmlformats.org/officeDocument/2006/relationships/image" Target="../media/image13.jpeg"/><Relationship Id="rId14" Type="http://schemas.openxmlformats.org/officeDocument/2006/relationships/image" Target="../media/image18.png"/></Relationships>
</file>

<file path=ppt/slides/_rels/slide4.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comments" Target="../comments/comment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6.jpg"/><Relationship Id="rId4" Type="http://schemas.openxmlformats.org/officeDocument/2006/relationships/image" Target="../media/image25.pn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6.png"/><Relationship Id="rId1" Type="http://schemas.openxmlformats.org/officeDocument/2006/relationships/slideLayout" Target="../slideLayouts/slideLayout47.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7.png"/><Relationship Id="rId1" Type="http://schemas.openxmlformats.org/officeDocument/2006/relationships/slideLayout" Target="../slideLayouts/slideLayout46.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3.jpeg"/><Relationship Id="rId1" Type="http://schemas.openxmlformats.org/officeDocument/2006/relationships/slideLayout" Target="../slideLayouts/slideLayout34.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3.jpeg"/><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3.jpeg"/><Relationship Id="rId1" Type="http://schemas.openxmlformats.org/officeDocument/2006/relationships/slideLayout" Target="../slideLayouts/slideLayout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7504" y="2852936"/>
            <a:ext cx="8959688" cy="2743093"/>
          </a:xfrm>
        </p:spPr>
        <p:txBody>
          <a:bodyPr>
            <a:noAutofit/>
          </a:bodyPr>
          <a:lstStyle/>
          <a:p>
            <a:pPr>
              <a:lnSpc>
                <a:spcPct val="80000"/>
              </a:lnSpc>
            </a:pPr>
            <a:r>
              <a:rPr lang="en-US" sz="3200" b="1" i="1" dirty="0" smtClean="0"/>
              <a:t>ASSISTID</a:t>
            </a:r>
            <a:r>
              <a:rPr lang="en-US" sz="3200" i="1" dirty="0"/>
              <a:t>: A philanthropic </a:t>
            </a:r>
            <a:r>
              <a:rPr lang="en-US" sz="3200" i="1" dirty="0" smtClean="0"/>
              <a:t>International COFUND </a:t>
            </a:r>
            <a:r>
              <a:rPr lang="en-US" sz="3200" i="1" dirty="0"/>
              <a:t>supporting fellowships in Intellectual Disability and </a:t>
            </a:r>
            <a:r>
              <a:rPr lang="en-US" sz="3200" i="1" dirty="0" smtClean="0"/>
              <a:t>Autism</a:t>
            </a:r>
            <a:br>
              <a:rPr lang="en-US" sz="3200" i="1" dirty="0" smtClean="0"/>
            </a:br>
            <a:r>
              <a:rPr lang="en-US" sz="3200" i="1" dirty="0" smtClean="0"/>
              <a:t> </a:t>
            </a:r>
            <a:br>
              <a:rPr lang="en-US" sz="3200" i="1" dirty="0" smtClean="0"/>
            </a:br>
            <a:r>
              <a:rPr lang="en-US" sz="3200" b="1" dirty="0"/>
              <a:t>Brian </a:t>
            </a:r>
            <a:r>
              <a:rPr lang="en-US" sz="3200" b="1" dirty="0" smtClean="0"/>
              <a:t> </a:t>
            </a:r>
            <a:r>
              <a:rPr lang="en-US" sz="3200" b="1" dirty="0"/>
              <a:t>Harvey </a:t>
            </a:r>
            <a:r>
              <a:rPr lang="en-US" sz="3200" dirty="0"/>
              <a:t>– </a:t>
            </a:r>
            <a:r>
              <a:rPr lang="en-US" sz="3200" dirty="0" smtClean="0"/>
              <a:t>Director of Research,</a:t>
            </a:r>
            <a:br>
              <a:rPr lang="en-US" sz="3200" dirty="0" smtClean="0"/>
            </a:br>
            <a:r>
              <a:rPr lang="en-US" sz="3200" dirty="0" smtClean="0"/>
              <a:t>DOCTRID Research Institute, Dublin, IRELAND </a:t>
            </a:r>
            <a:endParaRPr lang="en-GB" sz="3200" dirty="0">
              <a:solidFill>
                <a:srgbClr val="CFAB7A"/>
              </a:solidFill>
              <a:latin typeface="Times New Roman" panose="02020603050405020304" pitchFamily="18" charset="0"/>
              <a:cs typeface="Times New Roman" panose="02020603050405020304" pitchFamily="18" charset="0"/>
            </a:endParaRPr>
          </a:p>
        </p:txBody>
      </p:sp>
      <p:pic>
        <p:nvPicPr>
          <p:cNvPr id="7" name="Picture 2" descr="http://msca2015.lu/wp-content/uploads/2015/08/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84144" y="309206"/>
            <a:ext cx="3569728" cy="124758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194282" y="1556792"/>
            <a:ext cx="3960440" cy="1261884"/>
          </a:xfrm>
          <a:prstGeom prst="rect">
            <a:avLst/>
          </a:prstGeom>
          <a:noFill/>
        </p:spPr>
        <p:txBody>
          <a:bodyPr wrap="square" rtlCol="0">
            <a:spAutoFit/>
          </a:bodyPr>
          <a:lstStyle/>
          <a:p>
            <a:pPr algn="ctr"/>
            <a:r>
              <a:rPr lang="en-GB" sz="1600" b="1" i="1" dirty="0" smtClean="0">
                <a:solidFill>
                  <a:prstClr val="black">
                    <a:lumMod val="50000"/>
                    <a:lumOff val="50000"/>
                  </a:prstClr>
                </a:solidFill>
                <a:latin typeface="Calibri"/>
              </a:rPr>
              <a:t>Synergies to fuel Researchers’ Careers</a:t>
            </a:r>
          </a:p>
          <a:p>
            <a:pPr algn="ctr"/>
            <a:r>
              <a:rPr lang="en-GB" sz="1600" dirty="0" smtClean="0">
                <a:solidFill>
                  <a:prstClr val="black">
                    <a:lumMod val="50000"/>
                    <a:lumOff val="50000"/>
                  </a:prstClr>
                </a:solidFill>
                <a:latin typeface="Calibri"/>
              </a:rPr>
              <a:t>Luxembourg, 10 – 11 December 2015</a:t>
            </a:r>
          </a:p>
          <a:p>
            <a:pPr algn="ctr">
              <a:spcBef>
                <a:spcPts val="1200"/>
              </a:spcBef>
            </a:pPr>
            <a:r>
              <a:rPr lang="en-GB" sz="1600" dirty="0" smtClean="0">
                <a:solidFill>
                  <a:prstClr val="black">
                    <a:lumMod val="50000"/>
                    <a:lumOff val="50000"/>
                  </a:prstClr>
                </a:solidFill>
                <a:latin typeface="Calibri"/>
              </a:rPr>
              <a:t>  organised by 			</a:t>
            </a:r>
          </a:p>
          <a:p>
            <a:endParaRPr lang="en-GB" dirty="0">
              <a:solidFill>
                <a:prstClr val="black"/>
              </a:solidFill>
              <a:latin typeface="Calibri"/>
            </a:endParaRPr>
          </a:p>
        </p:txBody>
      </p:sp>
      <p:pic>
        <p:nvPicPr>
          <p:cNvPr id="1026" name="Picture 2" descr="W:\# Commun #\4. PSCommunication\1. Corporate Communication\13. Logos &amp; Office Templates\2. Logo FNR\1. Logo quadri texte gris\Logo Small Signature Outloo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78101" y="2172592"/>
            <a:ext cx="2543587" cy="55950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1125787"/>
            <a:ext cx="1905000" cy="1323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39751" y="1913824"/>
            <a:ext cx="3024337" cy="795096"/>
          </a:xfrm>
          <a:prstGeom prst="rect">
            <a:avLst/>
          </a:prstGeom>
        </p:spPr>
      </p:pic>
    </p:spTree>
    <p:extLst>
      <p:ext uri="{BB962C8B-B14F-4D97-AF65-F5344CB8AC3E}">
        <p14:creationId xmlns:p14="http://schemas.microsoft.com/office/powerpoint/2010/main" val="4946574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3508" y="3140968"/>
            <a:ext cx="8676964" cy="936104"/>
          </a:xfrm>
        </p:spPr>
        <p:txBody>
          <a:bodyPr>
            <a:normAutofit/>
          </a:bodyPr>
          <a:lstStyle/>
          <a:p>
            <a:pPr algn="l">
              <a:lnSpc>
                <a:spcPct val="120000"/>
              </a:lnSpc>
            </a:pPr>
            <a:r>
              <a:rPr lang="en-GB" sz="1800" dirty="0" smtClean="0">
                <a:solidFill>
                  <a:schemeClr val="tx1"/>
                </a:solidFill>
                <a:latin typeface="Times New Roman" panose="02020603050405020304" pitchFamily="18" charset="0"/>
                <a:cs typeface="Times New Roman" panose="02020603050405020304" pitchFamily="18" charset="0"/>
              </a:rPr>
              <a:t>  </a:t>
            </a:r>
            <a:r>
              <a:rPr lang="en-IE" sz="2000" b="1" u="sng" dirty="0">
                <a:solidFill>
                  <a:srgbClr val="000090"/>
                </a:solidFill>
              </a:rPr>
              <a:t>Multi-disciplinary </a:t>
            </a:r>
            <a:r>
              <a:rPr lang="en-IE" sz="2000" b="1" u="sng" dirty="0" smtClean="0">
                <a:solidFill>
                  <a:srgbClr val="000090"/>
                </a:solidFill>
              </a:rPr>
              <a:t>Training:  </a:t>
            </a:r>
            <a:r>
              <a:rPr lang="en-IE" sz="2000" b="1" dirty="0" smtClean="0">
                <a:solidFill>
                  <a:schemeClr val="tx1"/>
                </a:solidFill>
              </a:rPr>
              <a:t>e.g</a:t>
            </a:r>
            <a:r>
              <a:rPr lang="en-IE" sz="2000" b="1" dirty="0">
                <a:solidFill>
                  <a:schemeClr val="tx1"/>
                </a:solidFill>
              </a:rPr>
              <a:t>.  Information Technology, Psychology</a:t>
            </a:r>
            <a:r>
              <a:rPr lang="en-IE" sz="2000" b="1" dirty="0" smtClean="0">
                <a:solidFill>
                  <a:schemeClr val="tx1"/>
                </a:solidFill>
              </a:rPr>
              <a:t>, Ethics, Occupational </a:t>
            </a:r>
            <a:r>
              <a:rPr lang="en-IE" sz="2000" b="1" dirty="0">
                <a:solidFill>
                  <a:schemeClr val="tx1"/>
                </a:solidFill>
              </a:rPr>
              <a:t>Therapy, Counselling Ethics, Behavioural Analysis…. </a:t>
            </a:r>
          </a:p>
          <a:p>
            <a:pPr algn="l"/>
            <a:endParaRPr lang="en-GB" sz="1800" dirty="0">
              <a:solidFill>
                <a:schemeClr val="tx1"/>
              </a:solidFill>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a:xfrm>
            <a:off x="6012160" y="6520259"/>
            <a:ext cx="2895600" cy="365125"/>
          </a:xfrm>
        </p:spPr>
        <p:txBody>
          <a:bodyPr/>
          <a:lstStyle/>
          <a:p>
            <a:pPr algn="r"/>
            <a:fld id="{F32D0A31-4B66-4B85-9B61-E5CC1120D40B}" type="slidenum">
              <a:rPr lang="en-GB" smtClean="0">
                <a:solidFill>
                  <a:prstClr val="black">
                    <a:tint val="75000"/>
                  </a:prstClr>
                </a:solidFill>
                <a:latin typeface="Times New Roman" panose="02020603050405020304" pitchFamily="18" charset="0"/>
                <a:cs typeface="Times New Roman" panose="02020603050405020304" pitchFamily="18" charset="0"/>
              </a:rPr>
              <a:pPr algn="r"/>
              <a:t>10</a:t>
            </a:fld>
            <a:endParaRPr lang="en-GB" dirty="0">
              <a:solidFill>
                <a:prstClr val="black">
                  <a:tint val="75000"/>
                </a:prstClr>
              </a:solidFill>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6135" y="260648"/>
            <a:ext cx="3024337" cy="795096"/>
          </a:xfrm>
          <a:prstGeom prst="rect">
            <a:avLst/>
          </a:prstGeom>
        </p:spPr>
      </p:pic>
      <p:sp>
        <p:nvSpPr>
          <p:cNvPr id="2" name="Rectangle 1"/>
          <p:cNvSpPr/>
          <p:nvPr/>
        </p:nvSpPr>
        <p:spPr>
          <a:xfrm>
            <a:off x="251520" y="2238931"/>
            <a:ext cx="8568952" cy="820738"/>
          </a:xfrm>
          <a:prstGeom prst="rect">
            <a:avLst/>
          </a:prstGeom>
        </p:spPr>
        <p:txBody>
          <a:bodyPr wrap="square">
            <a:spAutoFit/>
          </a:bodyPr>
          <a:lstStyle/>
          <a:p>
            <a:pPr>
              <a:lnSpc>
                <a:spcPct val="120000"/>
              </a:lnSpc>
            </a:pPr>
            <a:r>
              <a:rPr lang="en-IE" sz="2000" b="1" u="sng" dirty="0" smtClean="0">
                <a:solidFill>
                  <a:srgbClr val="000090"/>
                </a:solidFill>
              </a:rPr>
              <a:t>Primary Objective:  </a:t>
            </a:r>
            <a:r>
              <a:rPr lang="en-IE" sz="2000" b="1" dirty="0" smtClean="0"/>
              <a:t>Receive  Training and Carry out Research </a:t>
            </a:r>
            <a:r>
              <a:rPr lang="en-IE" sz="2000" b="1" dirty="0"/>
              <a:t>to improve the lives of people with Intellectual </a:t>
            </a:r>
            <a:r>
              <a:rPr lang="en-IE" sz="2000" b="1" dirty="0" smtClean="0"/>
              <a:t>Disability  </a:t>
            </a:r>
            <a:r>
              <a:rPr lang="en-IE" sz="2000" b="1" dirty="0"/>
              <a:t>and Autism Spectrum </a:t>
            </a:r>
            <a:r>
              <a:rPr lang="en-IE" sz="2000" b="1" dirty="0" smtClean="0"/>
              <a:t>Disorder</a:t>
            </a:r>
          </a:p>
        </p:txBody>
      </p:sp>
      <p:pic>
        <p:nvPicPr>
          <p:cNvPr id="11" name="Picture 10"/>
          <p:cNvPicPr>
            <a:picLocks noChangeAspect="1"/>
          </p:cNvPicPr>
          <p:nvPr/>
        </p:nvPicPr>
        <p:blipFill>
          <a:blip r:embed="rId4"/>
          <a:stretch>
            <a:fillRect/>
          </a:stretch>
        </p:blipFill>
        <p:spPr>
          <a:xfrm>
            <a:off x="3829157" y="6086579"/>
            <a:ext cx="1894971" cy="649704"/>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8837" y="5988551"/>
            <a:ext cx="1296144" cy="746100"/>
          </a:xfrm>
          <a:prstGeom prst="rect">
            <a:avLst/>
          </a:prstGeom>
        </p:spPr>
      </p:pic>
      <p:pic>
        <p:nvPicPr>
          <p:cNvPr id="13" name="Pictur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84168" y="6135248"/>
            <a:ext cx="2448272" cy="552366"/>
          </a:xfrm>
          <a:prstGeom prst="rect">
            <a:avLst/>
          </a:prstGeom>
        </p:spPr>
      </p:pic>
      <p:pic>
        <p:nvPicPr>
          <p:cNvPr id="14" name="Pictur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533013" y="6053851"/>
            <a:ext cx="981464" cy="667539"/>
          </a:xfrm>
          <a:prstGeom prst="rect">
            <a:avLst/>
          </a:prstGeom>
        </p:spPr>
      </p:pic>
      <p:sp>
        <p:nvSpPr>
          <p:cNvPr id="5" name="TextBox 4"/>
          <p:cNvSpPr txBox="1"/>
          <p:nvPr/>
        </p:nvSpPr>
        <p:spPr>
          <a:xfrm>
            <a:off x="1043608" y="1700808"/>
            <a:ext cx="6885268" cy="1015663"/>
          </a:xfrm>
          <a:prstGeom prst="rect">
            <a:avLst/>
          </a:prstGeom>
          <a:noFill/>
        </p:spPr>
        <p:txBody>
          <a:bodyPr wrap="none" rtlCol="0">
            <a:spAutoFit/>
          </a:bodyPr>
          <a:lstStyle/>
          <a:p>
            <a:r>
              <a:rPr lang="en-US" sz="2400" b="1" dirty="0" smtClean="0">
                <a:solidFill>
                  <a:srgbClr val="000090"/>
                </a:solidFill>
              </a:rPr>
              <a:t>ASSISTID Fellows:  Training and Career Development</a:t>
            </a:r>
          </a:p>
          <a:p>
            <a:endParaRPr lang="en-US" dirty="0"/>
          </a:p>
          <a:p>
            <a:r>
              <a:rPr lang="en-US" dirty="0" smtClean="0"/>
              <a:t>  </a:t>
            </a:r>
            <a:endParaRPr lang="en-US" dirty="0"/>
          </a:p>
        </p:txBody>
      </p:sp>
      <p:sp>
        <p:nvSpPr>
          <p:cNvPr id="9" name="Rectangle 8"/>
          <p:cNvSpPr/>
          <p:nvPr/>
        </p:nvSpPr>
        <p:spPr>
          <a:xfrm>
            <a:off x="251520" y="4048422"/>
            <a:ext cx="9001000" cy="820738"/>
          </a:xfrm>
          <a:prstGeom prst="rect">
            <a:avLst/>
          </a:prstGeom>
        </p:spPr>
        <p:txBody>
          <a:bodyPr wrap="square">
            <a:spAutoFit/>
          </a:bodyPr>
          <a:lstStyle/>
          <a:p>
            <a:pPr>
              <a:lnSpc>
                <a:spcPct val="120000"/>
              </a:lnSpc>
            </a:pPr>
            <a:r>
              <a:rPr lang="en-IE" sz="2000" b="1" u="sng" dirty="0" smtClean="0">
                <a:solidFill>
                  <a:srgbClr val="000090"/>
                </a:solidFill>
              </a:rPr>
              <a:t>Impact</a:t>
            </a:r>
            <a:r>
              <a:rPr lang="en-IE" sz="2000" b="1" dirty="0" smtClean="0">
                <a:solidFill>
                  <a:srgbClr val="000090"/>
                </a:solidFill>
              </a:rPr>
              <a:t> </a:t>
            </a:r>
            <a:r>
              <a:rPr lang="en-IE" sz="2000" b="1" dirty="0"/>
              <a:t>positively on the quality of Disability Service provision, Education, Social Inclusion and Employment of people with ID and ASD…</a:t>
            </a:r>
            <a:r>
              <a:rPr lang="en-IE" sz="2000" b="1" dirty="0" smtClean="0"/>
              <a:t>.</a:t>
            </a:r>
            <a:endParaRPr lang="en-IE" sz="2000" b="1" dirty="0"/>
          </a:p>
        </p:txBody>
      </p:sp>
      <p:sp>
        <p:nvSpPr>
          <p:cNvPr id="10" name="Rectangle 9"/>
          <p:cNvSpPr/>
          <p:nvPr/>
        </p:nvSpPr>
        <p:spPr>
          <a:xfrm>
            <a:off x="251520" y="4941168"/>
            <a:ext cx="8958338" cy="820738"/>
          </a:xfrm>
          <a:prstGeom prst="rect">
            <a:avLst/>
          </a:prstGeom>
        </p:spPr>
        <p:txBody>
          <a:bodyPr wrap="square">
            <a:spAutoFit/>
          </a:bodyPr>
          <a:lstStyle/>
          <a:p>
            <a:pPr>
              <a:lnSpc>
                <a:spcPct val="120000"/>
              </a:lnSpc>
            </a:pPr>
            <a:r>
              <a:rPr lang="en-IE" sz="2000" b="1" u="sng" dirty="0">
                <a:solidFill>
                  <a:srgbClr val="000090"/>
                </a:solidFill>
              </a:rPr>
              <a:t>Develop</a:t>
            </a:r>
            <a:r>
              <a:rPr lang="en-IE" sz="2000" b="1" dirty="0">
                <a:solidFill>
                  <a:srgbClr val="000090"/>
                </a:solidFill>
              </a:rPr>
              <a:t> </a:t>
            </a:r>
            <a:r>
              <a:rPr lang="en-IE" sz="2000" b="1" dirty="0"/>
              <a:t>a niche career in Assistive Technologies in Academia, Industry, Service Provision, Entrepreuneurship….</a:t>
            </a:r>
          </a:p>
        </p:txBody>
      </p:sp>
    </p:spTree>
    <p:extLst>
      <p:ext uri="{BB962C8B-B14F-4D97-AF65-F5344CB8AC3E}">
        <p14:creationId xmlns:p14="http://schemas.microsoft.com/office/powerpoint/2010/main" val="1951849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62590" y="1628800"/>
            <a:ext cx="8676964" cy="4392488"/>
          </a:xfrm>
        </p:spPr>
        <p:txBody>
          <a:bodyPr>
            <a:normAutofit/>
          </a:bodyPr>
          <a:lstStyle/>
          <a:p>
            <a:r>
              <a:rPr lang="en-GB" sz="2800" b="1"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en-GB" sz="2800" b="1" dirty="0" smtClean="0">
                <a:solidFill>
                  <a:srgbClr val="000090"/>
                </a:solidFill>
                <a:latin typeface="Times New Roman" panose="02020603050405020304" pitchFamily="18" charset="0"/>
                <a:cs typeface="Times New Roman" panose="02020603050405020304" pitchFamily="18" charset="0"/>
              </a:rPr>
              <a:t>Examples of Two ASSISTID Projects</a:t>
            </a:r>
          </a:p>
          <a:p>
            <a:pPr algn="l"/>
            <a:r>
              <a:rPr lang="en-GB" sz="2400" b="1" dirty="0" smtClean="0">
                <a:solidFill>
                  <a:schemeClr val="tx1">
                    <a:lumMod val="75000"/>
                    <a:lumOff val="25000"/>
                  </a:schemeClr>
                </a:solidFill>
                <a:latin typeface="Times New Roman" panose="02020603050405020304" pitchFamily="18" charset="0"/>
                <a:cs typeface="Times New Roman" panose="02020603050405020304" pitchFamily="18" charset="0"/>
              </a:rPr>
              <a:t>Smart </a:t>
            </a:r>
            <a:r>
              <a:rPr lang="en-GB" sz="2400" b="1" dirty="0" smtClean="0">
                <a:solidFill>
                  <a:srgbClr val="000000"/>
                </a:solidFill>
                <a:latin typeface="Times New Roman" panose="02020603050405020304" pitchFamily="18" charset="0"/>
                <a:cs typeface="Times New Roman" panose="02020603050405020304" pitchFamily="18" charset="0"/>
              </a:rPr>
              <a:t>Gaming</a:t>
            </a:r>
            <a:endParaRPr lang="en-GB" sz="2800" b="1" dirty="0">
              <a:solidFill>
                <a:srgbClr val="000000"/>
              </a:solidFill>
              <a:latin typeface="Times New Roman" panose="02020603050405020304" pitchFamily="18" charset="0"/>
              <a:cs typeface="Times New Roman" panose="02020603050405020304" pitchFamily="18" charset="0"/>
            </a:endParaRPr>
          </a:p>
          <a:p>
            <a:pPr algn="l"/>
            <a:r>
              <a:rPr lang="en-GB" sz="2800" dirty="0">
                <a:solidFill>
                  <a:srgbClr val="000000"/>
                </a:solidFill>
                <a:latin typeface="Times New Roman" panose="02020603050405020304" pitchFamily="18" charset="0"/>
                <a:cs typeface="Times New Roman" panose="02020603050405020304" pitchFamily="18" charset="0"/>
              </a:rPr>
              <a:t>	</a:t>
            </a:r>
            <a:r>
              <a:rPr lang="en-GB" sz="2800" dirty="0" smtClean="0">
                <a:solidFill>
                  <a:srgbClr val="000000"/>
                </a:solidFill>
                <a:latin typeface="Times New Roman" panose="02020603050405020304" pitchFamily="18" charset="0"/>
                <a:cs typeface="Times New Roman" panose="02020603050405020304" pitchFamily="18" charset="0"/>
              </a:rPr>
              <a:t>	</a:t>
            </a:r>
            <a:r>
              <a:rPr lang="en-GB" sz="2200" dirty="0" smtClean="0">
                <a:solidFill>
                  <a:srgbClr val="000000"/>
                </a:solidFill>
                <a:latin typeface="Times New Roman" panose="02020603050405020304" pitchFamily="18" charset="0"/>
                <a:cs typeface="Times New Roman" panose="02020603050405020304" pitchFamily="18" charset="0"/>
              </a:rPr>
              <a:t>Wireless sensors, responsive toys</a:t>
            </a:r>
          </a:p>
          <a:p>
            <a:pPr algn="l"/>
            <a:r>
              <a:rPr lang="en-GB" sz="2200" dirty="0" smtClean="0">
                <a:solidFill>
                  <a:srgbClr val="000000"/>
                </a:solidFill>
                <a:latin typeface="Times New Roman" panose="02020603050405020304" pitchFamily="18" charset="0"/>
                <a:cs typeface="Times New Roman" panose="02020603050405020304" pitchFamily="18" charset="0"/>
              </a:rPr>
              <a:t>		Brain Computer Interface, Thermal sensors, Eye Gaze</a:t>
            </a:r>
          </a:p>
          <a:p>
            <a:pPr algn="l"/>
            <a:r>
              <a:rPr lang="en-GB" sz="2200" dirty="0">
                <a:solidFill>
                  <a:srgbClr val="000000"/>
                </a:solidFill>
                <a:latin typeface="Times New Roman" panose="02020603050405020304" pitchFamily="18" charset="0"/>
                <a:cs typeface="Times New Roman" panose="02020603050405020304" pitchFamily="18" charset="0"/>
              </a:rPr>
              <a:t>	</a:t>
            </a:r>
            <a:r>
              <a:rPr lang="en-GB" sz="2200" dirty="0" smtClean="0">
                <a:solidFill>
                  <a:srgbClr val="000000"/>
                </a:solidFill>
                <a:latin typeface="Times New Roman" panose="02020603050405020304" pitchFamily="18" charset="0"/>
                <a:cs typeface="Times New Roman" panose="02020603050405020304" pitchFamily="18" charset="0"/>
              </a:rPr>
              <a:t>	Participatory design</a:t>
            </a:r>
          </a:p>
          <a:p>
            <a:pPr algn="l"/>
            <a:endParaRPr lang="en-GB" sz="2800" dirty="0" smtClean="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solidFill>
                  <a:prstClr val="black">
                    <a:tint val="75000"/>
                  </a:prstClr>
                </a:solidFill>
                <a:latin typeface="Times New Roman" panose="02020603050405020304" pitchFamily="18" charset="0"/>
                <a:cs typeface="Times New Roman" panose="02020603050405020304" pitchFamily="18" charset="0"/>
              </a:rPr>
              <a:pPr algn="r"/>
              <a:t>11</a:t>
            </a:fld>
            <a:endParaRPr lang="en-GB" dirty="0">
              <a:solidFill>
                <a:prstClr val="black">
                  <a:tint val="75000"/>
                </a:prstClr>
              </a:solidFill>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6136" y="257640"/>
            <a:ext cx="3024337" cy="795096"/>
          </a:xfrm>
          <a:prstGeom prst="rect">
            <a:avLst/>
          </a:prstGeom>
        </p:spPr>
      </p:pic>
      <p:pic>
        <p:nvPicPr>
          <p:cNvPr id="10" name="Picture 9"/>
          <p:cNvPicPr>
            <a:picLocks noChangeAspect="1"/>
          </p:cNvPicPr>
          <p:nvPr/>
        </p:nvPicPr>
        <p:blipFill rotWithShape="1">
          <a:blip r:embed="rId4">
            <a:extLst>
              <a:ext uri="{28A0092B-C50C-407E-A947-70E740481C1C}">
                <a14:useLocalDpi xmlns:a14="http://schemas.microsoft.com/office/drawing/2010/main" val="0"/>
              </a:ext>
            </a:extLst>
          </a:blip>
          <a:srcRect l="27666" t="68436" r="46123"/>
          <a:stretch/>
        </p:blipFill>
        <p:spPr>
          <a:xfrm>
            <a:off x="427457" y="2752165"/>
            <a:ext cx="1230352" cy="1627317"/>
          </a:xfrm>
          <a:prstGeom prst="rect">
            <a:avLst/>
          </a:prstGeom>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5223" y="4896061"/>
            <a:ext cx="1194820" cy="1685051"/>
          </a:xfrm>
          <a:prstGeom prst="rect">
            <a:avLst/>
          </a:prstGeom>
        </p:spPr>
      </p:pic>
      <p:sp>
        <p:nvSpPr>
          <p:cNvPr id="5" name="TextBox 4"/>
          <p:cNvSpPr txBox="1"/>
          <p:nvPr/>
        </p:nvSpPr>
        <p:spPr>
          <a:xfrm>
            <a:off x="323528" y="4295849"/>
            <a:ext cx="8316924" cy="2123658"/>
          </a:xfrm>
          <a:prstGeom prst="rect">
            <a:avLst/>
          </a:prstGeom>
          <a:noFill/>
        </p:spPr>
        <p:txBody>
          <a:bodyPr wrap="square" rtlCol="0">
            <a:spAutoFit/>
          </a:bodyPr>
          <a:lstStyle/>
          <a:p>
            <a:pPr>
              <a:spcBef>
                <a:spcPct val="20000"/>
              </a:spcBef>
            </a:pPr>
            <a:r>
              <a:rPr lang="en-IE" sz="2400" b="1" dirty="0">
                <a:solidFill>
                  <a:srgbClr val="000000"/>
                </a:solidFill>
                <a:latin typeface="Times New Roman" panose="02020603050405020304" pitchFamily="18" charset="0"/>
                <a:cs typeface="Times New Roman" panose="02020603050405020304" pitchFamily="18" charset="0"/>
              </a:rPr>
              <a:t>Ethics of </a:t>
            </a:r>
            <a:r>
              <a:rPr lang="en-IE" sz="2400" b="1" dirty="0" smtClean="0">
                <a:solidFill>
                  <a:srgbClr val="000000"/>
                </a:solidFill>
                <a:latin typeface="Times New Roman" panose="02020603050405020304" pitchFamily="18" charset="0"/>
                <a:cs typeface="Times New Roman" panose="02020603050405020304" pitchFamily="18" charset="0"/>
              </a:rPr>
              <a:t>Assistive Technology</a:t>
            </a:r>
            <a:endParaRPr lang="en-IE" sz="1600" dirty="0" smtClean="0">
              <a:solidFill>
                <a:srgbClr val="000000"/>
              </a:solidFill>
              <a:latin typeface="Times New Roman" panose="02020603050405020304" pitchFamily="18" charset="0"/>
              <a:cs typeface="Times New Roman" panose="02020603050405020304" pitchFamily="18" charset="0"/>
            </a:endParaRPr>
          </a:p>
          <a:p>
            <a:pPr>
              <a:spcBef>
                <a:spcPct val="20000"/>
              </a:spcBef>
            </a:pPr>
            <a:r>
              <a:rPr lang="en-IE" sz="2400" dirty="0">
                <a:solidFill>
                  <a:schemeClr val="tx1">
                    <a:lumMod val="75000"/>
                    <a:lumOff val="25000"/>
                  </a:schemeClr>
                </a:solidFill>
                <a:latin typeface="Times New Roman" panose="02020603050405020304" pitchFamily="18" charset="0"/>
                <a:cs typeface="Times New Roman" panose="02020603050405020304" pitchFamily="18" charset="0"/>
              </a:rPr>
              <a:t>	</a:t>
            </a:r>
            <a:r>
              <a:rPr lang="en-IE" sz="24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en-IE" sz="2200" dirty="0" smtClean="0">
                <a:solidFill>
                  <a:srgbClr val="000000"/>
                </a:solidFill>
                <a:latin typeface="Times New Roman" panose="02020603050405020304" pitchFamily="18" charset="0"/>
                <a:cs typeface="Times New Roman" panose="02020603050405020304" pitchFamily="18" charset="0"/>
              </a:rPr>
              <a:t>Risks, Privacy, Consent</a:t>
            </a:r>
          </a:p>
          <a:p>
            <a:pPr>
              <a:spcBef>
                <a:spcPct val="20000"/>
              </a:spcBef>
            </a:pPr>
            <a:r>
              <a:rPr lang="en-IE" sz="2200" dirty="0" smtClean="0">
                <a:solidFill>
                  <a:srgbClr val="000000"/>
                </a:solidFill>
                <a:latin typeface="Times New Roman" panose="02020603050405020304" pitchFamily="18" charset="0"/>
                <a:cs typeface="Times New Roman" panose="02020603050405020304" pitchFamily="18" charset="0"/>
              </a:rPr>
              <a:t>		Recommendations </a:t>
            </a:r>
            <a:r>
              <a:rPr lang="en-IE" sz="2200" dirty="0">
                <a:solidFill>
                  <a:srgbClr val="000000"/>
                </a:solidFill>
                <a:latin typeface="Times New Roman" panose="02020603050405020304" pitchFamily="18" charset="0"/>
                <a:cs typeface="Times New Roman" panose="02020603050405020304" pitchFamily="18" charset="0"/>
              </a:rPr>
              <a:t>for developers, </a:t>
            </a:r>
            <a:r>
              <a:rPr lang="en-IE" sz="2200" dirty="0" smtClean="0">
                <a:solidFill>
                  <a:srgbClr val="000000"/>
                </a:solidFill>
                <a:latin typeface="Times New Roman" panose="02020603050405020304" pitchFamily="18" charset="0"/>
                <a:cs typeface="Times New Roman" panose="02020603050405020304" pitchFamily="18" charset="0"/>
              </a:rPr>
              <a:t>users </a:t>
            </a:r>
            <a:r>
              <a:rPr lang="en-IE" sz="2200" dirty="0">
                <a:solidFill>
                  <a:srgbClr val="000000"/>
                </a:solidFill>
                <a:latin typeface="Times New Roman" panose="02020603050405020304" pitchFamily="18" charset="0"/>
                <a:cs typeface="Times New Roman" panose="02020603050405020304" pitchFamily="18" charset="0"/>
              </a:rPr>
              <a:t>and </a:t>
            </a:r>
            <a:r>
              <a:rPr lang="en-IE" sz="2200" dirty="0" smtClean="0">
                <a:solidFill>
                  <a:srgbClr val="000000"/>
                </a:solidFill>
                <a:latin typeface="Times New Roman" panose="02020603050405020304" pitchFamily="18" charset="0"/>
                <a:cs typeface="Times New Roman" panose="02020603050405020304" pitchFamily="18" charset="0"/>
              </a:rPr>
              <a:t>carers</a:t>
            </a:r>
          </a:p>
          <a:p>
            <a:pPr>
              <a:spcBef>
                <a:spcPct val="20000"/>
              </a:spcBef>
            </a:pPr>
            <a:r>
              <a:rPr lang="en-IE" sz="2200" dirty="0" smtClean="0">
                <a:solidFill>
                  <a:srgbClr val="000000"/>
                </a:solidFill>
                <a:latin typeface="Times New Roman" panose="02020603050405020304" pitchFamily="18" charset="0"/>
                <a:cs typeface="Times New Roman" panose="02020603050405020304" pitchFamily="18" charset="0"/>
              </a:rPr>
              <a:t>		Synthesis Report</a:t>
            </a:r>
            <a:endParaRPr lang="en-IE" sz="2200" dirty="0">
              <a:solidFill>
                <a:srgbClr val="000000"/>
              </a:solidFill>
              <a:latin typeface="Times New Roman" panose="02020603050405020304" pitchFamily="18" charset="0"/>
              <a:cs typeface="Times New Roman" panose="02020603050405020304" pitchFamily="18" charset="0"/>
            </a:endParaRPr>
          </a:p>
          <a:p>
            <a:pPr>
              <a:spcBef>
                <a:spcPct val="20000"/>
              </a:spcBef>
            </a:pPr>
            <a:r>
              <a:rPr lang="en-IE" sz="2200" dirty="0" smtClean="0">
                <a:solidFill>
                  <a:schemeClr val="tx1">
                    <a:lumMod val="75000"/>
                    <a:lumOff val="25000"/>
                  </a:schemeClr>
                </a:solidFill>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5127088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solidFill>
                  <a:prstClr val="black">
                    <a:tint val="75000"/>
                  </a:prstClr>
                </a:solidFill>
                <a:latin typeface="Times New Roman" panose="02020603050405020304" pitchFamily="18" charset="0"/>
                <a:cs typeface="Times New Roman" panose="02020603050405020304" pitchFamily="18" charset="0"/>
              </a:rPr>
              <a:pPr algn="r"/>
              <a:t>12</a:t>
            </a:fld>
            <a:endParaRPr lang="en-GB" dirty="0">
              <a:solidFill>
                <a:prstClr val="black">
                  <a:tint val="75000"/>
                </a:prstClr>
              </a:solidFill>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44624"/>
            <a:ext cx="3733800" cy="1304926"/>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p:cNvGrpSpPr/>
          <p:nvPr/>
        </p:nvGrpSpPr>
        <p:grpSpPr>
          <a:xfrm>
            <a:off x="367449" y="5743530"/>
            <a:ext cx="8391222" cy="955040"/>
            <a:chOff x="367449" y="5743530"/>
            <a:chExt cx="8391222" cy="955040"/>
          </a:xfrm>
        </p:grpSpPr>
        <p:pic>
          <p:nvPicPr>
            <p:cNvPr id="9" name="Picture 8" descr="C:\Users\New\Documents\Sheeona\DOCTRID\Website\UCD.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 y="5829107"/>
              <a:ext cx="392675" cy="376198"/>
            </a:xfrm>
            <a:prstGeom prst="rect">
              <a:avLst/>
            </a:prstGeom>
            <a:noFill/>
            <a:ln>
              <a:noFill/>
            </a:ln>
          </p:spPr>
        </p:pic>
        <p:pic>
          <p:nvPicPr>
            <p:cNvPr id="10" name="Picture 9" descr="C:\Users\New\Documents\Sheeona\DOCTRID\Website\UL logo.jpg"/>
            <p:cNvPicPr/>
            <p:nvPr/>
          </p:nvPicPr>
          <p:blipFill rotWithShape="1">
            <a:blip r:embed="rId4" cstate="print">
              <a:extLst>
                <a:ext uri="{28A0092B-C50C-407E-A947-70E740481C1C}">
                  <a14:useLocalDpi xmlns:a14="http://schemas.microsoft.com/office/drawing/2010/main" val="0"/>
                </a:ext>
              </a:extLst>
            </a:blip>
            <a:srcRect l="4287" t="9723" r="6064" b="6209"/>
            <a:stretch/>
          </p:blipFill>
          <p:spPr bwMode="auto">
            <a:xfrm>
              <a:off x="5853223" y="6277786"/>
              <a:ext cx="800100" cy="384810"/>
            </a:xfrm>
            <a:prstGeom prst="rect">
              <a:avLst/>
            </a:prstGeom>
            <a:noFill/>
            <a:ln>
              <a:noFill/>
            </a:ln>
            <a:extLst>
              <a:ext uri="{53640926-AAD7-44D8-BBD7-CCE9431645EC}">
                <a14:shadowObscured xmlns:a14="http://schemas.microsoft.com/office/drawing/2010/main"/>
              </a:ext>
            </a:extLst>
          </p:spPr>
        </p:pic>
        <p:pic>
          <p:nvPicPr>
            <p:cNvPr id="11" name="Picture 10" descr="C:\Users\New\Documents\Sheeona\DOCTRID\Website\TCD.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92861" y="6217557"/>
              <a:ext cx="742950" cy="415925"/>
            </a:xfrm>
            <a:prstGeom prst="rect">
              <a:avLst/>
            </a:prstGeom>
            <a:noFill/>
            <a:ln>
              <a:noFill/>
            </a:ln>
          </p:spPr>
        </p:pic>
        <p:pic>
          <p:nvPicPr>
            <p:cNvPr id="12" name="Picture 11" descr="C:\Users\New\Documents\Sheeona\DOCTRID\Website\UCC.jpg"/>
            <p:cNvPicPr/>
            <p:nvPr/>
          </p:nvPicPr>
          <p:blipFill rotWithShape="1">
            <a:blip r:embed="rId6" cstate="print">
              <a:extLst>
                <a:ext uri="{28A0092B-C50C-407E-A947-70E740481C1C}">
                  <a14:useLocalDpi xmlns:a14="http://schemas.microsoft.com/office/drawing/2010/main" val="0"/>
                </a:ext>
              </a:extLst>
            </a:blip>
            <a:srcRect l="7525" t="8136" r="5941" b="15357"/>
            <a:stretch/>
          </p:blipFill>
          <p:spPr bwMode="auto">
            <a:xfrm>
              <a:off x="367449" y="6321380"/>
              <a:ext cx="923925" cy="377190"/>
            </a:xfrm>
            <a:prstGeom prst="rect">
              <a:avLst/>
            </a:prstGeom>
            <a:noFill/>
            <a:ln>
              <a:noFill/>
            </a:ln>
            <a:extLst>
              <a:ext uri="{53640926-AAD7-44D8-BBD7-CCE9431645EC}">
                <a14:shadowObscured xmlns:a14="http://schemas.microsoft.com/office/drawing/2010/main"/>
              </a:ext>
            </a:extLst>
          </p:spPr>
        </p:pic>
        <p:pic>
          <p:nvPicPr>
            <p:cNvPr id="13" name="Picture 12" descr="C:\Users\New\Documents\Sheeona\DOCTRID\Website\Tyndall.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452083" y="6338842"/>
              <a:ext cx="1066800" cy="342265"/>
            </a:xfrm>
            <a:prstGeom prst="rect">
              <a:avLst/>
            </a:prstGeom>
            <a:noFill/>
            <a:ln>
              <a:noFill/>
            </a:ln>
          </p:spPr>
        </p:pic>
        <p:pic>
          <p:nvPicPr>
            <p:cNvPr id="14" name="Picture 13" descr="C:\Users\New\Documents\Sheeona\DOCTRID\Website\ITT logo.jpg"/>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064219" y="6173910"/>
              <a:ext cx="499110" cy="465455"/>
            </a:xfrm>
            <a:prstGeom prst="rect">
              <a:avLst/>
            </a:prstGeom>
            <a:noFill/>
            <a:ln>
              <a:noFill/>
            </a:ln>
          </p:spPr>
        </p:pic>
        <p:pic>
          <p:nvPicPr>
            <p:cNvPr id="15" name="Picture 14" descr="C:\Users\New\Documents\Sheeona\DOCTRID\Website\DKIT.jpg"/>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380048" y="5743530"/>
              <a:ext cx="669290" cy="403860"/>
            </a:xfrm>
            <a:prstGeom prst="rect">
              <a:avLst/>
            </a:prstGeom>
            <a:noFill/>
            <a:ln>
              <a:noFill/>
            </a:ln>
          </p:spPr>
        </p:pic>
        <p:pic>
          <p:nvPicPr>
            <p:cNvPr id="16" name="Picture 15" descr="C:\Users\New\AppData\Local\Microsoft\Windows\INetCache\Content.Word\DIT logo_Hi Resolution.jpg"/>
            <p:cNvPicPr/>
            <p:nvPr/>
          </p:nvPicPr>
          <p:blipFill rotWithShape="1">
            <a:blip r:embed="rId10" cstate="print">
              <a:extLst>
                <a:ext uri="{28A0092B-C50C-407E-A947-70E740481C1C}">
                  <a14:useLocalDpi xmlns:a14="http://schemas.microsoft.com/office/drawing/2010/main" val="0"/>
                </a:ext>
              </a:extLst>
            </a:blip>
            <a:srcRect l="5943" t="8417" r="7863" b="7393"/>
            <a:stretch/>
          </p:blipFill>
          <p:spPr bwMode="auto">
            <a:xfrm>
              <a:off x="3538740" y="5743530"/>
              <a:ext cx="601212" cy="403860"/>
            </a:xfrm>
            <a:prstGeom prst="rect">
              <a:avLst/>
            </a:prstGeom>
            <a:noFill/>
            <a:ln>
              <a:noFill/>
            </a:ln>
            <a:extLst>
              <a:ext uri="{53640926-AAD7-44D8-BBD7-CCE9431645EC}">
                <a14:shadowObscured xmlns:a14="http://schemas.microsoft.com/office/drawing/2010/main"/>
              </a:ext>
            </a:extLst>
          </p:spPr>
        </p:pic>
        <p:pic>
          <p:nvPicPr>
            <p:cNvPr id="17" name="Picture 16" descr="C:\Users\New\Documents\Sheeona\DOCTRID\Website\Website\MSU Logo.jpg"/>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003825" y="5743530"/>
              <a:ext cx="542925" cy="484505"/>
            </a:xfrm>
            <a:prstGeom prst="rect">
              <a:avLst/>
            </a:prstGeom>
            <a:noFill/>
            <a:ln>
              <a:noFill/>
            </a:ln>
          </p:spPr>
        </p:pic>
        <p:pic>
          <p:nvPicPr>
            <p:cNvPr id="18" name="Picture 17" descr="C:\Users\New\Documents\Sheeona\DOCTRID\Website\Website\dcu.jpg"/>
            <p:cNvPicPr/>
            <p:nvPr/>
          </p:nvPicPr>
          <p:blipFill rotWithShape="1">
            <a:blip r:embed="rId12" cstate="print">
              <a:extLst>
                <a:ext uri="{28A0092B-C50C-407E-A947-70E740481C1C}">
                  <a14:useLocalDpi xmlns:a14="http://schemas.microsoft.com/office/drawing/2010/main" val="0"/>
                </a:ext>
              </a:extLst>
            </a:blip>
            <a:srcRect l="16545" t="8335" r="14221" b="7642"/>
            <a:stretch/>
          </p:blipFill>
          <p:spPr bwMode="auto">
            <a:xfrm>
              <a:off x="4391863" y="5746070"/>
              <a:ext cx="485775" cy="353695"/>
            </a:xfrm>
            <a:prstGeom prst="rect">
              <a:avLst/>
            </a:prstGeom>
            <a:noFill/>
            <a:ln>
              <a:noFill/>
            </a:ln>
            <a:extLst>
              <a:ext uri="{53640926-AAD7-44D8-BBD7-CCE9431645EC}">
                <a14:shadowObscured xmlns:a14="http://schemas.microsoft.com/office/drawing/2010/main"/>
              </a:ext>
            </a:extLst>
          </p:spPr>
        </p:pic>
        <p:pic>
          <p:nvPicPr>
            <p:cNvPr id="19" name="Picture 18" descr="C:\Users\New\Desktop\RCSI logo.PNG"/>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339813" y="5743531"/>
              <a:ext cx="426863" cy="505208"/>
            </a:xfrm>
            <a:prstGeom prst="rect">
              <a:avLst/>
            </a:prstGeom>
            <a:noFill/>
            <a:ln>
              <a:noFill/>
            </a:ln>
          </p:spPr>
        </p:pic>
        <p:pic>
          <p:nvPicPr>
            <p:cNvPr id="20" name="Picture 19" descr="C:\Users\New\Documents\Sheeona\DOCTRID\Website\Website\umass.jpg"/>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872959" y="6245814"/>
              <a:ext cx="954112" cy="372109"/>
            </a:xfrm>
            <a:prstGeom prst="rect">
              <a:avLst/>
            </a:prstGeom>
            <a:noFill/>
            <a:ln>
              <a:noFill/>
            </a:ln>
          </p:spPr>
        </p:pic>
        <p:pic>
          <p:nvPicPr>
            <p:cNvPr id="21" name="Picture 20" descr="C:\Users\New\Documents\Sheeona\DOCTRID\Website\NUI_Galway_BrandMark_B.jpg"/>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203960" y="5810834"/>
              <a:ext cx="1114425" cy="340995"/>
            </a:xfrm>
            <a:prstGeom prst="rect">
              <a:avLst/>
            </a:prstGeom>
            <a:noFill/>
            <a:ln>
              <a:noFill/>
            </a:ln>
          </p:spPr>
        </p:pic>
        <p:pic>
          <p:nvPicPr>
            <p:cNvPr id="22" name="Picture 21" descr="C:\Users\New\Documents\Sheeona\DOCTRID\Website\Maynooth University Logo colour RGB 300dpi.png"/>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6914934" y="6321380"/>
              <a:ext cx="857250" cy="333375"/>
            </a:xfrm>
            <a:prstGeom prst="rect">
              <a:avLst/>
            </a:prstGeom>
            <a:noFill/>
            <a:ln>
              <a:noFill/>
            </a:ln>
          </p:spPr>
        </p:pic>
        <p:pic>
          <p:nvPicPr>
            <p:cNvPr id="23" name="Picture 22" descr="C:\Users\New\Documents\Sheeona\DOCTRID\Website\Website\designability.jpg"/>
            <p:cNvPicPr/>
            <p:nvPr/>
          </p:nvPicPr>
          <p:blipFill>
            <a:blip r:embed="rId17">
              <a:extLst>
                <a:ext uri="{28A0092B-C50C-407E-A947-70E740481C1C}">
                  <a14:useLocalDpi xmlns:a14="http://schemas.microsoft.com/office/drawing/2010/main" val="0"/>
                </a:ext>
              </a:extLst>
            </a:blip>
            <a:srcRect/>
            <a:stretch>
              <a:fillRect/>
            </a:stretch>
          </p:blipFill>
          <p:spPr bwMode="auto">
            <a:xfrm>
              <a:off x="5050475" y="5829106"/>
              <a:ext cx="1209675" cy="271780"/>
            </a:xfrm>
            <a:prstGeom prst="rect">
              <a:avLst/>
            </a:prstGeom>
            <a:noFill/>
            <a:ln>
              <a:noFill/>
            </a:ln>
          </p:spPr>
        </p:pic>
        <p:pic>
          <p:nvPicPr>
            <p:cNvPr id="24" name="Picture 23" descr="A:\Sheeona\Conference\Logo\UU_Corp_logo_Process.jpg"/>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2781821" y="5762778"/>
              <a:ext cx="676275" cy="448945"/>
            </a:xfrm>
            <a:prstGeom prst="rect">
              <a:avLst/>
            </a:prstGeom>
            <a:noFill/>
            <a:ln>
              <a:noFill/>
            </a:ln>
          </p:spPr>
        </p:pic>
        <p:pic>
          <p:nvPicPr>
            <p:cNvPr id="25" name="Picture 5" descr="N:\Conference &amp; Corporate\Operations\Conference &amp; Events 2013\2013 DOCTRID Oct\Web\QUBLogo.gif"/>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7969503" y="6260853"/>
              <a:ext cx="789168" cy="40116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pic>
        <p:nvPicPr>
          <p:cNvPr id="41" name="Picture 40"/>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5868144" y="188640"/>
            <a:ext cx="3024337" cy="795096"/>
          </a:xfrm>
          <a:prstGeom prst="rect">
            <a:avLst/>
          </a:prstGeom>
        </p:spPr>
      </p:pic>
      <p:sp>
        <p:nvSpPr>
          <p:cNvPr id="42" name="TextBox 41"/>
          <p:cNvSpPr txBox="1"/>
          <p:nvPr/>
        </p:nvSpPr>
        <p:spPr>
          <a:xfrm>
            <a:off x="2091224" y="1291245"/>
            <a:ext cx="4896544" cy="523220"/>
          </a:xfrm>
          <a:prstGeom prst="rect">
            <a:avLst/>
          </a:prstGeom>
          <a:noFill/>
        </p:spPr>
        <p:txBody>
          <a:bodyPr wrap="square" rtlCol="0" anchor="t">
            <a:spAutoFit/>
          </a:bodyPr>
          <a:lstStyle/>
          <a:p>
            <a:pPr algn="ctr"/>
            <a:r>
              <a:rPr lang="en-IE" sz="2800" b="1" dirty="0" smtClean="0">
                <a:solidFill>
                  <a:srgbClr val="003399"/>
                </a:solidFill>
                <a:effectLst>
                  <a:outerShdw blurRad="38100" dist="38100" dir="2700000" algn="tl">
                    <a:srgbClr val="000000">
                      <a:alpha val="43137"/>
                    </a:srgbClr>
                  </a:outerShdw>
                </a:effectLst>
              </a:rPr>
              <a:t>Meet our ASSISTID Fellows</a:t>
            </a:r>
          </a:p>
        </p:txBody>
      </p:sp>
      <p:pic>
        <p:nvPicPr>
          <p:cNvPr id="44" name="Picture 43"/>
          <p:cNvPicPr>
            <a:picLocks noChangeAspect="1"/>
          </p:cNvPicPr>
          <p:nvPr/>
        </p:nvPicPr>
        <p:blipFill rotWithShape="1">
          <a:blip r:embed="rId21"/>
          <a:srcRect b="68780"/>
          <a:stretch/>
        </p:blipFill>
        <p:spPr>
          <a:xfrm>
            <a:off x="1357660" y="2059697"/>
            <a:ext cx="6186177" cy="1406344"/>
          </a:xfrm>
          <a:prstGeom prst="rect">
            <a:avLst/>
          </a:prstGeom>
        </p:spPr>
      </p:pic>
      <p:pic>
        <p:nvPicPr>
          <p:cNvPr id="45" name="Picture 44"/>
          <p:cNvPicPr>
            <a:picLocks noChangeAspect="1"/>
          </p:cNvPicPr>
          <p:nvPr/>
        </p:nvPicPr>
        <p:blipFill rotWithShape="1">
          <a:blip r:embed="rId21"/>
          <a:srcRect l="42322" t="65498" r="39054"/>
          <a:stretch/>
        </p:blipFill>
        <p:spPr>
          <a:xfrm>
            <a:off x="6711631" y="3489200"/>
            <a:ext cx="1152128" cy="1595984"/>
          </a:xfrm>
          <a:prstGeom prst="rect">
            <a:avLst/>
          </a:prstGeom>
        </p:spPr>
      </p:pic>
      <p:pic>
        <p:nvPicPr>
          <p:cNvPr id="46" name="Picture 45"/>
          <p:cNvPicPr>
            <a:picLocks noChangeAspect="1"/>
          </p:cNvPicPr>
          <p:nvPr/>
        </p:nvPicPr>
        <p:blipFill rotWithShape="1">
          <a:blip r:embed="rId21"/>
          <a:srcRect t="65498" r="77692"/>
          <a:stretch/>
        </p:blipFill>
        <p:spPr>
          <a:xfrm>
            <a:off x="7344244" y="1970904"/>
            <a:ext cx="1379989" cy="1554202"/>
          </a:xfrm>
          <a:prstGeom prst="rect">
            <a:avLst/>
          </a:prstGeom>
        </p:spPr>
      </p:pic>
      <p:pic>
        <p:nvPicPr>
          <p:cNvPr id="47" name="Picture 46"/>
          <p:cNvPicPr>
            <a:picLocks noChangeAspect="1"/>
          </p:cNvPicPr>
          <p:nvPr/>
        </p:nvPicPr>
        <p:blipFill rotWithShape="1">
          <a:blip r:embed="rId21"/>
          <a:srcRect l="23851" t="65498" r="57524"/>
          <a:stretch/>
        </p:blipFill>
        <p:spPr>
          <a:xfrm>
            <a:off x="395536" y="1953872"/>
            <a:ext cx="1152128" cy="1553951"/>
          </a:xfrm>
          <a:prstGeom prst="rect">
            <a:avLst/>
          </a:prstGeom>
        </p:spPr>
      </p:pic>
      <p:pic>
        <p:nvPicPr>
          <p:cNvPr id="48" name="Picture 47"/>
          <p:cNvPicPr>
            <a:picLocks noChangeAspect="1"/>
          </p:cNvPicPr>
          <p:nvPr/>
        </p:nvPicPr>
        <p:blipFill rotWithShape="1">
          <a:blip r:embed="rId21"/>
          <a:srcRect t="32741" b="33659"/>
          <a:stretch/>
        </p:blipFill>
        <p:spPr>
          <a:xfrm>
            <a:off x="584379" y="3507895"/>
            <a:ext cx="6186177" cy="1513611"/>
          </a:xfrm>
          <a:prstGeom prst="rect">
            <a:avLst/>
          </a:prstGeom>
        </p:spPr>
      </p:pic>
    </p:spTree>
    <p:extLst>
      <p:ext uri="{BB962C8B-B14F-4D97-AF65-F5344CB8AC3E}">
        <p14:creationId xmlns:p14="http://schemas.microsoft.com/office/powerpoint/2010/main" val="33253121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7704" y="404663"/>
            <a:ext cx="5040560" cy="6276359"/>
          </a:xfrm>
          <a:prstGeom prst="rect">
            <a:avLst/>
          </a:prstGeom>
        </p:spPr>
      </p:pic>
      <p:pic>
        <p:nvPicPr>
          <p:cNvPr id="2" name="Picture 1" descr="call3-smal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 y="0"/>
            <a:ext cx="8064500" cy="6858000"/>
          </a:xfrm>
          <a:prstGeom prst="rect">
            <a:avLst/>
          </a:prstGeom>
        </p:spPr>
      </p:pic>
    </p:spTree>
    <p:extLst>
      <p:ext uri="{BB962C8B-B14F-4D97-AF65-F5344CB8AC3E}">
        <p14:creationId xmlns:p14="http://schemas.microsoft.com/office/powerpoint/2010/main" val="39031334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47664" y="2526805"/>
            <a:ext cx="5832648" cy="3422475"/>
          </a:xfrm>
          <a:prstGeom prst="rect">
            <a:avLst/>
          </a:prstGeom>
          <a:noFill/>
        </p:spPr>
        <p:txBody>
          <a:bodyPr wrap="square" rtlCol="0">
            <a:spAutoFit/>
          </a:bodyPr>
          <a:lstStyle/>
          <a:p>
            <a:pPr algn="ctr"/>
            <a:r>
              <a:rPr lang="en-IE" sz="2800" dirty="0" smtClean="0">
                <a:solidFill>
                  <a:schemeClr val="bg1"/>
                </a:solidFill>
              </a:rPr>
              <a:t>Thank you</a:t>
            </a:r>
          </a:p>
          <a:p>
            <a:pPr algn="ctr"/>
            <a:endParaRPr lang="en-IE" sz="2800" dirty="0" smtClean="0">
              <a:solidFill>
                <a:schemeClr val="bg1"/>
              </a:solidFill>
            </a:endParaRPr>
          </a:p>
          <a:p>
            <a:pPr algn="ctr"/>
            <a:r>
              <a:rPr lang="en-IE" sz="2800" dirty="0" smtClean="0">
                <a:solidFill>
                  <a:schemeClr val="bg1"/>
                </a:solidFill>
              </a:rPr>
              <a:t>Contact us, get involved!</a:t>
            </a:r>
          </a:p>
          <a:p>
            <a:pPr algn="ctr">
              <a:lnSpc>
                <a:spcPct val="90000"/>
              </a:lnSpc>
            </a:pPr>
            <a:endParaRPr lang="en-IE" sz="1600" dirty="0" smtClean="0">
              <a:solidFill>
                <a:schemeClr val="bg1"/>
              </a:solidFill>
            </a:endParaRPr>
          </a:p>
          <a:p>
            <a:pPr algn="ctr"/>
            <a:r>
              <a:rPr lang="en-IE" sz="2000" dirty="0" smtClean="0">
                <a:solidFill>
                  <a:schemeClr val="bg1"/>
                </a:solidFill>
              </a:rPr>
              <a:t>Sheeona Gorman, Programme Manager</a:t>
            </a:r>
          </a:p>
          <a:p>
            <a:pPr algn="ctr"/>
            <a:r>
              <a:rPr lang="en-IE" sz="2000" dirty="0" smtClean="0">
                <a:solidFill>
                  <a:schemeClr val="bg1"/>
                </a:solidFill>
              </a:rPr>
              <a:t> Alie Kwint,  Projects Officer</a:t>
            </a:r>
          </a:p>
          <a:p>
            <a:pPr algn="ctr"/>
            <a:r>
              <a:rPr lang="en-IE" sz="2000" dirty="0" smtClean="0">
                <a:solidFill>
                  <a:schemeClr val="bg1"/>
                </a:solidFill>
              </a:rPr>
              <a:t>Brian Harvey, Director of Research</a:t>
            </a:r>
          </a:p>
          <a:p>
            <a:pPr algn="ctr"/>
            <a:r>
              <a:rPr lang="en-IE" sz="2000" dirty="0" smtClean="0">
                <a:solidFill>
                  <a:schemeClr val="bg1"/>
                </a:solidFill>
                <a:hlinkClick r:id="rId2"/>
              </a:rPr>
              <a:t>sgorman@respect.ie</a:t>
            </a:r>
            <a:endParaRPr lang="en-IE" sz="2000" dirty="0" smtClean="0">
              <a:solidFill>
                <a:schemeClr val="bg1"/>
              </a:solidFill>
            </a:endParaRPr>
          </a:p>
          <a:p>
            <a:pPr algn="ctr"/>
            <a:endParaRPr lang="en-IE" sz="2000" dirty="0" smtClean="0">
              <a:solidFill>
                <a:schemeClr val="bg1"/>
              </a:solidFill>
            </a:endParaRPr>
          </a:p>
          <a:p>
            <a:endParaRPr lang="en-IE" dirty="0">
              <a:solidFill>
                <a:schemeClr val="bg1"/>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36" y="5130017"/>
            <a:ext cx="2354361" cy="1539343"/>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12160" y="5096449"/>
            <a:ext cx="2448272" cy="1552830"/>
          </a:xfrm>
          <a:prstGeom prst="rect">
            <a:avLst/>
          </a:prstGeom>
        </p:spPr>
      </p:pic>
      <p:pic>
        <p:nvPicPr>
          <p:cNvPr id="7" name="Picture 6"/>
          <p:cNvPicPr>
            <a:picLocks noChangeAspect="1"/>
          </p:cNvPicPr>
          <p:nvPr/>
        </p:nvPicPr>
        <p:blipFill rotWithShape="1">
          <a:blip r:embed="rId5" cstate="print">
            <a:extLst>
              <a:ext uri="{28A0092B-C50C-407E-A947-70E740481C1C}">
                <a14:useLocalDpi xmlns:a14="http://schemas.microsoft.com/office/drawing/2010/main" val="0"/>
              </a:ext>
            </a:extLst>
          </a:blip>
          <a:srcRect t="9792"/>
          <a:stretch/>
        </p:blipFill>
        <p:spPr>
          <a:xfrm>
            <a:off x="836684" y="1736862"/>
            <a:ext cx="2299013" cy="1547365"/>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796136" y="1640046"/>
            <a:ext cx="2448272" cy="1590376"/>
          </a:xfrm>
          <a:prstGeom prst="rect">
            <a:avLst/>
          </a:prstGeom>
        </p:spPr>
      </p:pic>
      <p:pic>
        <p:nvPicPr>
          <p:cNvPr id="9" name="Picture 2" descr="http://msca2015.lu/wp-content/uploads/2015/08/logo.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7504" y="251866"/>
            <a:ext cx="3733800" cy="13049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796136" y="257640"/>
            <a:ext cx="3024337" cy="795096"/>
          </a:xfrm>
          <a:prstGeom prst="rect">
            <a:avLst/>
          </a:prstGeom>
        </p:spPr>
      </p:pic>
    </p:spTree>
    <p:extLst>
      <p:ext uri="{BB962C8B-B14F-4D97-AF65-F5344CB8AC3E}">
        <p14:creationId xmlns:p14="http://schemas.microsoft.com/office/powerpoint/2010/main" val="26077454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752" y="1340768"/>
            <a:ext cx="9036496" cy="3672408"/>
          </a:xfrm>
        </p:spPr>
        <p:txBody>
          <a:bodyPr>
            <a:normAutofit fontScale="90000"/>
          </a:bodyPr>
          <a:lstStyle/>
          <a:p>
            <a:pPr>
              <a:lnSpc>
                <a:spcPct val="80000"/>
              </a:lnSpc>
            </a:pPr>
            <a:r>
              <a:rPr lang="en-IE" b="1" dirty="0">
                <a:solidFill>
                  <a:srgbClr val="000090"/>
                </a:solidFill>
              </a:rPr>
              <a:t/>
            </a:r>
            <a:br>
              <a:rPr lang="en-IE" b="1" dirty="0">
                <a:solidFill>
                  <a:srgbClr val="000090"/>
                </a:solidFill>
              </a:rPr>
            </a:br>
            <a:r>
              <a:rPr lang="en-IE" b="1" dirty="0">
                <a:solidFill>
                  <a:srgbClr val="000090"/>
                </a:solidFill>
                <a:latin typeface="Calibri"/>
              </a:rPr>
              <a:t> </a:t>
            </a:r>
            <a:r>
              <a:rPr lang="en-US" b="1" dirty="0">
                <a:solidFill>
                  <a:srgbClr val="000090"/>
                </a:solidFill>
                <a:latin typeface="Calibri"/>
              </a:rPr>
              <a:t/>
            </a:r>
            <a:br>
              <a:rPr lang="en-US" b="1" dirty="0">
                <a:solidFill>
                  <a:srgbClr val="000090"/>
                </a:solidFill>
                <a:latin typeface="Calibri"/>
              </a:rPr>
            </a:br>
            <a:r>
              <a:rPr lang="en-US" b="1" dirty="0">
                <a:solidFill>
                  <a:srgbClr val="000090"/>
                </a:solidFill>
                <a:latin typeface="Calibri"/>
              </a:rPr>
              <a:t/>
            </a:r>
            <a:br>
              <a:rPr lang="en-US" b="1" dirty="0">
                <a:solidFill>
                  <a:srgbClr val="000090"/>
                </a:solidFill>
                <a:latin typeface="Calibri"/>
              </a:rPr>
            </a:br>
            <a:r>
              <a:rPr lang="en-US" b="1" dirty="0" smtClean="0">
                <a:solidFill>
                  <a:srgbClr val="000090"/>
                </a:solidFill>
                <a:latin typeface="Calibri"/>
              </a:rPr>
              <a:t/>
            </a:r>
            <a:br>
              <a:rPr lang="en-US" b="1" dirty="0" smtClean="0">
                <a:solidFill>
                  <a:srgbClr val="000090"/>
                </a:solidFill>
                <a:latin typeface="Calibri"/>
              </a:rPr>
            </a:br>
            <a:r>
              <a:rPr lang="en-US" sz="3100" b="1" dirty="0" smtClean="0">
                <a:solidFill>
                  <a:srgbClr val="000090"/>
                </a:solidFill>
                <a:latin typeface="Calibri"/>
              </a:rPr>
              <a:t>Assistive </a:t>
            </a:r>
            <a:r>
              <a:rPr lang="en-US" sz="3100" b="1" dirty="0">
                <a:solidFill>
                  <a:srgbClr val="000090"/>
                </a:solidFill>
                <a:latin typeface="Calibri"/>
              </a:rPr>
              <a:t>T</a:t>
            </a:r>
            <a:r>
              <a:rPr lang="en-US" sz="3100" b="1" dirty="0" smtClean="0">
                <a:solidFill>
                  <a:srgbClr val="000090"/>
                </a:solidFill>
                <a:latin typeface="Calibri"/>
              </a:rPr>
              <a:t>echnology for Intellectual Disability and Autism Spectrum Disorders</a:t>
            </a:r>
            <a:r>
              <a:rPr lang="en-US" sz="3100" b="1" dirty="0">
                <a:solidFill>
                  <a:srgbClr val="000090"/>
                </a:solidFill>
                <a:latin typeface="Calibri"/>
              </a:rPr>
              <a:t/>
            </a:r>
            <a:br>
              <a:rPr lang="en-US" sz="3100" b="1" dirty="0">
                <a:solidFill>
                  <a:srgbClr val="000090"/>
                </a:solidFill>
                <a:latin typeface="Calibri"/>
              </a:rPr>
            </a:br>
            <a:r>
              <a:rPr lang="en-IE" sz="3100" u="sng" dirty="0" smtClean="0">
                <a:solidFill>
                  <a:srgbClr val="000090"/>
                </a:solidFill>
              </a:rPr>
              <a:t/>
            </a:r>
            <a:br>
              <a:rPr lang="en-IE" sz="3100" u="sng" dirty="0" smtClean="0">
                <a:solidFill>
                  <a:srgbClr val="000090"/>
                </a:solidFill>
              </a:rPr>
            </a:br>
            <a:r>
              <a:rPr lang="en-IE" sz="2700" b="1" dirty="0" smtClean="0">
                <a:solidFill>
                  <a:srgbClr val="000090"/>
                </a:solidFill>
              </a:rPr>
              <a:t>A  Charity-led COFUND</a:t>
            </a:r>
            <a:br>
              <a:rPr lang="en-IE" sz="2700" b="1" dirty="0" smtClean="0">
                <a:solidFill>
                  <a:srgbClr val="000090"/>
                </a:solidFill>
              </a:rPr>
            </a:br>
            <a:r>
              <a:rPr lang="en-US" sz="2700" b="1" dirty="0" smtClean="0">
                <a:solidFill>
                  <a:srgbClr val="000090"/>
                </a:solidFill>
              </a:rPr>
              <a:t>with </a:t>
            </a:r>
            <a:r>
              <a:rPr lang="en-US" sz="2700" b="1" dirty="0">
                <a:solidFill>
                  <a:srgbClr val="000090"/>
                </a:solidFill>
              </a:rPr>
              <a:t>Universities, Industry and Disability Services </a:t>
            </a:r>
            <a:r>
              <a:rPr lang="en-IE" sz="2700" b="1" u="sng" dirty="0" smtClean="0">
                <a:solidFill>
                  <a:srgbClr val="000090"/>
                </a:solidFill>
              </a:rPr>
              <a:t/>
            </a:r>
            <a:br>
              <a:rPr lang="en-IE" sz="2700" b="1" u="sng" dirty="0" smtClean="0">
                <a:solidFill>
                  <a:srgbClr val="000090"/>
                </a:solidFill>
              </a:rPr>
            </a:br>
            <a:r>
              <a:rPr lang="en-IE" sz="2700" b="1" dirty="0" smtClean="0">
                <a:solidFill>
                  <a:srgbClr val="000090"/>
                </a:solidFill>
              </a:rPr>
              <a:t> in Europe </a:t>
            </a:r>
            <a:r>
              <a:rPr lang="en-IE" sz="2700" b="1" dirty="0">
                <a:solidFill>
                  <a:srgbClr val="000090"/>
                </a:solidFill>
              </a:rPr>
              <a:t>and the USA</a:t>
            </a:r>
            <a:br>
              <a:rPr lang="en-IE" sz="2700" b="1" dirty="0">
                <a:solidFill>
                  <a:srgbClr val="000090"/>
                </a:solidFill>
              </a:rPr>
            </a:br>
            <a:r>
              <a:rPr lang="en-IE" sz="2200" b="1" dirty="0">
                <a:solidFill>
                  <a:srgbClr val="000090"/>
                </a:solidFill>
              </a:rPr>
              <a:t/>
            </a:r>
            <a:br>
              <a:rPr lang="en-IE" sz="2200" b="1" dirty="0">
                <a:solidFill>
                  <a:srgbClr val="000090"/>
                </a:solidFill>
              </a:rPr>
            </a:br>
            <a:r>
              <a:rPr lang="en-US" sz="2200" dirty="0" smtClean="0">
                <a:solidFill>
                  <a:srgbClr val="000000"/>
                </a:solidFill>
              </a:rPr>
              <a:t> </a:t>
            </a:r>
            <a:r>
              <a:rPr lang="en-US" sz="2700" dirty="0" smtClean="0">
                <a:solidFill>
                  <a:srgbClr val="000000"/>
                </a:solidFill>
              </a:rPr>
              <a:t>ASSISTID will </a:t>
            </a:r>
            <a:r>
              <a:rPr lang="en-US" sz="2700" dirty="0">
                <a:solidFill>
                  <a:srgbClr val="000000"/>
                </a:solidFill>
              </a:rPr>
              <a:t>promote research into the development and application of assistive technologies to enhance the quality of life of people with intellectual disabilities and autism, their </a:t>
            </a:r>
            <a:r>
              <a:rPr lang="en-US" sz="2700" dirty="0" err="1">
                <a:solidFill>
                  <a:srgbClr val="000000"/>
                </a:solidFill>
              </a:rPr>
              <a:t>carers</a:t>
            </a:r>
            <a:r>
              <a:rPr lang="en-US" sz="2700" dirty="0">
                <a:solidFill>
                  <a:srgbClr val="000000"/>
                </a:solidFill>
              </a:rPr>
              <a:t> and families. </a:t>
            </a:r>
            <a:r>
              <a:rPr lang="en-US" sz="2700" dirty="0" smtClean="0">
                <a:solidFill>
                  <a:srgbClr val="000000"/>
                </a:solidFill>
              </a:rPr>
              <a:t/>
            </a:r>
            <a:br>
              <a:rPr lang="en-US" sz="2700" dirty="0" smtClean="0">
                <a:solidFill>
                  <a:srgbClr val="000000"/>
                </a:solidFill>
              </a:rPr>
            </a:br>
            <a:r>
              <a:rPr lang="en-US" sz="2700" dirty="0" smtClean="0">
                <a:solidFill>
                  <a:srgbClr val="000000"/>
                </a:solidFill>
              </a:rPr>
              <a:t/>
            </a:r>
            <a:br>
              <a:rPr lang="en-US" sz="2700" dirty="0" smtClean="0">
                <a:solidFill>
                  <a:srgbClr val="000000"/>
                </a:solidFill>
              </a:rPr>
            </a:br>
            <a:r>
              <a:rPr lang="en-US" sz="2700" dirty="0" smtClean="0">
                <a:solidFill>
                  <a:srgbClr val="000000"/>
                </a:solidFill>
              </a:rPr>
              <a:t>ASSISTID </a:t>
            </a:r>
            <a:r>
              <a:rPr lang="en-US" sz="2700" dirty="0">
                <a:solidFill>
                  <a:srgbClr val="000000"/>
                </a:solidFill>
              </a:rPr>
              <a:t>is the first structured research </a:t>
            </a:r>
            <a:r>
              <a:rPr lang="en-US" sz="2700" dirty="0" err="1">
                <a:solidFill>
                  <a:srgbClr val="000000"/>
                </a:solidFill>
              </a:rPr>
              <a:t>programme</a:t>
            </a:r>
            <a:r>
              <a:rPr lang="en-US" sz="2700" dirty="0">
                <a:solidFill>
                  <a:srgbClr val="000000"/>
                </a:solidFill>
              </a:rPr>
              <a:t> of its kind in Europe and the most significant investment into assistive technologies research to date. </a:t>
            </a:r>
            <a:r>
              <a:rPr lang="en-US" sz="2700" dirty="0" smtClean="0">
                <a:solidFill>
                  <a:srgbClr val="000000"/>
                </a:solidFill>
              </a:rPr>
              <a:t/>
            </a:r>
            <a:br>
              <a:rPr lang="en-US" sz="2700" dirty="0" smtClean="0">
                <a:solidFill>
                  <a:srgbClr val="000000"/>
                </a:solidFill>
              </a:rPr>
            </a:br>
            <a:r>
              <a:rPr lang="en-IE" sz="2200" dirty="0">
                <a:solidFill>
                  <a:srgbClr val="000090"/>
                </a:solidFill>
              </a:rPr>
              <a:t/>
            </a:r>
            <a:br>
              <a:rPr lang="en-IE" sz="2200" dirty="0">
                <a:solidFill>
                  <a:srgbClr val="000090"/>
                </a:solidFill>
              </a:rPr>
            </a:br>
            <a:r>
              <a:rPr lang="en-IE" sz="3100" b="1" u="sng" dirty="0" smtClean="0">
                <a:solidFill>
                  <a:srgbClr val="000090"/>
                </a:solidFill>
                <a:hlinkClick r:id="rId3"/>
              </a:rPr>
              <a:t>www.assistid.eu</a:t>
            </a:r>
            <a:r>
              <a:rPr lang="en-IE" sz="3100" b="1" u="sng" dirty="0">
                <a:solidFill>
                  <a:srgbClr val="000090"/>
                </a:solidFill>
              </a:rPr>
              <a:t/>
            </a:r>
            <a:br>
              <a:rPr lang="en-IE" sz="3100" b="1" u="sng" dirty="0">
                <a:solidFill>
                  <a:srgbClr val="000090"/>
                </a:solidFill>
              </a:rPr>
            </a:br>
            <a:r>
              <a:rPr lang="en-IE" sz="2200" b="1" u="sng" dirty="0">
                <a:solidFill>
                  <a:srgbClr val="000090"/>
                </a:solidFill>
              </a:rPr>
              <a:t/>
            </a:r>
            <a:br>
              <a:rPr lang="en-IE" sz="2200" b="1" u="sng" dirty="0">
                <a:solidFill>
                  <a:srgbClr val="000090"/>
                </a:solidFill>
              </a:rPr>
            </a:br>
            <a:endParaRPr lang="en-IE" sz="2200" b="1" u="sng" dirty="0">
              <a:solidFill>
                <a:srgbClr val="000090"/>
              </a:solidFill>
            </a:endParaRPr>
          </a:p>
        </p:txBody>
      </p:sp>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52119" y="188640"/>
            <a:ext cx="3024337" cy="795096"/>
          </a:xfrm>
          <a:prstGeom prst="rect">
            <a:avLst/>
          </a:prstGeom>
        </p:spPr>
      </p:pic>
      <p:pic>
        <p:nvPicPr>
          <p:cNvPr id="10" name="Picture 2" descr="http://msca2015.lu/wp-content/uploads/2015/08/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504" y="44624"/>
            <a:ext cx="3733800" cy="1304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55948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7527" y="1573629"/>
            <a:ext cx="8833969" cy="2062103"/>
          </a:xfrm>
          <a:prstGeom prst="rect">
            <a:avLst/>
          </a:prstGeom>
          <a:noFill/>
        </p:spPr>
        <p:txBody>
          <a:bodyPr wrap="none" rtlCol="0">
            <a:spAutoFit/>
          </a:bodyPr>
          <a:lstStyle/>
          <a:p>
            <a:pPr algn="ctr" defTabSz="457200" fontAlgn="base">
              <a:spcBef>
                <a:spcPct val="0"/>
              </a:spcBef>
              <a:spcAft>
                <a:spcPct val="0"/>
              </a:spcAft>
            </a:pPr>
            <a:r>
              <a:rPr lang="en-US" sz="2800" b="1" dirty="0" smtClean="0">
                <a:solidFill>
                  <a:prstClr val="black"/>
                </a:solidFill>
                <a:latin typeface="Arial" charset="0"/>
                <a:ea typeface="ＭＳ Ｐゴシック" charset="0"/>
              </a:rPr>
              <a:t>The ASSISTID COFUND is supported by the</a:t>
            </a:r>
          </a:p>
          <a:p>
            <a:pPr algn="ctr" defTabSz="457200" fontAlgn="base">
              <a:spcBef>
                <a:spcPct val="0"/>
              </a:spcBef>
              <a:spcAft>
                <a:spcPct val="0"/>
              </a:spcAft>
            </a:pPr>
            <a:r>
              <a:rPr lang="en-US" sz="2800" b="1" dirty="0" smtClean="0">
                <a:solidFill>
                  <a:prstClr val="black"/>
                </a:solidFill>
                <a:latin typeface="Arial" charset="0"/>
                <a:ea typeface="ＭＳ Ｐゴシック" charset="0"/>
              </a:rPr>
              <a:t>DOCTRID Research Institute</a:t>
            </a:r>
            <a:r>
              <a:rPr lang="en-US" sz="2800" b="1" dirty="0"/>
              <a:t/>
            </a:r>
            <a:br>
              <a:rPr lang="en-US" sz="2800" b="1" dirty="0"/>
            </a:br>
            <a:r>
              <a:rPr lang="en-US" sz="2400" b="1" dirty="0" smtClean="0"/>
              <a:t>An Interdisciplinary </a:t>
            </a:r>
            <a:r>
              <a:rPr lang="en-US" sz="2400" b="1" dirty="0"/>
              <a:t>and International Research Network </a:t>
            </a:r>
            <a:br>
              <a:rPr lang="en-US" sz="2400" b="1" dirty="0"/>
            </a:br>
            <a:r>
              <a:rPr lang="en-US" sz="2400" b="1" dirty="0" smtClean="0">
                <a:solidFill>
                  <a:prstClr val="black"/>
                </a:solidFill>
                <a:latin typeface="Arial" charset="0"/>
                <a:ea typeface="ＭＳ Ｐゴシック" charset="0"/>
              </a:rPr>
              <a:t>of Universities, Industry, Entrepreneurs, Disability Services</a:t>
            </a:r>
          </a:p>
          <a:p>
            <a:pPr algn="ctr" defTabSz="457200" fontAlgn="base">
              <a:spcBef>
                <a:spcPct val="0"/>
              </a:spcBef>
              <a:spcAft>
                <a:spcPct val="0"/>
              </a:spcAft>
            </a:pPr>
            <a:r>
              <a:rPr lang="en-US" sz="2400" b="1" dirty="0" smtClean="0">
                <a:solidFill>
                  <a:prstClr val="black"/>
                </a:solidFill>
                <a:latin typeface="Arial" charset="0"/>
                <a:ea typeface="ＭＳ Ｐゴシック" charset="0"/>
              </a:rPr>
              <a:t>In Europe and USA</a:t>
            </a:r>
          </a:p>
        </p:txBody>
      </p:sp>
      <p:pic>
        <p:nvPicPr>
          <p:cNvPr id="26" name="Picture 25" descr="C:\Users\New\Documents\Sheeona\DOCTRID\Website\Website\MSU Logo.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8246" y="7437939"/>
            <a:ext cx="1025681" cy="959613"/>
          </a:xfrm>
          <a:prstGeom prst="rect">
            <a:avLst/>
          </a:prstGeom>
          <a:noFill/>
          <a:ln>
            <a:noFill/>
          </a:ln>
        </p:spPr>
      </p:pic>
      <p:pic>
        <p:nvPicPr>
          <p:cNvPr id="29" name="Picture 28" descr="C:\Users\New\Documents\Sheeona\DOCTRID\Website\Website\umass.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96432" y="7556470"/>
            <a:ext cx="1165290" cy="652370"/>
          </a:xfrm>
          <a:prstGeom prst="rect">
            <a:avLst/>
          </a:prstGeom>
          <a:noFill/>
          <a:ln>
            <a:noFill/>
          </a:ln>
        </p:spPr>
      </p:pic>
      <p:pic>
        <p:nvPicPr>
          <p:cNvPr id="36" name="Picture 3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52120" y="260648"/>
            <a:ext cx="3024337" cy="795096"/>
          </a:xfrm>
          <a:prstGeom prst="rect">
            <a:avLst/>
          </a:prstGeom>
        </p:spPr>
      </p:pic>
      <p:grpSp>
        <p:nvGrpSpPr>
          <p:cNvPr id="37" name="Group 36"/>
          <p:cNvGrpSpPr/>
          <p:nvPr/>
        </p:nvGrpSpPr>
        <p:grpSpPr>
          <a:xfrm>
            <a:off x="367449" y="5743530"/>
            <a:ext cx="8391222" cy="955040"/>
            <a:chOff x="367449" y="5743530"/>
            <a:chExt cx="8391222" cy="955040"/>
          </a:xfrm>
        </p:grpSpPr>
        <p:pic>
          <p:nvPicPr>
            <p:cNvPr id="38" name="Picture 37" descr="C:\Users\New\Documents\Sheeona\DOCTRID\Website\UCD.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5800" y="5829107"/>
              <a:ext cx="392675" cy="376198"/>
            </a:xfrm>
            <a:prstGeom prst="rect">
              <a:avLst/>
            </a:prstGeom>
            <a:noFill/>
            <a:ln>
              <a:noFill/>
            </a:ln>
          </p:spPr>
        </p:pic>
        <p:pic>
          <p:nvPicPr>
            <p:cNvPr id="39" name="Picture 38" descr="C:\Users\New\Documents\Sheeona\DOCTRID\Website\UL logo.jpg"/>
            <p:cNvPicPr/>
            <p:nvPr/>
          </p:nvPicPr>
          <p:blipFill rotWithShape="1">
            <a:blip r:embed="rId6" cstate="print">
              <a:extLst>
                <a:ext uri="{28A0092B-C50C-407E-A947-70E740481C1C}">
                  <a14:useLocalDpi xmlns:a14="http://schemas.microsoft.com/office/drawing/2010/main" val="0"/>
                </a:ext>
              </a:extLst>
            </a:blip>
            <a:srcRect l="4287" t="9723" r="6064" b="6209"/>
            <a:stretch/>
          </p:blipFill>
          <p:spPr bwMode="auto">
            <a:xfrm>
              <a:off x="5853223" y="6277786"/>
              <a:ext cx="800100" cy="384810"/>
            </a:xfrm>
            <a:prstGeom prst="rect">
              <a:avLst/>
            </a:prstGeom>
            <a:noFill/>
            <a:ln>
              <a:noFill/>
            </a:ln>
            <a:extLst>
              <a:ext uri="{53640926-AAD7-44D8-BBD7-CCE9431645EC}">
                <a14:shadowObscured xmlns:a14="http://schemas.microsoft.com/office/drawing/2010/main"/>
              </a:ext>
            </a:extLst>
          </p:spPr>
        </p:pic>
        <p:pic>
          <p:nvPicPr>
            <p:cNvPr id="40" name="Picture 39" descr="C:\Users\New\Documents\Sheeona\DOCTRID\Website\TCD.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892861" y="6217557"/>
              <a:ext cx="742950" cy="415925"/>
            </a:xfrm>
            <a:prstGeom prst="rect">
              <a:avLst/>
            </a:prstGeom>
            <a:noFill/>
            <a:ln>
              <a:noFill/>
            </a:ln>
          </p:spPr>
        </p:pic>
        <p:pic>
          <p:nvPicPr>
            <p:cNvPr id="41" name="Picture 40" descr="C:\Users\New\Documents\Sheeona\DOCTRID\Website\UCC.jpg"/>
            <p:cNvPicPr/>
            <p:nvPr/>
          </p:nvPicPr>
          <p:blipFill rotWithShape="1">
            <a:blip r:embed="rId8" cstate="print">
              <a:extLst>
                <a:ext uri="{28A0092B-C50C-407E-A947-70E740481C1C}">
                  <a14:useLocalDpi xmlns:a14="http://schemas.microsoft.com/office/drawing/2010/main" val="0"/>
                </a:ext>
              </a:extLst>
            </a:blip>
            <a:srcRect l="7525" t="8136" r="5941" b="15357"/>
            <a:stretch/>
          </p:blipFill>
          <p:spPr bwMode="auto">
            <a:xfrm>
              <a:off x="367449" y="6321380"/>
              <a:ext cx="923925" cy="377190"/>
            </a:xfrm>
            <a:prstGeom prst="rect">
              <a:avLst/>
            </a:prstGeom>
            <a:noFill/>
            <a:ln>
              <a:noFill/>
            </a:ln>
            <a:extLst>
              <a:ext uri="{53640926-AAD7-44D8-BBD7-CCE9431645EC}">
                <a14:shadowObscured xmlns:a14="http://schemas.microsoft.com/office/drawing/2010/main"/>
              </a:ext>
            </a:extLst>
          </p:spPr>
        </p:pic>
        <p:pic>
          <p:nvPicPr>
            <p:cNvPr id="42" name="Picture 41" descr="C:\Users\New\Documents\Sheeona\DOCTRID\Website\Tyndall.jpg"/>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452083" y="6338842"/>
              <a:ext cx="1066800" cy="342265"/>
            </a:xfrm>
            <a:prstGeom prst="rect">
              <a:avLst/>
            </a:prstGeom>
            <a:noFill/>
            <a:ln>
              <a:noFill/>
            </a:ln>
          </p:spPr>
        </p:pic>
        <p:pic>
          <p:nvPicPr>
            <p:cNvPr id="43" name="Picture 42" descr="C:\Users\New\Documents\Sheeona\DOCTRID\Website\ITT logo.jpg"/>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064219" y="6173910"/>
              <a:ext cx="499110" cy="465455"/>
            </a:xfrm>
            <a:prstGeom prst="rect">
              <a:avLst/>
            </a:prstGeom>
            <a:noFill/>
            <a:ln>
              <a:noFill/>
            </a:ln>
          </p:spPr>
        </p:pic>
        <p:pic>
          <p:nvPicPr>
            <p:cNvPr id="44" name="Picture 43" descr="C:\Users\New\Documents\Sheeona\DOCTRID\Website\DKIT.jpg"/>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380048" y="5743530"/>
              <a:ext cx="669290" cy="403860"/>
            </a:xfrm>
            <a:prstGeom prst="rect">
              <a:avLst/>
            </a:prstGeom>
            <a:noFill/>
            <a:ln>
              <a:noFill/>
            </a:ln>
          </p:spPr>
        </p:pic>
        <p:pic>
          <p:nvPicPr>
            <p:cNvPr id="45" name="Picture 44" descr="C:\Users\New\AppData\Local\Microsoft\Windows\INetCache\Content.Word\DIT logo_Hi Resolution.jpg"/>
            <p:cNvPicPr/>
            <p:nvPr/>
          </p:nvPicPr>
          <p:blipFill rotWithShape="1">
            <a:blip r:embed="rId12" cstate="print">
              <a:extLst>
                <a:ext uri="{28A0092B-C50C-407E-A947-70E740481C1C}">
                  <a14:useLocalDpi xmlns:a14="http://schemas.microsoft.com/office/drawing/2010/main" val="0"/>
                </a:ext>
              </a:extLst>
            </a:blip>
            <a:srcRect l="5943" t="8417" r="7863" b="7393"/>
            <a:stretch/>
          </p:blipFill>
          <p:spPr bwMode="auto">
            <a:xfrm>
              <a:off x="3538740" y="5743530"/>
              <a:ext cx="601212" cy="403860"/>
            </a:xfrm>
            <a:prstGeom prst="rect">
              <a:avLst/>
            </a:prstGeom>
            <a:noFill/>
            <a:ln>
              <a:noFill/>
            </a:ln>
            <a:extLst>
              <a:ext uri="{53640926-AAD7-44D8-BBD7-CCE9431645EC}">
                <a14:shadowObscured xmlns:a14="http://schemas.microsoft.com/office/drawing/2010/main"/>
              </a:ext>
            </a:extLst>
          </p:spPr>
        </p:pic>
        <p:pic>
          <p:nvPicPr>
            <p:cNvPr id="46" name="Picture 45" descr="C:\Users\New\Documents\Sheeona\DOCTRID\Website\Website\MSU Logo.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03825" y="5743530"/>
              <a:ext cx="542925" cy="484505"/>
            </a:xfrm>
            <a:prstGeom prst="rect">
              <a:avLst/>
            </a:prstGeom>
            <a:noFill/>
            <a:ln>
              <a:noFill/>
            </a:ln>
          </p:spPr>
        </p:pic>
        <p:pic>
          <p:nvPicPr>
            <p:cNvPr id="47" name="Picture 46" descr="C:\Users\New\Documents\Sheeona\DOCTRID\Website\Website\dcu.jpg"/>
            <p:cNvPicPr/>
            <p:nvPr/>
          </p:nvPicPr>
          <p:blipFill rotWithShape="1">
            <a:blip r:embed="rId13" cstate="print">
              <a:extLst>
                <a:ext uri="{28A0092B-C50C-407E-A947-70E740481C1C}">
                  <a14:useLocalDpi xmlns:a14="http://schemas.microsoft.com/office/drawing/2010/main" val="0"/>
                </a:ext>
              </a:extLst>
            </a:blip>
            <a:srcRect l="16545" t="8335" r="14221" b="7642"/>
            <a:stretch/>
          </p:blipFill>
          <p:spPr bwMode="auto">
            <a:xfrm>
              <a:off x="4391863" y="5746070"/>
              <a:ext cx="485775" cy="353695"/>
            </a:xfrm>
            <a:prstGeom prst="rect">
              <a:avLst/>
            </a:prstGeom>
            <a:noFill/>
            <a:ln>
              <a:noFill/>
            </a:ln>
            <a:extLst>
              <a:ext uri="{53640926-AAD7-44D8-BBD7-CCE9431645EC}">
                <a14:shadowObscured xmlns:a14="http://schemas.microsoft.com/office/drawing/2010/main"/>
              </a:ext>
            </a:extLst>
          </p:spPr>
        </p:pic>
        <p:pic>
          <p:nvPicPr>
            <p:cNvPr id="48" name="Picture 47" descr="C:\Users\New\Desktop\RCSI logo.PNG"/>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339813" y="5743531"/>
              <a:ext cx="426863" cy="505208"/>
            </a:xfrm>
            <a:prstGeom prst="rect">
              <a:avLst/>
            </a:prstGeom>
            <a:noFill/>
            <a:ln>
              <a:noFill/>
            </a:ln>
          </p:spPr>
        </p:pic>
        <p:pic>
          <p:nvPicPr>
            <p:cNvPr id="49" name="Picture 48" descr="C:\Users\New\Documents\Sheeona\DOCTRID\Website\Website\umass.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72959" y="6245814"/>
              <a:ext cx="954112" cy="372109"/>
            </a:xfrm>
            <a:prstGeom prst="rect">
              <a:avLst/>
            </a:prstGeom>
            <a:noFill/>
            <a:ln>
              <a:noFill/>
            </a:ln>
          </p:spPr>
        </p:pic>
        <p:pic>
          <p:nvPicPr>
            <p:cNvPr id="50" name="Picture 49" descr="C:\Users\New\Documents\Sheeona\DOCTRID\Website\NUI_Galway_BrandMark_B.jpg"/>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203960" y="5810834"/>
              <a:ext cx="1114425" cy="340995"/>
            </a:xfrm>
            <a:prstGeom prst="rect">
              <a:avLst/>
            </a:prstGeom>
            <a:noFill/>
            <a:ln>
              <a:noFill/>
            </a:ln>
          </p:spPr>
        </p:pic>
        <p:pic>
          <p:nvPicPr>
            <p:cNvPr id="52" name="Picture 51" descr="C:\Users\New\Documents\Sheeona\DOCTRID\Website\Maynooth University Logo colour RGB 300dpi.png"/>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6914934" y="6321380"/>
              <a:ext cx="857250" cy="333375"/>
            </a:xfrm>
            <a:prstGeom prst="rect">
              <a:avLst/>
            </a:prstGeom>
            <a:noFill/>
            <a:ln>
              <a:noFill/>
            </a:ln>
          </p:spPr>
        </p:pic>
        <p:pic>
          <p:nvPicPr>
            <p:cNvPr id="53" name="Picture 52" descr="C:\Users\New\Documents\Sheeona\DOCTRID\Website\Website\designability.jpg"/>
            <p:cNvPicPr/>
            <p:nvPr/>
          </p:nvPicPr>
          <p:blipFill>
            <a:blip r:embed="rId17">
              <a:extLst>
                <a:ext uri="{28A0092B-C50C-407E-A947-70E740481C1C}">
                  <a14:useLocalDpi xmlns:a14="http://schemas.microsoft.com/office/drawing/2010/main" val="0"/>
                </a:ext>
              </a:extLst>
            </a:blip>
            <a:srcRect/>
            <a:stretch>
              <a:fillRect/>
            </a:stretch>
          </p:blipFill>
          <p:spPr bwMode="auto">
            <a:xfrm>
              <a:off x="5050475" y="5829106"/>
              <a:ext cx="1209675" cy="271780"/>
            </a:xfrm>
            <a:prstGeom prst="rect">
              <a:avLst/>
            </a:prstGeom>
            <a:noFill/>
            <a:ln>
              <a:noFill/>
            </a:ln>
          </p:spPr>
        </p:pic>
        <p:pic>
          <p:nvPicPr>
            <p:cNvPr id="54" name="Picture 53" descr="A:\Sheeona\Conference\Logo\UU_Corp_logo_Process.jpg"/>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2781821" y="5762778"/>
              <a:ext cx="676275" cy="448945"/>
            </a:xfrm>
            <a:prstGeom prst="rect">
              <a:avLst/>
            </a:prstGeom>
            <a:noFill/>
            <a:ln>
              <a:noFill/>
            </a:ln>
          </p:spPr>
        </p:pic>
        <p:pic>
          <p:nvPicPr>
            <p:cNvPr id="55" name="Picture 5" descr="N:\Conference &amp; Corporate\Operations\Conference &amp; Events 2013\2013 DOCTRID Oct\Web\QUBLogo.gif"/>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7969503" y="6260853"/>
              <a:ext cx="789168" cy="40116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sp>
        <p:nvSpPr>
          <p:cNvPr id="4" name="TextBox 3"/>
          <p:cNvSpPr txBox="1"/>
          <p:nvPr/>
        </p:nvSpPr>
        <p:spPr>
          <a:xfrm>
            <a:off x="1615173" y="3645024"/>
            <a:ext cx="6485219" cy="2215991"/>
          </a:xfrm>
          <a:prstGeom prst="rect">
            <a:avLst/>
          </a:prstGeom>
          <a:noFill/>
        </p:spPr>
        <p:txBody>
          <a:bodyPr wrap="none" rtlCol="0">
            <a:spAutoFit/>
          </a:bodyPr>
          <a:lstStyle/>
          <a:p>
            <a:r>
              <a:rPr lang="en-US" sz="2400" b="1" dirty="0" smtClean="0">
                <a:solidFill>
                  <a:srgbClr val="000090"/>
                </a:solidFill>
              </a:rPr>
              <a:t>Universities:   Ireland,  UK and USA</a:t>
            </a:r>
          </a:p>
          <a:p>
            <a:r>
              <a:rPr lang="en-US" sz="2400" b="1" dirty="0" smtClean="0">
                <a:solidFill>
                  <a:srgbClr val="000090"/>
                </a:solidFill>
              </a:rPr>
              <a:t>Industry:  IBM, INTEL, Philips Healthcare, Fujitsu..</a:t>
            </a:r>
          </a:p>
          <a:p>
            <a:r>
              <a:rPr lang="en-US" sz="2400" b="1" dirty="0" smtClean="0">
                <a:solidFill>
                  <a:srgbClr val="000090"/>
                </a:solidFill>
              </a:rPr>
              <a:t>Entrepreneurs:  Special Effects, Grace Apps..</a:t>
            </a:r>
          </a:p>
          <a:p>
            <a:r>
              <a:rPr lang="en-US" sz="2400" b="1" dirty="0" smtClean="0">
                <a:solidFill>
                  <a:srgbClr val="000090"/>
                </a:solidFill>
              </a:rPr>
              <a:t>Disability Services:  Daughters of Charity</a:t>
            </a:r>
          </a:p>
          <a:p>
            <a:r>
              <a:rPr lang="en-US" sz="2400" b="1" dirty="0" smtClean="0">
                <a:solidFill>
                  <a:srgbClr val="000090"/>
                </a:solidFill>
              </a:rPr>
              <a:t>Federation of Voluntary Bodies Ireland</a:t>
            </a:r>
          </a:p>
          <a:p>
            <a:endParaRPr lang="en-US" dirty="0"/>
          </a:p>
        </p:txBody>
      </p:sp>
      <p:pic>
        <p:nvPicPr>
          <p:cNvPr id="56" name="Picture 2" descr="http://msca2015.lu/wp-content/uploads/2015/08/logo.jpg"/>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7504" y="116632"/>
            <a:ext cx="3733800" cy="1304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84758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999381"/>
            <a:ext cx="9721080" cy="4525963"/>
          </a:xfrm>
        </p:spPr>
        <p:txBody>
          <a:bodyPr>
            <a:normAutofit/>
          </a:bodyPr>
          <a:lstStyle/>
          <a:p>
            <a:r>
              <a:rPr lang="en-US" sz="1800" b="1" dirty="0" smtClean="0"/>
              <a:t>8 million people with Intellectual Disability in Europe </a:t>
            </a:r>
          </a:p>
          <a:p>
            <a:r>
              <a:rPr lang="en-US" sz="1800" b="1" dirty="0" smtClean="0"/>
              <a:t>Up to 40% of people with Autism Spectrum Disorder have an Intellectual Disability</a:t>
            </a:r>
          </a:p>
          <a:p>
            <a:pPr defTabSz="457200"/>
            <a:r>
              <a:rPr lang="en-IE" sz="1800" b="1" dirty="0">
                <a:solidFill>
                  <a:prstClr val="black"/>
                </a:solidFill>
              </a:rPr>
              <a:t>Society needs research and training to </a:t>
            </a:r>
            <a:r>
              <a:rPr lang="en-IE" sz="1800" b="1" dirty="0" smtClean="0">
                <a:solidFill>
                  <a:prstClr val="black"/>
                </a:solidFill>
              </a:rPr>
              <a:t>enhance </a:t>
            </a:r>
            <a:r>
              <a:rPr lang="en-IE" sz="1800" b="1" dirty="0">
                <a:solidFill>
                  <a:prstClr val="black"/>
                </a:solidFill>
              </a:rPr>
              <a:t>community participation, </a:t>
            </a:r>
            <a:r>
              <a:rPr lang="en-IE" sz="1800" b="1" dirty="0" smtClean="0">
                <a:solidFill>
                  <a:prstClr val="black"/>
                </a:solidFill>
              </a:rPr>
              <a:t>education, employment, social inclusion and  Independent </a:t>
            </a:r>
            <a:r>
              <a:rPr lang="en-IE" sz="1800" b="1" dirty="0">
                <a:solidFill>
                  <a:prstClr val="black"/>
                </a:solidFill>
              </a:rPr>
              <a:t>living for people with </a:t>
            </a:r>
            <a:r>
              <a:rPr lang="ga-IE" sz="1800" b="1" dirty="0" smtClean="0">
                <a:solidFill>
                  <a:prstClr val="black"/>
                </a:solidFill>
              </a:rPr>
              <a:t>ID/ASD</a:t>
            </a:r>
            <a:endParaRPr lang="en-US" sz="1800" b="1" dirty="0" smtClean="0"/>
          </a:p>
          <a:p>
            <a:endParaRPr lang="en-US" sz="2000" dirty="0"/>
          </a:p>
        </p:txBody>
      </p:sp>
      <p:grpSp>
        <p:nvGrpSpPr>
          <p:cNvPr id="2" name="Group 1"/>
          <p:cNvGrpSpPr/>
          <p:nvPr/>
        </p:nvGrpSpPr>
        <p:grpSpPr>
          <a:xfrm>
            <a:off x="814993" y="3316922"/>
            <a:ext cx="7501423" cy="3496454"/>
            <a:chOff x="814993" y="3316922"/>
            <a:chExt cx="7501423" cy="3496454"/>
          </a:xfrm>
        </p:grpSpPr>
        <p:pic>
          <p:nvPicPr>
            <p:cNvPr id="10" name="Picture 9"/>
            <p:cNvPicPr>
              <a:picLocks noChangeAspect="1"/>
            </p:cNvPicPr>
            <p:nvPr/>
          </p:nvPicPr>
          <p:blipFill>
            <a:blip r:embed="rId3"/>
            <a:stretch>
              <a:fillRect/>
            </a:stretch>
          </p:blipFill>
          <p:spPr>
            <a:xfrm>
              <a:off x="1928213" y="3887580"/>
              <a:ext cx="5291630" cy="2925796"/>
            </a:xfrm>
            <a:prstGeom prst="rect">
              <a:avLst/>
            </a:prstGeom>
          </p:spPr>
        </p:pic>
        <p:sp>
          <p:nvSpPr>
            <p:cNvPr id="11" name="TextBox 10"/>
            <p:cNvSpPr txBox="1"/>
            <p:nvPr/>
          </p:nvSpPr>
          <p:spPr>
            <a:xfrm>
              <a:off x="814993" y="3316922"/>
              <a:ext cx="7501423" cy="400110"/>
            </a:xfrm>
            <a:prstGeom prst="rect">
              <a:avLst/>
            </a:prstGeom>
            <a:noFill/>
          </p:spPr>
          <p:txBody>
            <a:bodyPr wrap="none" rtlCol="0">
              <a:spAutoFit/>
            </a:bodyPr>
            <a:lstStyle/>
            <a:p>
              <a:r>
                <a:rPr lang="en-IE" sz="2000" b="1" dirty="0" smtClean="0">
                  <a:solidFill>
                    <a:srgbClr val="000090"/>
                  </a:solidFill>
                </a:rPr>
                <a:t>Assistive Technology is key to enhance Independent Living in ID/ASD</a:t>
              </a:r>
              <a:endParaRPr lang="en-IE" sz="2000" b="1" dirty="0">
                <a:solidFill>
                  <a:srgbClr val="000090"/>
                </a:solidFill>
              </a:endParaRPr>
            </a:p>
          </p:txBody>
        </p:sp>
      </p:grpSp>
      <p:pic>
        <p:nvPicPr>
          <p:cNvPr id="13" name="Picture 12"/>
          <p:cNvPicPr>
            <a:picLocks noChangeAspect="1"/>
          </p:cNvPicPr>
          <p:nvPr/>
        </p:nvPicPr>
        <p:blipFill rotWithShape="1">
          <a:blip r:embed="rId4"/>
          <a:srcRect b="51002"/>
          <a:stretch/>
        </p:blipFill>
        <p:spPr>
          <a:xfrm>
            <a:off x="827584" y="1340768"/>
            <a:ext cx="7151228" cy="597437"/>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12160" y="188640"/>
            <a:ext cx="3024337" cy="795096"/>
          </a:xfrm>
          <a:prstGeom prst="rect">
            <a:avLst/>
          </a:prstGeom>
        </p:spPr>
      </p:pic>
      <p:pic>
        <p:nvPicPr>
          <p:cNvPr id="8" name="Picture 2" descr="http://msca2015.lu/wp-content/uploads/2015/08/logo.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504" y="44624"/>
            <a:ext cx="3733800" cy="130492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3" y="2056685"/>
            <a:ext cx="8964487" cy="4801315"/>
          </a:xfrm>
          <a:prstGeom prst="rect">
            <a:avLst/>
          </a:prstGeom>
          <a:noFill/>
        </p:spPr>
        <p:txBody>
          <a:bodyPr wrap="square" rtlCol="0">
            <a:spAutoFit/>
          </a:bodyPr>
          <a:lstStyle/>
          <a:p>
            <a:pPr defTabSz="457200"/>
            <a:endParaRPr lang="en-IE" dirty="0" smtClean="0">
              <a:solidFill>
                <a:prstClr val="black"/>
              </a:solidFill>
              <a:latin typeface="Calibri"/>
            </a:endParaRPr>
          </a:p>
          <a:p>
            <a:pPr defTabSz="457200"/>
            <a:endParaRPr lang="en-IE" dirty="0" smtClean="0">
              <a:solidFill>
                <a:prstClr val="black"/>
              </a:solidFill>
              <a:latin typeface="Calibri"/>
            </a:endParaRPr>
          </a:p>
          <a:p>
            <a:pPr algn="ctr" defTabSz="457200"/>
            <a:endParaRPr lang="en-IE" sz="1200" b="1" dirty="0" smtClean="0">
              <a:solidFill>
                <a:srgbClr val="FF0000"/>
              </a:solidFill>
              <a:latin typeface="Calibri"/>
            </a:endParaRPr>
          </a:p>
          <a:p>
            <a:pPr defTabSz="457200"/>
            <a:endParaRPr lang="en-IE" sz="1600" dirty="0">
              <a:solidFill>
                <a:prstClr val="black"/>
              </a:solidFill>
              <a:latin typeface="Calibri"/>
            </a:endParaRPr>
          </a:p>
          <a:p>
            <a:pPr defTabSz="457200"/>
            <a:endParaRPr lang="en-IE" sz="1600" dirty="0" smtClean="0">
              <a:solidFill>
                <a:prstClr val="black"/>
              </a:solidFill>
              <a:latin typeface="Calibri"/>
            </a:endParaRPr>
          </a:p>
          <a:p>
            <a:pPr defTabSz="457200"/>
            <a:endParaRPr lang="en-IE" sz="1600" dirty="0">
              <a:solidFill>
                <a:prstClr val="black"/>
              </a:solidFill>
              <a:latin typeface="Calibri"/>
            </a:endParaRPr>
          </a:p>
          <a:p>
            <a:pPr defTabSz="457200"/>
            <a:endParaRPr lang="en-IE" sz="1600" dirty="0" smtClean="0">
              <a:solidFill>
                <a:prstClr val="black"/>
              </a:solidFill>
              <a:latin typeface="Calibri"/>
            </a:endParaRPr>
          </a:p>
          <a:p>
            <a:pPr defTabSz="457200"/>
            <a:endParaRPr lang="en-IE" sz="1600" dirty="0">
              <a:solidFill>
                <a:prstClr val="black"/>
              </a:solidFill>
              <a:latin typeface="Calibri"/>
            </a:endParaRPr>
          </a:p>
          <a:p>
            <a:pPr defTabSz="457200"/>
            <a:endParaRPr lang="en-IE" sz="1600" dirty="0" smtClean="0">
              <a:solidFill>
                <a:prstClr val="black"/>
              </a:solidFill>
              <a:latin typeface="Calibri"/>
            </a:endParaRPr>
          </a:p>
          <a:p>
            <a:pPr defTabSz="457200"/>
            <a:endParaRPr lang="en-IE" sz="1600" dirty="0">
              <a:solidFill>
                <a:prstClr val="black"/>
              </a:solidFill>
              <a:latin typeface="Calibri"/>
            </a:endParaRPr>
          </a:p>
          <a:p>
            <a:pPr defTabSz="457200"/>
            <a:endParaRPr lang="en-IE" sz="1600" dirty="0" smtClean="0">
              <a:solidFill>
                <a:prstClr val="black"/>
              </a:solidFill>
              <a:latin typeface="Calibri"/>
            </a:endParaRPr>
          </a:p>
          <a:p>
            <a:pPr defTabSz="457200"/>
            <a:endParaRPr lang="en-IE" sz="1600" dirty="0">
              <a:solidFill>
                <a:prstClr val="black"/>
              </a:solidFill>
              <a:latin typeface="Calibri"/>
            </a:endParaRPr>
          </a:p>
          <a:p>
            <a:pPr defTabSz="457200"/>
            <a:endParaRPr lang="en-IE" sz="1600" dirty="0" smtClean="0">
              <a:solidFill>
                <a:prstClr val="black"/>
              </a:solidFill>
              <a:latin typeface="Calibri"/>
            </a:endParaRPr>
          </a:p>
          <a:p>
            <a:pPr defTabSz="457200"/>
            <a:endParaRPr lang="en-IE" sz="1600" dirty="0">
              <a:solidFill>
                <a:prstClr val="black"/>
              </a:solidFill>
              <a:latin typeface="Calibri"/>
            </a:endParaRPr>
          </a:p>
          <a:p>
            <a:pPr defTabSz="457200"/>
            <a:endParaRPr lang="en-IE" sz="1600" dirty="0" smtClean="0">
              <a:solidFill>
                <a:prstClr val="black"/>
              </a:solidFill>
              <a:latin typeface="Calibri"/>
            </a:endParaRPr>
          </a:p>
          <a:p>
            <a:pPr defTabSz="457200"/>
            <a:endParaRPr lang="en-IE" sz="1600" dirty="0">
              <a:solidFill>
                <a:prstClr val="black"/>
              </a:solidFill>
              <a:latin typeface="Calibri"/>
            </a:endParaRPr>
          </a:p>
          <a:p>
            <a:pPr defTabSz="457200"/>
            <a:endParaRPr lang="en-IE" sz="1600" dirty="0" smtClean="0">
              <a:solidFill>
                <a:prstClr val="black"/>
              </a:solidFill>
              <a:latin typeface="Calibri"/>
            </a:endParaRPr>
          </a:p>
          <a:p>
            <a:pPr defTabSz="457200"/>
            <a:endParaRPr lang="en-IE" sz="1600" dirty="0">
              <a:solidFill>
                <a:prstClr val="black"/>
              </a:solidFill>
              <a:latin typeface="Calibri"/>
            </a:endParaRPr>
          </a:p>
          <a:p>
            <a:pPr defTabSz="457200"/>
            <a:endParaRPr lang="en-IE" dirty="0">
              <a:solidFill>
                <a:prstClr val="black"/>
              </a:solidFill>
              <a:latin typeface="Calibri"/>
            </a:endParaRPr>
          </a:p>
        </p:txBody>
      </p:sp>
      <p:sp>
        <p:nvSpPr>
          <p:cNvPr id="8" name="TextBox 7"/>
          <p:cNvSpPr txBox="1"/>
          <p:nvPr/>
        </p:nvSpPr>
        <p:spPr>
          <a:xfrm>
            <a:off x="1187624" y="1340768"/>
            <a:ext cx="6141224" cy="461665"/>
          </a:xfrm>
          <a:prstGeom prst="rect">
            <a:avLst/>
          </a:prstGeom>
          <a:noFill/>
        </p:spPr>
        <p:txBody>
          <a:bodyPr wrap="none" rtlCol="0">
            <a:spAutoFit/>
          </a:bodyPr>
          <a:lstStyle/>
          <a:p>
            <a:pPr defTabSz="457200"/>
            <a:r>
              <a:rPr lang="en-IE" sz="2400" b="1" dirty="0" smtClean="0">
                <a:solidFill>
                  <a:prstClr val="black"/>
                </a:solidFill>
                <a:latin typeface="Calibri"/>
              </a:rPr>
              <a:t>  </a:t>
            </a:r>
            <a:r>
              <a:rPr lang="en-IE" sz="2400" b="1" dirty="0" smtClean="0">
                <a:solidFill>
                  <a:srgbClr val="000090"/>
                </a:solidFill>
                <a:latin typeface="Calibri"/>
              </a:rPr>
              <a:t>ASSISTID : A Multidisciplinary Approach to AT</a:t>
            </a:r>
          </a:p>
        </p:txBody>
      </p:sp>
      <p:sp>
        <p:nvSpPr>
          <p:cNvPr id="7" name="Rectangle 6"/>
          <p:cNvSpPr/>
          <p:nvPr/>
        </p:nvSpPr>
        <p:spPr>
          <a:xfrm>
            <a:off x="251520" y="3722442"/>
            <a:ext cx="1512168"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IE" sz="1600" b="1" dirty="0" smtClean="0">
                <a:solidFill>
                  <a:prstClr val="white"/>
                </a:solidFill>
                <a:latin typeface="Calibri"/>
              </a:rPr>
              <a:t>Social Inclusion</a:t>
            </a:r>
            <a:endParaRPr lang="en-IE" sz="1600" b="1" dirty="0">
              <a:solidFill>
                <a:prstClr val="white"/>
              </a:solidFill>
              <a:latin typeface="Calibri"/>
            </a:endParaRPr>
          </a:p>
        </p:txBody>
      </p:sp>
      <p:sp>
        <p:nvSpPr>
          <p:cNvPr id="10" name="Rectangle 9"/>
          <p:cNvSpPr/>
          <p:nvPr/>
        </p:nvSpPr>
        <p:spPr>
          <a:xfrm>
            <a:off x="251520" y="5202005"/>
            <a:ext cx="1584176"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IE" sz="1600" b="1" dirty="0" smtClean="0">
                <a:solidFill>
                  <a:prstClr val="white"/>
                </a:solidFill>
                <a:latin typeface="Calibri"/>
              </a:rPr>
              <a:t>Communication</a:t>
            </a:r>
            <a:endParaRPr lang="en-IE" sz="1600" b="1" dirty="0">
              <a:solidFill>
                <a:prstClr val="white"/>
              </a:solidFill>
              <a:latin typeface="Calibri"/>
            </a:endParaRPr>
          </a:p>
        </p:txBody>
      </p:sp>
      <p:sp>
        <p:nvSpPr>
          <p:cNvPr id="11" name="Rectangle 10"/>
          <p:cNvSpPr/>
          <p:nvPr/>
        </p:nvSpPr>
        <p:spPr>
          <a:xfrm>
            <a:off x="7068314" y="2112594"/>
            <a:ext cx="1872208" cy="2438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IE" sz="1600" b="1" dirty="0" smtClean="0">
                <a:solidFill>
                  <a:prstClr val="white"/>
                </a:solidFill>
                <a:latin typeface="Calibri"/>
              </a:rPr>
              <a:t>Independent Living</a:t>
            </a:r>
            <a:endParaRPr lang="en-IE" sz="1600" b="1" dirty="0">
              <a:solidFill>
                <a:prstClr val="white"/>
              </a:solidFill>
              <a:latin typeface="Calibri"/>
            </a:endParaRPr>
          </a:p>
        </p:txBody>
      </p:sp>
      <p:sp>
        <p:nvSpPr>
          <p:cNvPr id="12" name="Rectangle 11"/>
          <p:cNvSpPr/>
          <p:nvPr/>
        </p:nvSpPr>
        <p:spPr>
          <a:xfrm>
            <a:off x="863588" y="2005363"/>
            <a:ext cx="1152128" cy="2503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IE" sz="1600" b="1" dirty="0" smtClean="0">
                <a:solidFill>
                  <a:prstClr val="white"/>
                </a:solidFill>
                <a:latin typeface="Calibri"/>
              </a:rPr>
              <a:t>Education</a:t>
            </a:r>
            <a:endParaRPr lang="en-IE" sz="1600" b="1" dirty="0">
              <a:solidFill>
                <a:prstClr val="white"/>
              </a:solidFill>
              <a:latin typeface="Calibri"/>
            </a:endParaRPr>
          </a:p>
        </p:txBody>
      </p:sp>
      <p:sp>
        <p:nvSpPr>
          <p:cNvPr id="13" name="Rectangle 12"/>
          <p:cNvSpPr/>
          <p:nvPr/>
        </p:nvSpPr>
        <p:spPr>
          <a:xfrm>
            <a:off x="7923634" y="3596336"/>
            <a:ext cx="1016888" cy="2216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IE" sz="1600" b="1" dirty="0" smtClean="0">
                <a:solidFill>
                  <a:prstClr val="white"/>
                </a:solidFill>
                <a:latin typeface="Calibri"/>
              </a:rPr>
              <a:t>Health</a:t>
            </a:r>
            <a:endParaRPr lang="en-IE" sz="1600" b="1" dirty="0">
              <a:solidFill>
                <a:prstClr val="white"/>
              </a:solidFill>
              <a:latin typeface="Calibri"/>
            </a:endParaRPr>
          </a:p>
        </p:txBody>
      </p:sp>
      <p:sp>
        <p:nvSpPr>
          <p:cNvPr id="14" name="Rectangle 13"/>
          <p:cNvSpPr/>
          <p:nvPr/>
        </p:nvSpPr>
        <p:spPr>
          <a:xfrm>
            <a:off x="7636306" y="5056908"/>
            <a:ext cx="1304216"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IE" sz="1600" b="1" dirty="0" smtClean="0">
                <a:solidFill>
                  <a:prstClr val="white"/>
                </a:solidFill>
                <a:latin typeface="Calibri"/>
              </a:rPr>
              <a:t>Employment</a:t>
            </a:r>
            <a:endParaRPr lang="en-IE" sz="1600" b="1" dirty="0">
              <a:solidFill>
                <a:prstClr val="white"/>
              </a:solidFill>
              <a:latin typeface="Calibri"/>
            </a:endParaRPr>
          </a:p>
        </p:txBody>
      </p:sp>
      <p:pic>
        <p:nvPicPr>
          <p:cNvPr id="6" name="Picture 5"/>
          <p:cNvPicPr>
            <a:picLocks noChangeAspect="1"/>
          </p:cNvPicPr>
          <p:nvPr/>
        </p:nvPicPr>
        <p:blipFill>
          <a:blip r:embed="rId2"/>
          <a:stretch>
            <a:fillRect/>
          </a:stretch>
        </p:blipFill>
        <p:spPr>
          <a:xfrm>
            <a:off x="756760" y="1916832"/>
            <a:ext cx="7559656" cy="4593349"/>
          </a:xfrm>
          <a:prstGeom prst="rect">
            <a:avLst/>
          </a:prstGeom>
        </p:spPr>
      </p:pic>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4127" y="188640"/>
            <a:ext cx="3024337" cy="795096"/>
          </a:xfrm>
          <a:prstGeom prst="rect">
            <a:avLst/>
          </a:prstGeom>
        </p:spPr>
      </p:pic>
      <p:pic>
        <p:nvPicPr>
          <p:cNvPr id="16" name="Picture 2" descr="http://msca2015.lu/wp-content/uploads/2015/08/log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6" y="44624"/>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p:cNvSpPr/>
          <p:nvPr/>
        </p:nvSpPr>
        <p:spPr>
          <a:xfrm>
            <a:off x="4139952" y="6525344"/>
            <a:ext cx="1016888" cy="2216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IE" sz="1600" b="1" dirty="0" smtClean="0">
                <a:solidFill>
                  <a:prstClr val="white"/>
                </a:solidFill>
                <a:latin typeface="Calibri"/>
              </a:rPr>
              <a:t>Care</a:t>
            </a:r>
            <a:endParaRPr lang="en-IE" sz="1600" b="1" dirty="0">
              <a:solidFill>
                <a:prstClr val="white"/>
              </a:solidFill>
              <a:latin typeface="Calibri"/>
            </a:endParaRPr>
          </a:p>
        </p:txBody>
      </p:sp>
      <p:sp>
        <p:nvSpPr>
          <p:cNvPr id="18" name="Rectangle 17"/>
          <p:cNvSpPr/>
          <p:nvPr/>
        </p:nvSpPr>
        <p:spPr>
          <a:xfrm>
            <a:off x="395536" y="2852936"/>
            <a:ext cx="1016888" cy="2216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IE" sz="1600" b="1" dirty="0" smtClean="0">
                <a:solidFill>
                  <a:prstClr val="white"/>
                </a:solidFill>
                <a:latin typeface="Calibri"/>
              </a:rPr>
              <a:t>Ethics</a:t>
            </a:r>
            <a:endParaRPr lang="en-IE" sz="1600" b="1" dirty="0">
              <a:solidFill>
                <a:prstClr val="white"/>
              </a:solidFill>
              <a:latin typeface="Calibri"/>
            </a:endParaRPr>
          </a:p>
        </p:txBody>
      </p:sp>
      <p:sp>
        <p:nvSpPr>
          <p:cNvPr id="19" name="Rectangle 18"/>
          <p:cNvSpPr/>
          <p:nvPr/>
        </p:nvSpPr>
        <p:spPr>
          <a:xfrm>
            <a:off x="7227520" y="6093296"/>
            <a:ext cx="1592952" cy="2160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IE" sz="1600" b="1" dirty="0" smtClean="0">
                <a:solidFill>
                  <a:prstClr val="white"/>
                </a:solidFill>
                <a:latin typeface="Calibri"/>
              </a:rPr>
              <a:t>Inclusive Design</a:t>
            </a:r>
            <a:endParaRPr lang="en-IE" sz="1600" b="1" dirty="0">
              <a:solidFill>
                <a:prstClr val="white"/>
              </a:solidFill>
              <a:latin typeface="Calibri"/>
            </a:endParaRPr>
          </a:p>
        </p:txBody>
      </p:sp>
      <p:sp>
        <p:nvSpPr>
          <p:cNvPr id="20" name="Rectangle 19"/>
          <p:cNvSpPr/>
          <p:nvPr/>
        </p:nvSpPr>
        <p:spPr>
          <a:xfrm>
            <a:off x="971600" y="6021288"/>
            <a:ext cx="1016888" cy="2216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IE" sz="1600" b="1" dirty="0" smtClean="0">
                <a:solidFill>
                  <a:prstClr val="white"/>
                </a:solidFill>
                <a:latin typeface="Calibri"/>
              </a:rPr>
              <a:t>Policy</a:t>
            </a:r>
            <a:endParaRPr lang="en-IE" sz="1600" b="1" dirty="0">
              <a:solidFill>
                <a:prstClr val="white"/>
              </a:solidFill>
              <a:latin typeface="Calibri"/>
            </a:endParaRPr>
          </a:p>
        </p:txBody>
      </p:sp>
    </p:spTree>
    <p:extLst>
      <p:ext uri="{BB962C8B-B14F-4D97-AF65-F5344CB8AC3E}">
        <p14:creationId xmlns:p14="http://schemas.microsoft.com/office/powerpoint/2010/main" val="2798127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ppt_x"/>
                                          </p:val>
                                        </p:tav>
                                        <p:tav tm="100000">
                                          <p:val>
                                            <p:strVal val="#ppt_x"/>
                                          </p:val>
                                        </p:tav>
                                      </p:tavLst>
                                    </p:anim>
                                    <p:anim calcmode="lin" valueType="num">
                                      <p:cBhvr additive="base">
                                        <p:cTn id="28" dur="500" fill="hold"/>
                                        <p:tgtEl>
                                          <p:spTgt spid="1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ppt_x"/>
                                          </p:val>
                                        </p:tav>
                                        <p:tav tm="100000">
                                          <p:val>
                                            <p:strVal val="#ppt_x"/>
                                          </p:val>
                                        </p:tav>
                                      </p:tavLst>
                                    </p:anim>
                                    <p:anim calcmode="lin" valueType="num">
                                      <p:cBhvr additive="base">
                                        <p:cTn id="36" dur="500" fill="hold"/>
                                        <p:tgtEl>
                                          <p:spTgt spid="1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ppt_x"/>
                                          </p:val>
                                        </p:tav>
                                        <p:tav tm="100000">
                                          <p:val>
                                            <p:strVal val="#ppt_x"/>
                                          </p:val>
                                        </p:tav>
                                      </p:tavLst>
                                    </p:anim>
                                    <p:anim calcmode="lin" valueType="num">
                                      <p:cBhvr additive="base">
                                        <p:cTn id="40" dur="500" fill="hold"/>
                                        <p:tgtEl>
                                          <p:spTgt spid="1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1" grpId="0" animBg="1"/>
      <p:bldP spid="12" grpId="0" animBg="1"/>
      <p:bldP spid="13" grpId="0" animBg="1"/>
      <p:bldP spid="14" grpId="0" animBg="1"/>
      <p:bldP spid="17" grpId="0" animBg="1"/>
      <p:bldP spid="18" grpId="0" animBg="1"/>
      <p:bldP spid="19" grpId="0" animBg="1"/>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98907" y="122382"/>
            <a:ext cx="8807388" cy="1542177"/>
          </a:xfrm>
          <a:prstGeom prst="rect">
            <a:avLst/>
          </a:prstGeom>
        </p:spPr>
      </p:pic>
      <p:sp>
        <p:nvSpPr>
          <p:cNvPr id="5" name="Rectangle 4"/>
          <p:cNvSpPr/>
          <p:nvPr/>
        </p:nvSpPr>
        <p:spPr>
          <a:xfrm>
            <a:off x="1" y="1795523"/>
            <a:ext cx="9144000" cy="769381"/>
          </a:xfrm>
          <a:prstGeom prst="rect">
            <a:avLst/>
          </a:prstGeom>
        </p:spPr>
        <p:txBody>
          <a:bodyPr wrap="square" lIns="91378" tIns="45690" rIns="91378" bIns="45690">
            <a:spAutoFit/>
          </a:bodyPr>
          <a:lstStyle/>
          <a:p>
            <a:pPr algn="ctr" defTabSz="913790"/>
            <a:r>
              <a:rPr lang="en-GB" dirty="0">
                <a:solidFill>
                  <a:prstClr val="black"/>
                </a:solidFill>
                <a:latin typeface="Calibri"/>
                <a:ea typeface="ＭＳ Ｐゴシック" charset="0"/>
              </a:rPr>
              <a:t> </a:t>
            </a:r>
            <a:r>
              <a:rPr lang="en-GB" sz="2000" b="1" dirty="0">
                <a:solidFill>
                  <a:srgbClr val="000090"/>
                </a:solidFill>
                <a:latin typeface="Calibri"/>
                <a:ea typeface="ＭＳ Ｐゴシック" charset="0"/>
              </a:rPr>
              <a:t>ASSISTIVE TECHNOLOGIES FOR AUTISM AND INTELLECTUAL DISABILITY</a:t>
            </a:r>
          </a:p>
          <a:p>
            <a:pPr algn="ctr" defTabSz="913790"/>
            <a:endParaRPr lang="en-US" sz="2400" dirty="0">
              <a:solidFill>
                <a:prstClr val="black"/>
              </a:solidFill>
              <a:latin typeface="Calibri"/>
              <a:ea typeface="ＭＳ Ｐゴシック" charset="0"/>
            </a:endParaRPr>
          </a:p>
        </p:txBody>
      </p:sp>
      <p:sp>
        <p:nvSpPr>
          <p:cNvPr id="2" name="TextBox 1"/>
          <p:cNvSpPr txBox="1"/>
          <p:nvPr/>
        </p:nvSpPr>
        <p:spPr>
          <a:xfrm>
            <a:off x="899592" y="2492896"/>
            <a:ext cx="7432017" cy="461604"/>
          </a:xfrm>
          <a:prstGeom prst="rect">
            <a:avLst/>
          </a:prstGeom>
          <a:noFill/>
        </p:spPr>
        <p:txBody>
          <a:bodyPr wrap="none" lIns="91378" tIns="45690" rIns="91378" bIns="45690" rtlCol="0">
            <a:spAutoFit/>
          </a:bodyPr>
          <a:lstStyle/>
          <a:p>
            <a:pPr defTabSz="913790"/>
            <a:r>
              <a:rPr lang="en-US" sz="2400" b="1" dirty="0">
                <a:solidFill>
                  <a:prstClr val="black"/>
                </a:solidFill>
                <a:latin typeface="Calibri"/>
                <a:ea typeface="ＭＳ Ｐゴシック" charset="0"/>
              </a:rPr>
              <a:t>40 Post-doctoral Fellows over 5 </a:t>
            </a:r>
            <a:r>
              <a:rPr lang="en-US" sz="2400" b="1" dirty="0" smtClean="0">
                <a:solidFill>
                  <a:prstClr val="black"/>
                </a:solidFill>
                <a:latin typeface="Calibri"/>
                <a:ea typeface="ＭＳ Ｐゴシック" charset="0"/>
              </a:rPr>
              <a:t>years.  Budget €9 Million </a:t>
            </a:r>
            <a:endParaRPr lang="en-US" sz="2400" b="1" dirty="0">
              <a:solidFill>
                <a:prstClr val="black"/>
              </a:solidFill>
              <a:latin typeface="Calibri"/>
              <a:ea typeface="ＭＳ Ｐゴシック" charset="0"/>
            </a:endParaRPr>
          </a:p>
        </p:txBody>
      </p:sp>
      <p:sp>
        <p:nvSpPr>
          <p:cNvPr id="6" name="Right Arrow 5"/>
          <p:cNvSpPr/>
          <p:nvPr/>
        </p:nvSpPr>
        <p:spPr>
          <a:xfrm>
            <a:off x="1808351" y="3745107"/>
            <a:ext cx="2628890" cy="249442"/>
          </a:xfrm>
          <a:prstGeom prst="rightArrow">
            <a:avLst/>
          </a:prstGeom>
        </p:spPr>
        <p:style>
          <a:lnRef idx="1">
            <a:schemeClr val="accent1"/>
          </a:lnRef>
          <a:fillRef idx="3">
            <a:schemeClr val="accent1"/>
          </a:fillRef>
          <a:effectRef idx="2">
            <a:schemeClr val="accent1"/>
          </a:effectRef>
          <a:fontRef idx="minor">
            <a:schemeClr val="lt1"/>
          </a:fontRef>
        </p:style>
        <p:txBody>
          <a:bodyPr lIns="91378" tIns="45690" rIns="91378" bIns="45690" rtlCol="0" anchor="ctr"/>
          <a:lstStyle/>
          <a:p>
            <a:pPr algn="ctr" defTabSz="913790"/>
            <a:endParaRPr lang="en-US">
              <a:solidFill>
                <a:prstClr val="white"/>
              </a:solidFill>
              <a:latin typeface="Calibri"/>
            </a:endParaRPr>
          </a:p>
        </p:txBody>
      </p:sp>
      <p:sp>
        <p:nvSpPr>
          <p:cNvPr id="7" name="Right Arrow 6"/>
          <p:cNvSpPr/>
          <p:nvPr/>
        </p:nvSpPr>
        <p:spPr>
          <a:xfrm>
            <a:off x="1810054" y="4112757"/>
            <a:ext cx="3918866" cy="172189"/>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lIns="91378" tIns="45690" rIns="91378" bIns="45690" rtlCol="0" anchor="ctr"/>
          <a:lstStyle/>
          <a:p>
            <a:pPr algn="ctr" defTabSz="913790"/>
            <a:endParaRPr lang="en-US">
              <a:solidFill>
                <a:prstClr val="white"/>
              </a:solidFill>
              <a:latin typeface="Calibri"/>
            </a:endParaRPr>
          </a:p>
        </p:txBody>
      </p:sp>
      <p:sp>
        <p:nvSpPr>
          <p:cNvPr id="8" name="Right Arrow 7"/>
          <p:cNvSpPr/>
          <p:nvPr/>
        </p:nvSpPr>
        <p:spPr>
          <a:xfrm>
            <a:off x="4437240" y="4435608"/>
            <a:ext cx="2561832" cy="281540"/>
          </a:xfrm>
          <a:prstGeom prst="rightArrow">
            <a:avLst/>
          </a:prstGeom>
        </p:spPr>
        <p:style>
          <a:lnRef idx="1">
            <a:schemeClr val="accent1"/>
          </a:lnRef>
          <a:fillRef idx="3">
            <a:schemeClr val="accent1"/>
          </a:fillRef>
          <a:effectRef idx="2">
            <a:schemeClr val="accent1"/>
          </a:effectRef>
          <a:fontRef idx="minor">
            <a:schemeClr val="lt1"/>
          </a:fontRef>
        </p:style>
        <p:txBody>
          <a:bodyPr lIns="91378" tIns="45690" rIns="91378" bIns="45690" rtlCol="0" anchor="ctr"/>
          <a:lstStyle/>
          <a:p>
            <a:pPr algn="ctr" defTabSz="913790"/>
            <a:endParaRPr lang="en-US">
              <a:solidFill>
                <a:prstClr val="white"/>
              </a:solidFill>
              <a:latin typeface="Calibri"/>
            </a:endParaRPr>
          </a:p>
        </p:txBody>
      </p:sp>
      <p:sp>
        <p:nvSpPr>
          <p:cNvPr id="9" name="Right Arrow 8"/>
          <p:cNvSpPr/>
          <p:nvPr/>
        </p:nvSpPr>
        <p:spPr>
          <a:xfrm>
            <a:off x="4437253" y="4803257"/>
            <a:ext cx="3723565" cy="172189"/>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lIns="91378" tIns="45690" rIns="91378" bIns="45690" rtlCol="0" anchor="ctr"/>
          <a:lstStyle/>
          <a:p>
            <a:pPr algn="ctr" defTabSz="913790"/>
            <a:endParaRPr lang="en-US">
              <a:solidFill>
                <a:prstClr val="white"/>
              </a:solidFill>
              <a:latin typeface="Calibri"/>
            </a:endParaRPr>
          </a:p>
        </p:txBody>
      </p:sp>
      <p:sp>
        <p:nvSpPr>
          <p:cNvPr id="10" name="TextBox 9"/>
          <p:cNvSpPr txBox="1"/>
          <p:nvPr/>
        </p:nvSpPr>
        <p:spPr>
          <a:xfrm>
            <a:off x="306547" y="3615963"/>
            <a:ext cx="1479341" cy="400110"/>
          </a:xfrm>
          <a:prstGeom prst="rect">
            <a:avLst/>
          </a:prstGeom>
          <a:noFill/>
        </p:spPr>
        <p:txBody>
          <a:bodyPr wrap="none" lIns="91378" tIns="45690" rIns="91378" bIns="45690" rtlCol="0">
            <a:spAutoFit/>
          </a:bodyPr>
          <a:lstStyle/>
          <a:p>
            <a:pPr defTabSz="913790"/>
            <a:r>
              <a:rPr lang="en-US" sz="2000" b="1" dirty="0">
                <a:solidFill>
                  <a:prstClr val="black"/>
                </a:solidFill>
                <a:latin typeface="Calibri"/>
                <a:ea typeface="ＭＳ Ｐゴシック" charset="0"/>
              </a:rPr>
              <a:t>16 incoming</a:t>
            </a:r>
          </a:p>
        </p:txBody>
      </p:sp>
      <p:sp>
        <p:nvSpPr>
          <p:cNvPr id="11" name="TextBox 10"/>
          <p:cNvSpPr txBox="1"/>
          <p:nvPr/>
        </p:nvSpPr>
        <p:spPr>
          <a:xfrm>
            <a:off x="523531" y="3940555"/>
            <a:ext cx="1318791" cy="400110"/>
          </a:xfrm>
          <a:prstGeom prst="rect">
            <a:avLst/>
          </a:prstGeom>
          <a:noFill/>
        </p:spPr>
        <p:txBody>
          <a:bodyPr wrap="none" lIns="91378" tIns="45690" rIns="91378" bIns="45690" rtlCol="0">
            <a:spAutoFit/>
          </a:bodyPr>
          <a:lstStyle/>
          <a:p>
            <a:pPr defTabSz="913790"/>
            <a:r>
              <a:rPr lang="en-US" sz="2000" b="1" dirty="0">
                <a:solidFill>
                  <a:prstClr val="black"/>
                </a:solidFill>
                <a:latin typeface="Calibri"/>
                <a:ea typeface="ＭＳ Ｐゴシック" charset="0"/>
              </a:rPr>
              <a:t>4 outgoing</a:t>
            </a:r>
          </a:p>
        </p:txBody>
      </p:sp>
      <p:sp>
        <p:nvSpPr>
          <p:cNvPr id="12" name="TextBox 11"/>
          <p:cNvSpPr txBox="1"/>
          <p:nvPr/>
        </p:nvSpPr>
        <p:spPr>
          <a:xfrm>
            <a:off x="2913141" y="4327987"/>
            <a:ext cx="1479341" cy="400110"/>
          </a:xfrm>
          <a:prstGeom prst="rect">
            <a:avLst/>
          </a:prstGeom>
          <a:noFill/>
        </p:spPr>
        <p:txBody>
          <a:bodyPr wrap="none" lIns="91378" tIns="45690" rIns="91378" bIns="45690" rtlCol="0">
            <a:spAutoFit/>
          </a:bodyPr>
          <a:lstStyle/>
          <a:p>
            <a:pPr defTabSz="913790"/>
            <a:r>
              <a:rPr lang="en-US" sz="2000" b="1" dirty="0">
                <a:solidFill>
                  <a:prstClr val="black"/>
                </a:solidFill>
                <a:latin typeface="Calibri"/>
                <a:ea typeface="ＭＳ Ｐゴシック" charset="0"/>
              </a:rPr>
              <a:t>16 incoming</a:t>
            </a:r>
          </a:p>
        </p:txBody>
      </p:sp>
      <p:sp>
        <p:nvSpPr>
          <p:cNvPr id="13" name="TextBox 12"/>
          <p:cNvSpPr txBox="1"/>
          <p:nvPr/>
        </p:nvSpPr>
        <p:spPr>
          <a:xfrm>
            <a:off x="3065539" y="4674103"/>
            <a:ext cx="1318791" cy="400110"/>
          </a:xfrm>
          <a:prstGeom prst="rect">
            <a:avLst/>
          </a:prstGeom>
          <a:noFill/>
        </p:spPr>
        <p:txBody>
          <a:bodyPr wrap="none" lIns="91378" tIns="45690" rIns="91378" bIns="45690" rtlCol="0">
            <a:spAutoFit/>
          </a:bodyPr>
          <a:lstStyle/>
          <a:p>
            <a:pPr defTabSz="913790"/>
            <a:r>
              <a:rPr lang="en-US" sz="2000" b="1" dirty="0">
                <a:solidFill>
                  <a:prstClr val="black"/>
                </a:solidFill>
                <a:latin typeface="Calibri"/>
                <a:ea typeface="ＭＳ Ｐゴシック" charset="0"/>
              </a:rPr>
              <a:t>4 outgoing</a:t>
            </a:r>
          </a:p>
        </p:txBody>
      </p:sp>
      <p:cxnSp>
        <p:nvCxnSpPr>
          <p:cNvPr id="15" name="Straight Connector 14"/>
          <p:cNvCxnSpPr/>
          <p:nvPr/>
        </p:nvCxnSpPr>
        <p:spPr>
          <a:xfrm>
            <a:off x="683568" y="5373216"/>
            <a:ext cx="7477239" cy="7705"/>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V="1">
            <a:off x="1850472" y="5122638"/>
            <a:ext cx="0" cy="236759"/>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V="1">
            <a:off x="3122328" y="5167418"/>
            <a:ext cx="0" cy="236759"/>
          </a:xfrm>
          <a:prstGeom prst="line">
            <a:avLst/>
          </a:prstGeom>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V="1">
            <a:off x="5728920" y="5169151"/>
            <a:ext cx="0" cy="236759"/>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V="1">
            <a:off x="8184816" y="5192407"/>
            <a:ext cx="0" cy="236759"/>
          </a:xfrm>
          <a:prstGeom prst="line">
            <a:avLst/>
          </a:prstGeom>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V="1">
            <a:off x="4437240" y="5169151"/>
            <a:ext cx="0" cy="236759"/>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V="1">
            <a:off x="6999072" y="5147627"/>
            <a:ext cx="0" cy="236759"/>
          </a:xfrm>
          <a:prstGeom prst="line">
            <a:avLst/>
          </a:prstGeom>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2734054" y="5445491"/>
            <a:ext cx="781407" cy="373659"/>
          </a:xfrm>
          <a:prstGeom prst="rect">
            <a:avLst/>
          </a:prstGeom>
          <a:noFill/>
        </p:spPr>
        <p:txBody>
          <a:bodyPr wrap="none" lIns="91378" tIns="45690" rIns="91378" bIns="45690" rtlCol="0">
            <a:spAutoFit/>
          </a:bodyPr>
          <a:lstStyle/>
          <a:p>
            <a:pPr defTabSz="913790"/>
            <a:r>
              <a:rPr lang="en-US" dirty="0" smtClean="0">
                <a:solidFill>
                  <a:prstClr val="black"/>
                </a:solidFill>
                <a:latin typeface="Calibri"/>
                <a:ea typeface="ＭＳ Ｐゴシック" charset="0"/>
              </a:rPr>
              <a:t>Year 1</a:t>
            </a:r>
            <a:endParaRPr lang="en-US" dirty="0">
              <a:solidFill>
                <a:prstClr val="black"/>
              </a:solidFill>
              <a:latin typeface="Calibri"/>
              <a:ea typeface="ＭＳ Ｐゴシック" charset="0"/>
            </a:endParaRPr>
          </a:p>
        </p:txBody>
      </p:sp>
      <p:sp>
        <p:nvSpPr>
          <p:cNvPr id="24" name="TextBox 23"/>
          <p:cNvSpPr txBox="1"/>
          <p:nvPr/>
        </p:nvSpPr>
        <p:spPr>
          <a:xfrm>
            <a:off x="3962855" y="5447223"/>
            <a:ext cx="781407" cy="373659"/>
          </a:xfrm>
          <a:prstGeom prst="rect">
            <a:avLst/>
          </a:prstGeom>
          <a:noFill/>
        </p:spPr>
        <p:txBody>
          <a:bodyPr wrap="none" lIns="91378" tIns="45690" rIns="91378" bIns="45690" rtlCol="0">
            <a:spAutoFit/>
          </a:bodyPr>
          <a:lstStyle/>
          <a:p>
            <a:pPr defTabSz="913790"/>
            <a:r>
              <a:rPr lang="en-US" dirty="0" smtClean="0">
                <a:solidFill>
                  <a:prstClr val="black"/>
                </a:solidFill>
                <a:latin typeface="Calibri"/>
                <a:ea typeface="ＭＳ Ｐゴシック" charset="0"/>
              </a:rPr>
              <a:t>Year 2</a:t>
            </a:r>
            <a:endParaRPr lang="en-US" dirty="0">
              <a:solidFill>
                <a:prstClr val="black"/>
              </a:solidFill>
              <a:latin typeface="Calibri"/>
              <a:ea typeface="ＭＳ Ｐゴシック" charset="0"/>
            </a:endParaRPr>
          </a:p>
        </p:txBody>
      </p:sp>
      <p:sp>
        <p:nvSpPr>
          <p:cNvPr id="25" name="TextBox 24"/>
          <p:cNvSpPr txBox="1"/>
          <p:nvPr/>
        </p:nvSpPr>
        <p:spPr>
          <a:xfrm>
            <a:off x="5277767" y="5448956"/>
            <a:ext cx="781407" cy="373659"/>
          </a:xfrm>
          <a:prstGeom prst="rect">
            <a:avLst/>
          </a:prstGeom>
          <a:noFill/>
        </p:spPr>
        <p:txBody>
          <a:bodyPr wrap="none" lIns="91378" tIns="45690" rIns="91378" bIns="45690" rtlCol="0">
            <a:spAutoFit/>
          </a:bodyPr>
          <a:lstStyle/>
          <a:p>
            <a:pPr defTabSz="913790"/>
            <a:r>
              <a:rPr lang="en-US" dirty="0" smtClean="0">
                <a:solidFill>
                  <a:prstClr val="black"/>
                </a:solidFill>
                <a:latin typeface="Calibri"/>
                <a:ea typeface="ＭＳ Ｐゴシック" charset="0"/>
              </a:rPr>
              <a:t>Year 3</a:t>
            </a:r>
            <a:endParaRPr lang="en-US" dirty="0">
              <a:solidFill>
                <a:prstClr val="black"/>
              </a:solidFill>
              <a:latin typeface="Calibri"/>
              <a:ea typeface="ＭＳ Ｐゴシック" charset="0"/>
            </a:endParaRPr>
          </a:p>
        </p:txBody>
      </p:sp>
      <p:sp>
        <p:nvSpPr>
          <p:cNvPr id="26" name="TextBox 25"/>
          <p:cNvSpPr txBox="1"/>
          <p:nvPr/>
        </p:nvSpPr>
        <p:spPr>
          <a:xfrm>
            <a:off x="6592678" y="5450688"/>
            <a:ext cx="781407" cy="373659"/>
          </a:xfrm>
          <a:prstGeom prst="rect">
            <a:avLst/>
          </a:prstGeom>
          <a:noFill/>
        </p:spPr>
        <p:txBody>
          <a:bodyPr wrap="none" lIns="91378" tIns="45690" rIns="91378" bIns="45690" rtlCol="0">
            <a:spAutoFit/>
          </a:bodyPr>
          <a:lstStyle/>
          <a:p>
            <a:pPr defTabSz="913790"/>
            <a:r>
              <a:rPr lang="en-US" dirty="0" smtClean="0">
                <a:solidFill>
                  <a:prstClr val="black"/>
                </a:solidFill>
                <a:latin typeface="Calibri"/>
                <a:ea typeface="ＭＳ Ｐゴシック" charset="0"/>
              </a:rPr>
              <a:t>Year 4</a:t>
            </a:r>
            <a:endParaRPr lang="en-US" dirty="0">
              <a:solidFill>
                <a:prstClr val="black"/>
              </a:solidFill>
              <a:latin typeface="Calibri"/>
              <a:ea typeface="ＭＳ Ｐゴシック" charset="0"/>
            </a:endParaRPr>
          </a:p>
        </p:txBody>
      </p:sp>
      <p:sp>
        <p:nvSpPr>
          <p:cNvPr id="27" name="TextBox 26"/>
          <p:cNvSpPr txBox="1"/>
          <p:nvPr/>
        </p:nvSpPr>
        <p:spPr>
          <a:xfrm>
            <a:off x="7886061" y="5452419"/>
            <a:ext cx="781407" cy="373659"/>
          </a:xfrm>
          <a:prstGeom prst="rect">
            <a:avLst/>
          </a:prstGeom>
          <a:noFill/>
        </p:spPr>
        <p:txBody>
          <a:bodyPr wrap="none" lIns="91378" tIns="45690" rIns="91378" bIns="45690" rtlCol="0">
            <a:spAutoFit/>
          </a:bodyPr>
          <a:lstStyle/>
          <a:p>
            <a:pPr defTabSz="913790"/>
            <a:r>
              <a:rPr lang="en-US" dirty="0" smtClean="0">
                <a:solidFill>
                  <a:prstClr val="black"/>
                </a:solidFill>
                <a:latin typeface="Calibri"/>
                <a:ea typeface="ＭＳ Ｐゴシック" charset="0"/>
              </a:rPr>
              <a:t>Year 5</a:t>
            </a:r>
            <a:endParaRPr lang="en-US" dirty="0">
              <a:solidFill>
                <a:prstClr val="black"/>
              </a:solidFill>
              <a:latin typeface="Calibri"/>
              <a:ea typeface="ＭＳ Ｐゴシック" charset="0"/>
            </a:endParaRPr>
          </a:p>
        </p:txBody>
      </p:sp>
      <p:sp>
        <p:nvSpPr>
          <p:cNvPr id="28" name="TextBox 27"/>
          <p:cNvSpPr txBox="1"/>
          <p:nvPr/>
        </p:nvSpPr>
        <p:spPr>
          <a:xfrm>
            <a:off x="1508661" y="5425699"/>
            <a:ext cx="643468" cy="373659"/>
          </a:xfrm>
          <a:prstGeom prst="rect">
            <a:avLst/>
          </a:prstGeom>
          <a:noFill/>
        </p:spPr>
        <p:txBody>
          <a:bodyPr wrap="none" lIns="91378" tIns="45690" rIns="91378" bIns="45690" rtlCol="0">
            <a:spAutoFit/>
          </a:bodyPr>
          <a:lstStyle/>
          <a:p>
            <a:pPr defTabSz="913790"/>
            <a:r>
              <a:rPr lang="en-US" dirty="0" smtClean="0">
                <a:solidFill>
                  <a:prstClr val="black"/>
                </a:solidFill>
                <a:latin typeface="Calibri"/>
                <a:ea typeface="ＭＳ Ｐゴシック" charset="0"/>
              </a:rPr>
              <a:t>Start</a:t>
            </a:r>
            <a:endParaRPr lang="en-US" dirty="0">
              <a:solidFill>
                <a:prstClr val="black"/>
              </a:solidFill>
              <a:latin typeface="Calibri"/>
              <a:ea typeface="ＭＳ Ｐゴシック" charset="0"/>
            </a:endParaRPr>
          </a:p>
        </p:txBody>
      </p:sp>
      <p:sp>
        <p:nvSpPr>
          <p:cNvPr id="4" name="TextBox 3"/>
          <p:cNvSpPr txBox="1"/>
          <p:nvPr/>
        </p:nvSpPr>
        <p:spPr>
          <a:xfrm>
            <a:off x="1359429" y="5733256"/>
            <a:ext cx="1010275" cy="369332"/>
          </a:xfrm>
          <a:prstGeom prst="rect">
            <a:avLst/>
          </a:prstGeom>
          <a:noFill/>
        </p:spPr>
        <p:txBody>
          <a:bodyPr wrap="none" rtlCol="0">
            <a:spAutoFit/>
          </a:bodyPr>
          <a:lstStyle/>
          <a:p>
            <a:pPr defTabSz="913790"/>
            <a:r>
              <a:rPr lang="en-US" dirty="0" smtClean="0">
                <a:solidFill>
                  <a:prstClr val="black"/>
                </a:solidFill>
                <a:latin typeface="Calibri"/>
                <a:ea typeface="ＭＳ Ｐゴシック" charset="0"/>
              </a:rPr>
              <a:t>Jan 2015</a:t>
            </a:r>
            <a:endParaRPr lang="en-US" dirty="0">
              <a:solidFill>
                <a:prstClr val="black"/>
              </a:solidFill>
              <a:latin typeface="Calibri"/>
              <a:ea typeface="ＭＳ Ｐゴシック" charset="0"/>
            </a:endParaRPr>
          </a:p>
        </p:txBody>
      </p:sp>
      <p:cxnSp>
        <p:nvCxnSpPr>
          <p:cNvPr id="29" name="Straight Connector 28"/>
          <p:cNvCxnSpPr/>
          <p:nvPr/>
        </p:nvCxnSpPr>
        <p:spPr>
          <a:xfrm flipV="1">
            <a:off x="683568" y="5136457"/>
            <a:ext cx="0" cy="236759"/>
          </a:xfrm>
          <a:prstGeom prst="line">
            <a:avLst/>
          </a:prstGeom>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251520" y="5733256"/>
            <a:ext cx="1010275" cy="369332"/>
          </a:xfrm>
          <a:prstGeom prst="rect">
            <a:avLst/>
          </a:prstGeom>
          <a:noFill/>
        </p:spPr>
        <p:txBody>
          <a:bodyPr wrap="none" rtlCol="0">
            <a:spAutoFit/>
          </a:bodyPr>
          <a:lstStyle/>
          <a:p>
            <a:pPr defTabSz="913790"/>
            <a:r>
              <a:rPr lang="en-US" dirty="0" smtClean="0">
                <a:solidFill>
                  <a:prstClr val="black"/>
                </a:solidFill>
                <a:latin typeface="Calibri"/>
                <a:ea typeface="ＭＳ Ｐゴシック" charset="0"/>
              </a:rPr>
              <a:t>Jan 2014</a:t>
            </a:r>
            <a:endParaRPr lang="en-US" dirty="0">
              <a:solidFill>
                <a:prstClr val="black"/>
              </a:solidFill>
              <a:latin typeface="Calibri"/>
              <a:ea typeface="ＭＳ Ｐゴシック" charset="0"/>
            </a:endParaRPr>
          </a:p>
        </p:txBody>
      </p:sp>
      <p:sp>
        <p:nvSpPr>
          <p:cNvPr id="31" name="TextBox 30"/>
          <p:cNvSpPr txBox="1"/>
          <p:nvPr/>
        </p:nvSpPr>
        <p:spPr>
          <a:xfrm>
            <a:off x="251520" y="5435932"/>
            <a:ext cx="1228935" cy="369332"/>
          </a:xfrm>
          <a:prstGeom prst="rect">
            <a:avLst/>
          </a:prstGeom>
          <a:noFill/>
        </p:spPr>
        <p:txBody>
          <a:bodyPr wrap="none" rtlCol="0">
            <a:spAutoFit/>
          </a:bodyPr>
          <a:lstStyle/>
          <a:p>
            <a:pPr defTabSz="913790"/>
            <a:r>
              <a:rPr lang="en-US" dirty="0" smtClean="0">
                <a:solidFill>
                  <a:prstClr val="black"/>
                </a:solidFill>
                <a:latin typeface="Calibri"/>
                <a:ea typeface="ＭＳ Ｐゴシック" charset="0"/>
              </a:rPr>
              <a:t>Prep Phase</a:t>
            </a:r>
            <a:endParaRPr lang="en-US" dirty="0">
              <a:solidFill>
                <a:prstClr val="black"/>
              </a:solidFill>
              <a:latin typeface="Calibri"/>
              <a:ea typeface="ＭＳ Ｐゴシック" charset="0"/>
            </a:endParaRPr>
          </a:p>
        </p:txBody>
      </p:sp>
      <p:pic>
        <p:nvPicPr>
          <p:cNvPr id="32" name="Picture 3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7824" y="-30392"/>
            <a:ext cx="3024337" cy="795096"/>
          </a:xfrm>
          <a:prstGeom prst="rect">
            <a:avLst/>
          </a:prstGeom>
        </p:spPr>
      </p:pic>
    </p:spTree>
    <p:extLst>
      <p:ext uri="{BB962C8B-B14F-4D97-AF65-F5344CB8AC3E}">
        <p14:creationId xmlns:p14="http://schemas.microsoft.com/office/powerpoint/2010/main" val="27416574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1700808"/>
            <a:ext cx="8856984" cy="5157192"/>
          </a:xfrm>
        </p:spPr>
        <p:txBody>
          <a:bodyPr>
            <a:normAutofit fontScale="77500" lnSpcReduction="20000"/>
          </a:bodyPr>
          <a:lstStyle/>
          <a:p>
            <a:r>
              <a:rPr lang="en-GB" sz="3100" b="1" dirty="0" smtClean="0">
                <a:solidFill>
                  <a:srgbClr val="000090"/>
                </a:solidFill>
                <a:latin typeface="Times New Roman" panose="02020603050405020304" pitchFamily="18" charset="0"/>
                <a:cs typeface="Times New Roman" panose="02020603050405020304" pitchFamily="18" charset="0"/>
              </a:rPr>
              <a:t>ASSISTID:  </a:t>
            </a:r>
            <a:r>
              <a:rPr lang="en-GB" sz="3100" b="1" dirty="0">
                <a:solidFill>
                  <a:srgbClr val="000090"/>
                </a:solidFill>
                <a:latin typeface="Times New Roman" panose="02020603050405020304" pitchFamily="18" charset="0"/>
                <a:cs typeface="Times New Roman" panose="02020603050405020304" pitchFamily="18" charset="0"/>
              </a:rPr>
              <a:t>Thematic Areas </a:t>
            </a:r>
            <a:r>
              <a:rPr lang="en-GB" sz="3100" b="1" dirty="0" smtClean="0">
                <a:solidFill>
                  <a:srgbClr val="000090"/>
                </a:solidFill>
                <a:latin typeface="Times New Roman" panose="02020603050405020304" pitchFamily="18" charset="0"/>
                <a:cs typeface="Times New Roman" panose="02020603050405020304" pitchFamily="18" charset="0"/>
              </a:rPr>
              <a:t>of Research and Training</a:t>
            </a:r>
          </a:p>
          <a:p>
            <a:endParaRPr lang="en-GB" sz="2800" b="1" dirty="0">
              <a:solidFill>
                <a:schemeClr val="tx1"/>
              </a:solidFill>
              <a:latin typeface="Times New Roman" panose="02020603050405020304" pitchFamily="18" charset="0"/>
              <a:cs typeface="Times New Roman" panose="02020603050405020304" pitchFamily="18" charset="0"/>
            </a:endParaRPr>
          </a:p>
          <a:p>
            <a:pPr marL="457200" indent="-457200" algn="l">
              <a:lnSpc>
                <a:spcPct val="140000"/>
              </a:lnSpc>
              <a:buFont typeface="Arial"/>
              <a:buChar char="•"/>
            </a:pPr>
            <a:r>
              <a:rPr lang="en-GB" sz="2800" b="1" dirty="0" smtClean="0">
                <a:solidFill>
                  <a:schemeClr val="tx1"/>
                </a:solidFill>
                <a:latin typeface="Times New Roman" panose="02020603050405020304" pitchFamily="18" charset="0"/>
                <a:cs typeface="Times New Roman" panose="02020603050405020304" pitchFamily="18" charset="0"/>
              </a:rPr>
              <a:t>Ethics and Policy of Community versus Congregation </a:t>
            </a:r>
            <a:r>
              <a:rPr lang="en-GB" sz="2800" b="1" dirty="0">
                <a:solidFill>
                  <a:schemeClr val="tx1"/>
                </a:solidFill>
                <a:latin typeface="Times New Roman" panose="02020603050405020304" pitchFamily="18" charset="0"/>
                <a:cs typeface="Times New Roman" panose="02020603050405020304" pitchFamily="18" charset="0"/>
              </a:rPr>
              <a:t>living for people with </a:t>
            </a:r>
            <a:r>
              <a:rPr lang="en-GB" sz="2800" b="1" dirty="0" smtClean="0">
                <a:solidFill>
                  <a:schemeClr val="tx1"/>
                </a:solidFill>
                <a:latin typeface="Times New Roman" panose="02020603050405020304" pitchFamily="18" charset="0"/>
                <a:cs typeface="Times New Roman" panose="02020603050405020304" pitchFamily="18" charset="0"/>
              </a:rPr>
              <a:t>significant Intellectual </a:t>
            </a:r>
            <a:r>
              <a:rPr lang="en-GB" sz="2800" b="1" dirty="0">
                <a:solidFill>
                  <a:schemeClr val="tx1"/>
                </a:solidFill>
                <a:latin typeface="Times New Roman" panose="02020603050405020304" pitchFamily="18" charset="0"/>
                <a:cs typeface="Times New Roman" panose="02020603050405020304" pitchFamily="18" charset="0"/>
              </a:rPr>
              <a:t>Disability</a:t>
            </a:r>
          </a:p>
          <a:p>
            <a:pPr marL="457200" indent="-457200" algn="l">
              <a:lnSpc>
                <a:spcPct val="140000"/>
              </a:lnSpc>
              <a:buFont typeface="Arial"/>
              <a:buChar char="•"/>
            </a:pPr>
            <a:r>
              <a:rPr lang="en-GB" sz="2800" b="1" dirty="0" smtClean="0">
                <a:solidFill>
                  <a:srgbClr val="000090"/>
                </a:solidFill>
                <a:latin typeface="Times New Roman" panose="02020603050405020304" pitchFamily="18" charset="0"/>
                <a:cs typeface="Times New Roman" panose="02020603050405020304" pitchFamily="18" charset="0"/>
              </a:rPr>
              <a:t>Smart Gaming for children with ID and ASD</a:t>
            </a:r>
          </a:p>
          <a:p>
            <a:pPr marL="457200" indent="-457200" algn="l">
              <a:lnSpc>
                <a:spcPct val="140000"/>
              </a:lnSpc>
              <a:buFont typeface="Arial"/>
              <a:buChar char="•"/>
            </a:pPr>
            <a:r>
              <a:rPr lang="en-GB" sz="2800" b="1" dirty="0" smtClean="0">
                <a:solidFill>
                  <a:schemeClr val="tx1"/>
                </a:solidFill>
                <a:latin typeface="Times New Roman" panose="02020603050405020304" pitchFamily="18" charset="0"/>
                <a:cs typeface="Times New Roman" panose="02020603050405020304" pitchFamily="18" charset="0"/>
              </a:rPr>
              <a:t>Virtual reality tools for communication, education, employment </a:t>
            </a:r>
          </a:p>
          <a:p>
            <a:pPr marL="457200" indent="-457200" algn="l">
              <a:lnSpc>
                <a:spcPct val="140000"/>
              </a:lnSpc>
              <a:buFont typeface="Arial"/>
              <a:buChar char="•"/>
            </a:pPr>
            <a:r>
              <a:rPr lang="en-GB" sz="2800" b="1" dirty="0" smtClean="0">
                <a:solidFill>
                  <a:srgbClr val="000090"/>
                </a:solidFill>
                <a:latin typeface="Times New Roman" panose="02020603050405020304" pitchFamily="18" charset="0"/>
                <a:cs typeface="Times New Roman" panose="02020603050405020304" pitchFamily="18" charset="0"/>
              </a:rPr>
              <a:t>Speech and Language Apps</a:t>
            </a:r>
          </a:p>
          <a:p>
            <a:pPr marL="457200" indent="-457200" algn="l">
              <a:lnSpc>
                <a:spcPct val="140000"/>
              </a:lnSpc>
              <a:buFont typeface="Arial"/>
              <a:buChar char="•"/>
            </a:pPr>
            <a:r>
              <a:rPr lang="en-GB" sz="2800" b="1" dirty="0" smtClean="0">
                <a:solidFill>
                  <a:schemeClr val="tx1"/>
                </a:solidFill>
                <a:latin typeface="Times New Roman" panose="02020603050405020304" pitchFamily="18" charset="0"/>
                <a:cs typeface="Times New Roman" panose="02020603050405020304" pitchFamily="18" charset="0"/>
              </a:rPr>
              <a:t>Inclusive Design of the living environment</a:t>
            </a:r>
          </a:p>
          <a:p>
            <a:pPr marL="457200" indent="-457200" algn="l">
              <a:lnSpc>
                <a:spcPct val="140000"/>
              </a:lnSpc>
              <a:buFont typeface="Arial"/>
              <a:buChar char="•"/>
            </a:pPr>
            <a:r>
              <a:rPr lang="en-GB" sz="2800" b="1" dirty="0" smtClean="0">
                <a:solidFill>
                  <a:srgbClr val="000090"/>
                </a:solidFill>
                <a:latin typeface="Times New Roman" panose="02020603050405020304" pitchFamily="18" charset="0"/>
                <a:cs typeface="Times New Roman" panose="02020603050405020304" pitchFamily="18" charset="0"/>
              </a:rPr>
              <a:t>Applied Behaviour Analysis  assessment tools</a:t>
            </a:r>
          </a:p>
          <a:p>
            <a:pPr marL="457200" indent="-457200" algn="l">
              <a:lnSpc>
                <a:spcPct val="140000"/>
              </a:lnSpc>
              <a:buFont typeface="Arial"/>
              <a:buChar char="•"/>
            </a:pPr>
            <a:r>
              <a:rPr lang="en-GB" sz="2800" b="1" dirty="0" smtClean="0">
                <a:solidFill>
                  <a:schemeClr val="tx1"/>
                </a:solidFill>
                <a:latin typeface="Times New Roman" panose="02020603050405020304" pitchFamily="18" charset="0"/>
                <a:cs typeface="Times New Roman" panose="02020603050405020304" pitchFamily="18" charset="0"/>
              </a:rPr>
              <a:t>Sensors and wearable Assistive Technologies for independent living</a:t>
            </a:r>
          </a:p>
          <a:p>
            <a:endParaRPr lang="en-GB" sz="2800" b="1" dirty="0" smtClean="0">
              <a:solidFill>
                <a:schemeClr val="tx1"/>
              </a:solidFill>
              <a:latin typeface="Times New Roman" panose="02020603050405020304" pitchFamily="18" charset="0"/>
              <a:cs typeface="Times New Roman" panose="02020603050405020304" pitchFamily="18" charset="0"/>
            </a:endParaRPr>
          </a:p>
          <a:p>
            <a:pPr algn="l"/>
            <a:endParaRPr lang="en-GB" sz="28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algn="l"/>
            <a:endParaRPr lang="en-GB" sz="2800" dirty="0">
              <a:solidFill>
                <a:schemeClr val="tx1">
                  <a:lumMod val="75000"/>
                  <a:lumOff val="25000"/>
                </a:schemeClr>
              </a:solidFill>
              <a:latin typeface="Times New Roman" panose="02020603050405020304" pitchFamily="18" charset="0"/>
              <a:cs typeface="Times New Roman" panose="02020603050405020304" pitchFamily="18" charset="0"/>
            </a:endParaRPr>
          </a:p>
          <a:p>
            <a:pPr algn="l"/>
            <a:endParaRPr lang="en-GB" sz="2800"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solidFill>
                  <a:prstClr val="black">
                    <a:tint val="75000"/>
                  </a:prstClr>
                </a:solidFill>
                <a:latin typeface="Times New Roman" panose="02020603050405020304" pitchFamily="18" charset="0"/>
                <a:cs typeface="Times New Roman" panose="02020603050405020304" pitchFamily="18" charset="0"/>
              </a:rPr>
              <a:pPr algn="r"/>
              <a:t>7</a:t>
            </a:fld>
            <a:endParaRPr lang="en-GB" dirty="0">
              <a:solidFill>
                <a:prstClr val="black">
                  <a:tint val="75000"/>
                </a:prstClr>
              </a:solidFill>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16632"/>
            <a:ext cx="3733800" cy="130492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4127" y="188640"/>
            <a:ext cx="3024337" cy="795096"/>
          </a:xfrm>
          <a:prstGeom prst="rect">
            <a:avLst/>
          </a:prstGeom>
        </p:spPr>
      </p:pic>
    </p:spTree>
    <p:extLst>
      <p:ext uri="{BB962C8B-B14F-4D97-AF65-F5344CB8AC3E}">
        <p14:creationId xmlns:p14="http://schemas.microsoft.com/office/powerpoint/2010/main" val="8130869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9532" y="1700808"/>
            <a:ext cx="8676964" cy="4392488"/>
          </a:xfrm>
        </p:spPr>
        <p:txBody>
          <a:bodyPr>
            <a:normAutofit fontScale="77500" lnSpcReduction="20000"/>
          </a:bodyPr>
          <a:lstStyle/>
          <a:p>
            <a:r>
              <a:rPr lang="en-GB" sz="2800" b="1" dirty="0" smtClean="0">
                <a:solidFill>
                  <a:srgbClr val="000090"/>
                </a:solidFill>
                <a:latin typeface="Times New Roman" panose="02020603050405020304" pitchFamily="18" charset="0"/>
                <a:cs typeface="Times New Roman" panose="02020603050405020304" pitchFamily="18" charset="0"/>
              </a:rPr>
              <a:t>MSC ASSISTID Fellows Recruitment</a:t>
            </a:r>
          </a:p>
          <a:p>
            <a:pPr algn="l"/>
            <a:endParaRPr lang="en-GB" sz="28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algn="l"/>
            <a:r>
              <a:rPr lang="en-GB" sz="2800" dirty="0" smtClean="0">
                <a:solidFill>
                  <a:srgbClr val="000000"/>
                </a:solidFill>
                <a:latin typeface="Times New Roman" panose="02020603050405020304" pitchFamily="18" charset="0"/>
                <a:cs typeface="Times New Roman" panose="02020603050405020304" pitchFamily="18" charset="0"/>
              </a:rPr>
              <a:t>13 Fellows Recruited to date from 2 Calls: </a:t>
            </a:r>
          </a:p>
          <a:p>
            <a:pPr algn="l"/>
            <a:r>
              <a:rPr lang="en-GB" sz="2800" dirty="0" smtClean="0">
                <a:solidFill>
                  <a:srgbClr val="000000"/>
                </a:solidFill>
                <a:latin typeface="Times New Roman" panose="02020603050405020304" pitchFamily="18" charset="0"/>
                <a:cs typeface="Times New Roman" panose="02020603050405020304" pitchFamily="18" charset="0"/>
              </a:rPr>
              <a:t>4 Outgoing (3 years), 9 Incoming (2 years)</a:t>
            </a:r>
          </a:p>
          <a:p>
            <a:pPr algn="l"/>
            <a:r>
              <a:rPr lang="en-GB" sz="2800" dirty="0" smtClean="0">
                <a:solidFill>
                  <a:srgbClr val="000000"/>
                </a:solidFill>
                <a:latin typeface="Times New Roman" panose="02020603050405020304" pitchFamily="18" charset="0"/>
                <a:cs typeface="Times New Roman" panose="02020603050405020304" pitchFamily="18" charset="0"/>
              </a:rPr>
              <a:t>7 fellows to be appointed Jan 2016</a:t>
            </a:r>
          </a:p>
          <a:p>
            <a:pPr algn="l"/>
            <a:endParaRPr lang="en-GB" sz="2800" dirty="0">
              <a:solidFill>
                <a:srgbClr val="000000"/>
              </a:solidFill>
              <a:latin typeface="Times New Roman" panose="02020603050405020304" pitchFamily="18" charset="0"/>
              <a:cs typeface="Times New Roman" panose="02020603050405020304" pitchFamily="18" charset="0"/>
            </a:endParaRPr>
          </a:p>
          <a:p>
            <a:pPr algn="l"/>
            <a:r>
              <a:rPr lang="en-GB" sz="2800" dirty="0" smtClean="0">
                <a:solidFill>
                  <a:srgbClr val="000000"/>
                </a:solidFill>
                <a:latin typeface="Times New Roman" panose="02020603050405020304" pitchFamily="18" charset="0"/>
                <a:cs typeface="Times New Roman" panose="02020603050405020304" pitchFamily="18" charset="0"/>
              </a:rPr>
              <a:t>Leaving a further 20 Fellowships to be appointed in Call 3</a:t>
            </a:r>
          </a:p>
          <a:p>
            <a:pPr algn="l"/>
            <a:r>
              <a:rPr lang="en-GB" sz="2800" dirty="0" smtClean="0">
                <a:solidFill>
                  <a:srgbClr val="000000"/>
                </a:solidFill>
                <a:latin typeface="Times New Roman" panose="02020603050405020304" pitchFamily="18" charset="0"/>
                <a:cs typeface="Times New Roman" panose="02020603050405020304" pitchFamily="18" charset="0"/>
              </a:rPr>
              <a:t>16 Incoming, 4 Outgoing</a:t>
            </a:r>
          </a:p>
          <a:p>
            <a:pPr algn="l"/>
            <a:endParaRPr lang="en-GB" sz="2800" dirty="0">
              <a:solidFill>
                <a:srgbClr val="000000"/>
              </a:solidFill>
              <a:latin typeface="Times New Roman" panose="02020603050405020304" pitchFamily="18" charset="0"/>
              <a:cs typeface="Times New Roman" panose="02020603050405020304" pitchFamily="18" charset="0"/>
            </a:endParaRPr>
          </a:p>
          <a:p>
            <a:pPr algn="l"/>
            <a:r>
              <a:rPr lang="en-GB" sz="2800" b="1" dirty="0" smtClean="0">
                <a:solidFill>
                  <a:srgbClr val="000000"/>
                </a:solidFill>
                <a:latin typeface="Times New Roman" panose="02020603050405020304" pitchFamily="18" charset="0"/>
                <a:cs typeface="Times New Roman" panose="02020603050405020304" pitchFamily="18" charset="0"/>
              </a:rPr>
              <a:t>Applications: 55% male: 45% Female</a:t>
            </a:r>
          </a:p>
          <a:p>
            <a:pPr algn="l"/>
            <a:r>
              <a:rPr lang="en-GB" sz="2800" dirty="0" smtClean="0">
                <a:solidFill>
                  <a:srgbClr val="000000"/>
                </a:solidFill>
                <a:latin typeface="Times New Roman" panose="02020603050405020304" pitchFamily="18" charset="0"/>
                <a:cs typeface="Times New Roman" panose="02020603050405020304" pitchFamily="18" charset="0"/>
              </a:rPr>
              <a:t>70% Passed Remote Review Threshold (41% Female):</a:t>
            </a:r>
          </a:p>
          <a:p>
            <a:pPr algn="l"/>
            <a:r>
              <a:rPr lang="en-GB" sz="2800" dirty="0" smtClean="0">
                <a:solidFill>
                  <a:srgbClr val="000000"/>
                </a:solidFill>
                <a:latin typeface="Times New Roman" panose="02020603050405020304" pitchFamily="18" charset="0"/>
                <a:cs typeface="Times New Roman" panose="02020603050405020304" pitchFamily="18" charset="0"/>
              </a:rPr>
              <a:t>Success rate: 51% after final interview  (33% Female):</a:t>
            </a:r>
          </a:p>
          <a:p>
            <a:pPr algn="l"/>
            <a:r>
              <a:rPr lang="en-GB" sz="2800" b="1" dirty="0" smtClean="0">
                <a:solidFill>
                  <a:srgbClr val="000000"/>
                </a:solidFill>
                <a:latin typeface="Times New Roman" panose="02020603050405020304" pitchFamily="18" charset="0"/>
                <a:cs typeface="Times New Roman" panose="02020603050405020304" pitchFamily="18" charset="0"/>
              </a:rPr>
              <a:t>Overall Success rate: 28% of Total applications.  </a:t>
            </a:r>
            <a:endParaRPr lang="en-GB" sz="2800" b="1" dirty="0" smtClean="0">
              <a:solidFill>
                <a:srgbClr val="FF0000"/>
              </a:solidFill>
              <a:latin typeface="Times New Roman" panose="02020603050405020304" pitchFamily="18" charset="0"/>
              <a:cs typeface="Times New Roman" panose="02020603050405020304" pitchFamily="18" charset="0"/>
            </a:endParaRPr>
          </a:p>
          <a:p>
            <a:pPr algn="l"/>
            <a:endParaRPr lang="en-GB" sz="2800" dirty="0">
              <a:solidFill>
                <a:schemeClr val="tx1">
                  <a:lumMod val="75000"/>
                  <a:lumOff val="25000"/>
                </a:schemeClr>
              </a:solidFill>
              <a:latin typeface="Times New Roman" panose="02020603050405020304" pitchFamily="18" charset="0"/>
              <a:cs typeface="Times New Roman" panose="02020603050405020304" pitchFamily="18" charset="0"/>
            </a:endParaRPr>
          </a:p>
          <a:p>
            <a:pPr algn="l"/>
            <a:endParaRPr lang="en-GB" sz="2800"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solidFill>
                  <a:prstClr val="black">
                    <a:tint val="75000"/>
                  </a:prstClr>
                </a:solidFill>
                <a:latin typeface="Times New Roman" panose="02020603050405020304" pitchFamily="18" charset="0"/>
                <a:cs typeface="Times New Roman" panose="02020603050405020304" pitchFamily="18" charset="0"/>
              </a:rPr>
              <a:pPr algn="r"/>
              <a:t>8</a:t>
            </a:fld>
            <a:endParaRPr lang="en-GB" dirty="0">
              <a:solidFill>
                <a:prstClr val="black">
                  <a:tint val="75000"/>
                </a:prstClr>
              </a:solidFill>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16632"/>
            <a:ext cx="3733800" cy="130492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4127" y="188640"/>
            <a:ext cx="3024337" cy="795096"/>
          </a:xfrm>
          <a:prstGeom prst="rect">
            <a:avLst/>
          </a:prstGeom>
        </p:spPr>
      </p:pic>
    </p:spTree>
    <p:extLst>
      <p:ext uri="{BB962C8B-B14F-4D97-AF65-F5344CB8AC3E}">
        <p14:creationId xmlns:p14="http://schemas.microsoft.com/office/powerpoint/2010/main" val="3954721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496" y="1412776"/>
            <a:ext cx="4824536" cy="5184576"/>
          </a:xfrm>
        </p:spPr>
        <p:txBody>
          <a:bodyPr>
            <a:normAutofit fontScale="70000" lnSpcReduction="20000"/>
          </a:bodyPr>
          <a:lstStyle/>
          <a:p>
            <a:pPr>
              <a:lnSpc>
                <a:spcPct val="120000"/>
              </a:lnSpc>
            </a:pPr>
            <a:r>
              <a:rPr lang="en-GB" sz="5100" b="1"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en-GB" sz="3100" b="1" dirty="0" smtClean="0">
                <a:solidFill>
                  <a:schemeClr val="tx1"/>
                </a:solidFill>
                <a:latin typeface="Times New Roman" panose="02020603050405020304" pitchFamily="18" charset="0"/>
                <a:cs typeface="Times New Roman" panose="02020603050405020304" pitchFamily="18" charset="0"/>
              </a:rPr>
              <a:t>Grand  Challenges</a:t>
            </a:r>
          </a:p>
          <a:p>
            <a:pPr marL="285750" indent="-285750" algn="l">
              <a:lnSpc>
                <a:spcPct val="150000"/>
              </a:lnSpc>
              <a:buFont typeface="Arial"/>
              <a:buChar char="•"/>
            </a:pPr>
            <a:r>
              <a:rPr lang="en-GB" sz="2300" b="1" dirty="0" smtClean="0">
                <a:solidFill>
                  <a:srgbClr val="000090"/>
                </a:solidFill>
                <a:latin typeface="Times New Roman" panose="02020603050405020304" pitchFamily="18" charset="0"/>
                <a:cs typeface="Times New Roman" panose="02020603050405020304" pitchFamily="18" charset="0"/>
              </a:rPr>
              <a:t>Establishing a Research Infrastructure and administration </a:t>
            </a:r>
            <a:r>
              <a:rPr lang="en-GB" sz="2300" b="1" i="1" dirty="0" err="1" smtClean="0">
                <a:solidFill>
                  <a:srgbClr val="000090"/>
                </a:solidFill>
                <a:latin typeface="Times New Roman" panose="02020603050405020304" pitchFamily="18" charset="0"/>
                <a:cs typeface="Times New Roman" panose="02020603050405020304" pitchFamily="18" charset="0"/>
              </a:rPr>
              <a:t>ab</a:t>
            </a:r>
            <a:r>
              <a:rPr lang="en-GB" sz="2300" b="1" i="1" dirty="0" smtClean="0">
                <a:solidFill>
                  <a:srgbClr val="000090"/>
                </a:solidFill>
                <a:latin typeface="Times New Roman" panose="02020603050405020304" pitchFamily="18" charset="0"/>
                <a:cs typeface="Times New Roman" panose="02020603050405020304" pitchFamily="18" charset="0"/>
              </a:rPr>
              <a:t> initio</a:t>
            </a:r>
          </a:p>
          <a:p>
            <a:pPr marL="285750" indent="-285750" algn="l">
              <a:lnSpc>
                <a:spcPct val="150000"/>
              </a:lnSpc>
              <a:buFont typeface="Arial"/>
              <a:buChar char="•"/>
            </a:pPr>
            <a:r>
              <a:rPr lang="en-GB" sz="2300" b="1" dirty="0" smtClean="0">
                <a:solidFill>
                  <a:srgbClr val="000090"/>
                </a:solidFill>
                <a:latin typeface="Times New Roman" panose="02020603050405020304" pitchFamily="18" charset="0"/>
                <a:cs typeface="Times New Roman" panose="02020603050405020304" pitchFamily="18" charset="0"/>
              </a:rPr>
              <a:t>PR, Peer-review, Selection  of Fellows</a:t>
            </a:r>
          </a:p>
          <a:p>
            <a:pPr marL="285750" indent="-285750" algn="l">
              <a:lnSpc>
                <a:spcPct val="120000"/>
              </a:lnSpc>
              <a:buFont typeface="Arial"/>
              <a:buChar char="•"/>
            </a:pPr>
            <a:endParaRPr lang="en-GB" sz="2300" b="1" dirty="0" smtClean="0">
              <a:solidFill>
                <a:srgbClr val="000090"/>
              </a:solidFill>
              <a:latin typeface="Times New Roman" panose="02020603050405020304" pitchFamily="18" charset="0"/>
              <a:cs typeface="Times New Roman" panose="02020603050405020304" pitchFamily="18" charset="0"/>
            </a:endParaRPr>
          </a:p>
          <a:p>
            <a:pPr marL="285750" indent="-285750" algn="l">
              <a:lnSpc>
                <a:spcPct val="150000"/>
              </a:lnSpc>
              <a:buFont typeface="Arial"/>
              <a:buChar char="•"/>
            </a:pPr>
            <a:r>
              <a:rPr lang="en-IE" sz="2300" b="1" dirty="0" smtClean="0">
                <a:solidFill>
                  <a:srgbClr val="000090"/>
                </a:solidFill>
                <a:latin typeface="Times New Roman"/>
                <a:cs typeface="Times New Roman"/>
              </a:rPr>
              <a:t>Aligning expectations </a:t>
            </a:r>
            <a:r>
              <a:rPr lang="en-IE" sz="2300" b="1" dirty="0">
                <a:solidFill>
                  <a:srgbClr val="000090"/>
                </a:solidFill>
                <a:latin typeface="Times New Roman"/>
                <a:cs typeface="Times New Roman"/>
              </a:rPr>
              <a:t>of the </a:t>
            </a:r>
            <a:r>
              <a:rPr lang="en-IE" sz="2300" b="1" dirty="0" smtClean="0">
                <a:solidFill>
                  <a:srgbClr val="000090"/>
                </a:solidFill>
                <a:latin typeface="Times New Roman"/>
                <a:cs typeface="Times New Roman"/>
              </a:rPr>
              <a:t>Charity</a:t>
            </a:r>
            <a:r>
              <a:rPr lang="en-IE" sz="2300" b="1" dirty="0">
                <a:solidFill>
                  <a:srgbClr val="000090"/>
                </a:solidFill>
                <a:latin typeface="Times New Roman"/>
                <a:cs typeface="Times New Roman"/>
              </a:rPr>
              <a:t>, the Disability Services, Universities, Industry partners and MSC </a:t>
            </a:r>
            <a:r>
              <a:rPr lang="en-IE" sz="2300" b="1" dirty="0" smtClean="0">
                <a:solidFill>
                  <a:srgbClr val="000090"/>
                </a:solidFill>
                <a:latin typeface="Times New Roman"/>
                <a:cs typeface="Times New Roman"/>
              </a:rPr>
              <a:t>Fellows</a:t>
            </a:r>
          </a:p>
          <a:p>
            <a:pPr marL="285750" indent="-285750" algn="l">
              <a:lnSpc>
                <a:spcPct val="150000"/>
              </a:lnSpc>
              <a:buFont typeface="Arial"/>
              <a:buChar char="•"/>
            </a:pPr>
            <a:r>
              <a:rPr lang="en-IE" sz="2300" b="1" dirty="0" smtClean="0">
                <a:solidFill>
                  <a:srgbClr val="000090"/>
                </a:solidFill>
                <a:latin typeface="Times New Roman"/>
                <a:cs typeface="Times New Roman"/>
              </a:rPr>
              <a:t>Fundraising</a:t>
            </a:r>
          </a:p>
          <a:p>
            <a:pPr marL="285750" indent="-285750" algn="l">
              <a:lnSpc>
                <a:spcPct val="150000"/>
              </a:lnSpc>
              <a:buFont typeface="Arial"/>
              <a:buChar char="•"/>
            </a:pPr>
            <a:r>
              <a:rPr lang="en-IE" sz="2300" b="1" dirty="0" smtClean="0">
                <a:solidFill>
                  <a:srgbClr val="FF0000"/>
                </a:solidFill>
                <a:latin typeface="Times New Roman"/>
                <a:cs typeface="Times New Roman"/>
              </a:rPr>
              <a:t>Overheads</a:t>
            </a:r>
          </a:p>
          <a:p>
            <a:pPr marL="285750" indent="-285750" algn="l">
              <a:lnSpc>
                <a:spcPct val="150000"/>
              </a:lnSpc>
              <a:buFont typeface="Arial"/>
              <a:buChar char="•"/>
            </a:pPr>
            <a:endParaRPr lang="en-IE" sz="2300" b="1" dirty="0" smtClean="0">
              <a:solidFill>
                <a:srgbClr val="000090"/>
              </a:solidFill>
              <a:latin typeface="Times New Roman"/>
              <a:cs typeface="Times New Roman"/>
            </a:endParaRPr>
          </a:p>
          <a:p>
            <a:pPr marL="285750" indent="-285750" algn="l">
              <a:lnSpc>
                <a:spcPct val="150000"/>
              </a:lnSpc>
              <a:buFont typeface="Arial"/>
              <a:buChar char="•"/>
            </a:pPr>
            <a:r>
              <a:rPr lang="en-IE" sz="2300" b="1" dirty="0" smtClean="0">
                <a:solidFill>
                  <a:srgbClr val="FF0000"/>
                </a:solidFill>
                <a:latin typeface="Times New Roman"/>
                <a:cs typeface="Times New Roman"/>
              </a:rPr>
              <a:t>Intellectual Property</a:t>
            </a:r>
          </a:p>
          <a:p>
            <a:pPr marL="285750" indent="-285750" algn="l">
              <a:lnSpc>
                <a:spcPct val="150000"/>
              </a:lnSpc>
              <a:buFont typeface="Arial"/>
              <a:buChar char="•"/>
            </a:pPr>
            <a:r>
              <a:rPr lang="en-IE" sz="2300" b="1" dirty="0" smtClean="0">
                <a:solidFill>
                  <a:srgbClr val="000090"/>
                </a:solidFill>
                <a:latin typeface="Times New Roman"/>
                <a:cs typeface="Times New Roman"/>
              </a:rPr>
              <a:t>Ethics</a:t>
            </a:r>
          </a:p>
          <a:p>
            <a:pPr marL="285750" indent="-285750" algn="l">
              <a:lnSpc>
                <a:spcPct val="150000"/>
              </a:lnSpc>
              <a:buFont typeface="Arial"/>
              <a:buChar char="•"/>
            </a:pPr>
            <a:endParaRPr lang="en-IE" sz="2300" b="1" dirty="0" smtClean="0">
              <a:solidFill>
                <a:srgbClr val="000090"/>
              </a:solidFill>
              <a:latin typeface="Times New Roman"/>
              <a:cs typeface="Times New Roman"/>
            </a:endParaRPr>
          </a:p>
          <a:p>
            <a:pPr marL="285750" indent="-285750" algn="l">
              <a:lnSpc>
                <a:spcPct val="150000"/>
              </a:lnSpc>
              <a:buFont typeface="Arial"/>
              <a:buChar char="•"/>
            </a:pPr>
            <a:endParaRPr lang="en-IE" sz="3300" b="1" dirty="0">
              <a:solidFill>
                <a:srgbClr val="000090"/>
              </a:solidFill>
              <a:latin typeface="Times New Roman"/>
              <a:cs typeface="Times New Roman"/>
            </a:endParaRPr>
          </a:p>
          <a:p>
            <a:pPr marL="285750" indent="-285750" algn="l">
              <a:lnSpc>
                <a:spcPct val="150000"/>
              </a:lnSpc>
              <a:buFont typeface="Arial"/>
              <a:buChar char="•"/>
            </a:pPr>
            <a:endParaRPr lang="en-IE" sz="3300" b="1" dirty="0" smtClean="0">
              <a:solidFill>
                <a:srgbClr val="000090"/>
              </a:solidFill>
              <a:latin typeface="Times New Roman"/>
              <a:cs typeface="Times New Roman"/>
            </a:endParaRPr>
          </a:p>
          <a:p>
            <a:pPr marL="285750" indent="-285750" algn="l">
              <a:lnSpc>
                <a:spcPct val="150000"/>
              </a:lnSpc>
              <a:buFont typeface="Arial"/>
              <a:buChar char="•"/>
            </a:pPr>
            <a:endParaRPr lang="en-IE" sz="3300" b="1" dirty="0">
              <a:solidFill>
                <a:srgbClr val="000090"/>
              </a:solidFill>
              <a:latin typeface="Times New Roman"/>
              <a:cs typeface="Times New Roman"/>
            </a:endParaRPr>
          </a:p>
          <a:p>
            <a:pPr marL="285750" indent="-285750" algn="l">
              <a:lnSpc>
                <a:spcPct val="150000"/>
              </a:lnSpc>
              <a:buFont typeface="Arial"/>
              <a:buChar char="•"/>
            </a:pPr>
            <a:endParaRPr lang="en-IE" sz="3300" b="1" dirty="0" smtClean="0">
              <a:solidFill>
                <a:srgbClr val="000090"/>
              </a:solidFill>
              <a:latin typeface="Times New Roman"/>
              <a:cs typeface="Times New Roman"/>
            </a:endParaRPr>
          </a:p>
          <a:p>
            <a:pPr marL="285750" indent="-285750" algn="l">
              <a:lnSpc>
                <a:spcPct val="150000"/>
              </a:lnSpc>
              <a:buFont typeface="Arial"/>
              <a:buChar char="•"/>
            </a:pPr>
            <a:endParaRPr lang="en-IE" sz="3300" b="1" dirty="0">
              <a:solidFill>
                <a:srgbClr val="000090"/>
              </a:solidFill>
              <a:latin typeface="Times New Roman"/>
              <a:cs typeface="Times New Roman"/>
            </a:endParaRPr>
          </a:p>
          <a:p>
            <a:pPr marL="285750" indent="-285750" algn="l">
              <a:lnSpc>
                <a:spcPct val="120000"/>
              </a:lnSpc>
              <a:buFont typeface="Arial"/>
              <a:buChar char="•"/>
            </a:pPr>
            <a:endParaRPr lang="en-GB" sz="1800" b="1"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marL="285750" indent="-285750" algn="l">
              <a:lnSpc>
                <a:spcPct val="120000"/>
              </a:lnSpc>
              <a:buFont typeface="Arial"/>
              <a:buChar char="•"/>
            </a:pPr>
            <a:endParaRPr lang="en-GB" sz="1800" b="1"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algn="l"/>
            <a:endParaRPr lang="en-GB" sz="2800"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solidFill>
                  <a:prstClr val="black">
                    <a:tint val="75000"/>
                  </a:prstClr>
                </a:solidFill>
                <a:latin typeface="Times New Roman" panose="02020603050405020304" pitchFamily="18" charset="0"/>
                <a:cs typeface="Times New Roman" panose="02020603050405020304" pitchFamily="18" charset="0"/>
              </a:rPr>
              <a:pPr algn="r"/>
              <a:t>9</a:t>
            </a:fld>
            <a:endParaRPr lang="en-GB" dirty="0">
              <a:solidFill>
                <a:prstClr val="black">
                  <a:tint val="75000"/>
                </a:prstClr>
              </a:solidFill>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44624"/>
            <a:ext cx="3733800" cy="130492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6135" y="188640"/>
            <a:ext cx="3024337" cy="795096"/>
          </a:xfrm>
          <a:prstGeom prst="rect">
            <a:avLst/>
          </a:prstGeom>
        </p:spPr>
      </p:pic>
      <p:sp>
        <p:nvSpPr>
          <p:cNvPr id="5" name="TextBox 4"/>
          <p:cNvSpPr txBox="1"/>
          <p:nvPr/>
        </p:nvSpPr>
        <p:spPr>
          <a:xfrm>
            <a:off x="4427984" y="1412776"/>
            <a:ext cx="4716016" cy="6217087"/>
          </a:xfrm>
          <a:prstGeom prst="rect">
            <a:avLst/>
          </a:prstGeom>
          <a:noFill/>
        </p:spPr>
        <p:txBody>
          <a:bodyPr wrap="square" rtlCol="0">
            <a:spAutoFit/>
          </a:bodyPr>
          <a:lstStyle/>
          <a:p>
            <a:pPr algn="ctr">
              <a:lnSpc>
                <a:spcPct val="120000"/>
              </a:lnSpc>
            </a:pPr>
            <a:r>
              <a:rPr lang="en-GB" sz="2800" b="1" dirty="0">
                <a:solidFill>
                  <a:schemeClr val="tx1">
                    <a:lumMod val="75000"/>
                    <a:lumOff val="25000"/>
                  </a:schemeClr>
                </a:solidFill>
                <a:latin typeface="Times New Roman" panose="02020603050405020304" pitchFamily="18" charset="0"/>
                <a:cs typeface="Times New Roman" panose="02020603050405020304" pitchFamily="18" charset="0"/>
              </a:rPr>
              <a:t> </a:t>
            </a:r>
            <a:r>
              <a:rPr lang="en-GB" sz="2400" b="1" dirty="0" smtClean="0">
                <a:solidFill>
                  <a:srgbClr val="000000"/>
                </a:solidFill>
                <a:latin typeface="Times New Roman" panose="02020603050405020304" pitchFamily="18" charset="0"/>
                <a:cs typeface="Times New Roman" panose="02020603050405020304" pitchFamily="18" charset="0"/>
              </a:rPr>
              <a:t>Solutions</a:t>
            </a:r>
            <a:endParaRPr lang="en-GB" sz="2400" b="1" dirty="0">
              <a:solidFill>
                <a:srgbClr val="000000"/>
              </a:solidFill>
              <a:latin typeface="Times New Roman" panose="02020603050405020304" pitchFamily="18" charset="0"/>
              <a:cs typeface="Times New Roman" panose="02020603050405020304" pitchFamily="18" charset="0"/>
            </a:endParaRPr>
          </a:p>
          <a:p>
            <a:pPr marL="285750" indent="-285750">
              <a:lnSpc>
                <a:spcPct val="150000"/>
              </a:lnSpc>
              <a:buFont typeface="Arial"/>
              <a:buChar char="•"/>
            </a:pPr>
            <a:r>
              <a:rPr lang="en-GB" sz="1600" b="1" dirty="0" smtClean="0">
                <a:solidFill>
                  <a:srgbClr val="000090"/>
                </a:solidFill>
                <a:latin typeface="Times New Roman" panose="02020603050405020304" pitchFamily="18" charset="0"/>
                <a:cs typeface="Times New Roman" panose="02020603050405020304" pitchFamily="18" charset="0"/>
              </a:rPr>
              <a:t>DOCTRID, Professional Research Office, Research Committee, Scientific Advisory Board</a:t>
            </a:r>
          </a:p>
          <a:p>
            <a:pPr marL="285750" indent="-285750">
              <a:lnSpc>
                <a:spcPct val="150000"/>
              </a:lnSpc>
              <a:buFont typeface="Arial"/>
              <a:buChar char="•"/>
            </a:pPr>
            <a:r>
              <a:rPr lang="en-GB" sz="1600" b="1" dirty="0" smtClean="0">
                <a:solidFill>
                  <a:srgbClr val="000090"/>
                </a:solidFill>
                <a:latin typeface="Times New Roman" panose="02020603050405020304" pitchFamily="18" charset="0"/>
                <a:cs typeface="Times New Roman" panose="02020603050405020304" pitchFamily="18" charset="0"/>
              </a:rPr>
              <a:t>Learned Societies, Conferences, Pro-active PR, Own Reviewer Database, Rolling Call</a:t>
            </a:r>
            <a:endParaRPr lang="en-GB" sz="1600" b="1" dirty="0">
              <a:solidFill>
                <a:srgbClr val="000090"/>
              </a:solidFill>
              <a:latin typeface="Times New Roman" panose="02020603050405020304" pitchFamily="18" charset="0"/>
              <a:cs typeface="Times New Roman" panose="02020603050405020304" pitchFamily="18" charset="0"/>
            </a:endParaRPr>
          </a:p>
          <a:p>
            <a:pPr marL="285750" indent="-285750">
              <a:lnSpc>
                <a:spcPct val="140000"/>
              </a:lnSpc>
              <a:buFont typeface="Arial"/>
              <a:buChar char="•"/>
            </a:pPr>
            <a:r>
              <a:rPr lang="en-IE" sz="1600" b="1" dirty="0" smtClean="0">
                <a:solidFill>
                  <a:srgbClr val="000090"/>
                </a:solidFill>
                <a:latin typeface="Times New Roman"/>
                <a:cs typeface="Times New Roman"/>
              </a:rPr>
              <a:t>MoU, Robust Employment Contract, Pro-active Promotion of </a:t>
            </a:r>
            <a:r>
              <a:rPr lang="en-IE" sz="1600" b="1" dirty="0">
                <a:solidFill>
                  <a:srgbClr val="000090"/>
                </a:solidFill>
                <a:latin typeface="Times New Roman"/>
                <a:cs typeface="Times New Roman"/>
              </a:rPr>
              <a:t>collaborations </a:t>
            </a:r>
            <a:r>
              <a:rPr lang="en-IE" sz="1600" b="1" dirty="0" smtClean="0">
                <a:solidFill>
                  <a:srgbClr val="000090"/>
                </a:solidFill>
                <a:latin typeface="Times New Roman"/>
                <a:cs typeface="Times New Roman"/>
              </a:rPr>
              <a:t>among all partners</a:t>
            </a:r>
          </a:p>
          <a:p>
            <a:pPr marL="285750" indent="-285750">
              <a:lnSpc>
                <a:spcPct val="140000"/>
              </a:lnSpc>
              <a:buFont typeface="Arial"/>
              <a:buChar char="•"/>
            </a:pPr>
            <a:r>
              <a:rPr lang="en-IE" sz="1600" b="1" dirty="0" smtClean="0">
                <a:solidFill>
                  <a:srgbClr val="000090"/>
                </a:solidFill>
                <a:latin typeface="Times New Roman"/>
                <a:cs typeface="Times New Roman"/>
              </a:rPr>
              <a:t>Tripartite Employment Contract</a:t>
            </a:r>
            <a:endParaRPr lang="en-IE" sz="1600" b="1" dirty="0">
              <a:solidFill>
                <a:srgbClr val="000090"/>
              </a:solidFill>
              <a:latin typeface="Times New Roman"/>
              <a:cs typeface="Times New Roman"/>
            </a:endParaRPr>
          </a:p>
          <a:p>
            <a:pPr marL="285750" indent="-285750">
              <a:lnSpc>
                <a:spcPct val="140000"/>
              </a:lnSpc>
              <a:buFont typeface="Arial"/>
              <a:buChar char="•"/>
            </a:pPr>
            <a:r>
              <a:rPr lang="en-IE" sz="1600" b="1" dirty="0" smtClean="0">
                <a:solidFill>
                  <a:srgbClr val="000090"/>
                </a:solidFill>
                <a:latin typeface="Times New Roman"/>
                <a:cs typeface="Times New Roman"/>
              </a:rPr>
              <a:t>Dedicated Fundraising Board</a:t>
            </a:r>
          </a:p>
          <a:p>
            <a:pPr marL="285750" indent="-285750">
              <a:lnSpc>
                <a:spcPct val="140000"/>
              </a:lnSpc>
              <a:buFont typeface="Arial"/>
              <a:buChar char="•"/>
            </a:pPr>
            <a:r>
              <a:rPr lang="en-IE" sz="1600" b="1" dirty="0" smtClean="0">
                <a:solidFill>
                  <a:srgbClr val="FF0000"/>
                </a:solidFill>
                <a:latin typeface="Times New Roman"/>
                <a:cs typeface="Times New Roman"/>
              </a:rPr>
              <a:t>Difficult !!!  </a:t>
            </a:r>
            <a:r>
              <a:rPr lang="en-IE" sz="1600" b="1" dirty="0" smtClean="0">
                <a:solidFill>
                  <a:srgbClr val="000090"/>
                </a:solidFill>
                <a:latin typeface="Times New Roman"/>
                <a:cs typeface="Times New Roman"/>
              </a:rPr>
              <a:t>Overhead to support RESPECT and DOCTRID administration in EU Contract</a:t>
            </a:r>
            <a:endParaRPr lang="en-IE" sz="1600" b="1" dirty="0">
              <a:solidFill>
                <a:srgbClr val="000090"/>
              </a:solidFill>
              <a:latin typeface="Times New Roman"/>
              <a:cs typeface="Times New Roman"/>
            </a:endParaRPr>
          </a:p>
          <a:p>
            <a:pPr marL="285750" indent="-285750">
              <a:lnSpc>
                <a:spcPct val="140000"/>
              </a:lnSpc>
              <a:buFont typeface="Arial"/>
              <a:buChar char="•"/>
            </a:pPr>
            <a:r>
              <a:rPr lang="en-IE" sz="1600" b="1" dirty="0">
                <a:solidFill>
                  <a:srgbClr val="FF0000"/>
                </a:solidFill>
                <a:latin typeface="Times New Roman"/>
                <a:cs typeface="Times New Roman"/>
              </a:rPr>
              <a:t>Difficult !!! </a:t>
            </a:r>
            <a:r>
              <a:rPr lang="en-IE" sz="1600" b="1" dirty="0" smtClean="0">
                <a:solidFill>
                  <a:srgbClr val="FF0000"/>
                </a:solidFill>
                <a:latin typeface="Times New Roman"/>
                <a:cs typeface="Times New Roman"/>
              </a:rPr>
              <a:t> </a:t>
            </a:r>
            <a:r>
              <a:rPr lang="en-IE" sz="1600" b="1" dirty="0" smtClean="0">
                <a:solidFill>
                  <a:srgbClr val="000090"/>
                </a:solidFill>
                <a:latin typeface="Times New Roman"/>
                <a:cs typeface="Times New Roman"/>
              </a:rPr>
              <a:t>RESPECT owns all IP</a:t>
            </a:r>
          </a:p>
          <a:p>
            <a:pPr marL="285750" indent="-285750">
              <a:lnSpc>
                <a:spcPct val="50000"/>
              </a:lnSpc>
              <a:buFont typeface="Arial"/>
              <a:buChar char="•"/>
            </a:pPr>
            <a:endParaRPr lang="en-IE" b="1" dirty="0">
              <a:solidFill>
                <a:srgbClr val="000090"/>
              </a:solidFill>
              <a:latin typeface="Times New Roman"/>
              <a:cs typeface="Times New Roman"/>
            </a:endParaRPr>
          </a:p>
          <a:p>
            <a:pPr marL="285750" indent="-285750">
              <a:buFont typeface="Arial"/>
              <a:buChar char="•"/>
            </a:pPr>
            <a:r>
              <a:rPr lang="en-IE" sz="1600" b="1" dirty="0" smtClean="0">
                <a:solidFill>
                  <a:srgbClr val="000090"/>
                </a:solidFill>
                <a:latin typeface="Times New Roman"/>
                <a:cs typeface="Times New Roman"/>
              </a:rPr>
              <a:t>All MSC Fellow applications reviewed by a dedicated Ethics Committee </a:t>
            </a:r>
            <a:endParaRPr lang="en-IE" sz="1600" b="1" dirty="0">
              <a:solidFill>
                <a:srgbClr val="000090"/>
              </a:solidFill>
              <a:latin typeface="Times New Roman"/>
              <a:cs typeface="Times New Roman"/>
            </a:endParaRPr>
          </a:p>
          <a:p>
            <a:pPr marL="285750" indent="-285750">
              <a:lnSpc>
                <a:spcPct val="120000"/>
              </a:lnSpc>
              <a:buFont typeface="Arial"/>
              <a:buChar char="•"/>
            </a:pPr>
            <a:endParaRPr lang="en-GB" sz="1200" b="1"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marL="285750" indent="-285750">
              <a:lnSpc>
                <a:spcPct val="120000"/>
              </a:lnSpc>
              <a:buFont typeface="Arial"/>
              <a:buChar char="•"/>
            </a:pPr>
            <a:endParaRPr lang="en-GB" sz="1200" b="1" dirty="0">
              <a:solidFill>
                <a:schemeClr val="tx1">
                  <a:lumMod val="75000"/>
                  <a:lumOff val="25000"/>
                </a:schemeClr>
              </a:solidFill>
              <a:latin typeface="Times New Roman" panose="02020603050405020304" pitchFamily="18" charset="0"/>
              <a:cs typeface="Times New Roman" panose="02020603050405020304" pitchFamily="18" charset="0"/>
            </a:endParaRPr>
          </a:p>
          <a:p>
            <a:pPr marL="285750" indent="-285750">
              <a:lnSpc>
                <a:spcPct val="120000"/>
              </a:lnSpc>
              <a:buFont typeface="Arial"/>
              <a:buChar char="•"/>
            </a:pPr>
            <a:endParaRPr lang="en-GB" sz="1200" b="1"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marL="285750" indent="-285750">
              <a:lnSpc>
                <a:spcPct val="120000"/>
              </a:lnSpc>
              <a:buFont typeface="Arial"/>
              <a:buChar char="•"/>
            </a:pPr>
            <a:endParaRPr lang="en-GB" sz="1200"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81826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9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0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6917</TotalTime>
  <Words>649</Words>
  <Application>Microsoft Office PowerPoint</Application>
  <PresentationFormat>On-screen Show (4:3)</PresentationFormat>
  <Paragraphs>153</Paragraphs>
  <Slides>14</Slides>
  <Notes>2</Notes>
  <HiddenSlides>0</HiddenSlides>
  <MMClips>0</MMClips>
  <ScaleCrop>false</ScaleCrop>
  <HeadingPairs>
    <vt:vector size="4" baseType="variant">
      <vt:variant>
        <vt:lpstr>Theme</vt:lpstr>
      </vt:variant>
      <vt:variant>
        <vt:i4>5</vt:i4>
      </vt:variant>
      <vt:variant>
        <vt:lpstr>Slide Titles</vt:lpstr>
      </vt:variant>
      <vt:variant>
        <vt:i4>14</vt:i4>
      </vt:variant>
    </vt:vector>
  </HeadingPairs>
  <TitlesOfParts>
    <vt:vector size="19" baseType="lpstr">
      <vt:lpstr>Office Theme</vt:lpstr>
      <vt:lpstr>3_Office Theme</vt:lpstr>
      <vt:lpstr>8_Office Theme</vt:lpstr>
      <vt:lpstr>9_Office Theme</vt:lpstr>
      <vt:lpstr>10_Office Theme</vt:lpstr>
      <vt:lpstr>ASSISTID: A philanthropic International COFUND supporting fellowships in Intellectual Disability and Autism   Brian  Harvey – Director of Research, DOCTRID Research Institute, Dublin, IRELAND </vt:lpstr>
      <vt:lpstr>     Assistive Technology for Intellectual Disability and Autism Spectrum Disorders  A  Charity-led COFUND with Universities, Industry and Disability Services   in Europe and the USA   ASSISTID will promote research into the development and application of assistive technologies to enhance the quality of life of people with intellectual disabilities and autism, their carers and families.   ASSISTID is the first structured research programme of its kind in Europe and the most significant investment into assistive technologies research to date.   www.assistid.eu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ASSISTID fellowships</dc:title>
  <dc:creator>alie_000</dc:creator>
  <cp:lastModifiedBy>Ulrike KOHL</cp:lastModifiedBy>
  <cp:revision>87</cp:revision>
  <dcterms:created xsi:type="dcterms:W3CDTF">2015-11-12T14:11:49Z</dcterms:created>
  <dcterms:modified xsi:type="dcterms:W3CDTF">2015-12-08T15:27:46Z</dcterms:modified>
</cp:coreProperties>
</file>