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unknown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8" r:id="rId2"/>
    <p:sldId id="290" r:id="rId3"/>
    <p:sldId id="256" r:id="rId4"/>
    <p:sldId id="260" r:id="rId5"/>
    <p:sldId id="259" r:id="rId6"/>
    <p:sldId id="261" r:id="rId7"/>
    <p:sldId id="262" r:id="rId8"/>
    <p:sldId id="272" r:id="rId9"/>
    <p:sldId id="273" r:id="rId10"/>
    <p:sldId id="274" r:id="rId11"/>
    <p:sldId id="275" r:id="rId12"/>
    <p:sldId id="276" r:id="rId13"/>
    <p:sldId id="277" r:id="rId14"/>
    <p:sldId id="278" r:id="rId15"/>
    <p:sldId id="279" r:id="rId16"/>
    <p:sldId id="280" r:id="rId17"/>
    <p:sldId id="271" r:id="rId18"/>
    <p:sldId id="281" r:id="rId19"/>
    <p:sldId id="282" r:id="rId20"/>
    <p:sldId id="283" r:id="rId21"/>
    <p:sldId id="284" r:id="rId22"/>
    <p:sldId id="285" r:id="rId23"/>
    <p:sldId id="286" r:id="rId24"/>
    <p:sldId id="288" r:id="rId25"/>
    <p:sldId id="287" r:id="rId26"/>
    <p:sldId id="289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FAB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3" d="100"/>
          <a:sy n="73" d="100"/>
        </p:scale>
        <p:origin x="-990" y="1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8CDFB5-CDD4-4097-A5DC-A92ACAD81A33}" type="datetimeFigureOut">
              <a:rPr lang="en-GB" smtClean="0"/>
              <a:t>10/12/2015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EC18AD-1363-42D7-8887-4F2E286D68C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46119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EC18AD-1363-42D7-8887-4F2E286D68CA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39041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EC18AD-1363-42D7-8887-4F2E286D68CA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67891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D1D4B-CEA5-44F7-92E6-ADDAFDCD5AA3}" type="datetimeFigureOut">
              <a:rPr lang="en-GB" smtClean="0"/>
              <a:t>10/12/2015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45ACF-7BB2-49E1-A8D5-E598855CCC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1049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D1D4B-CEA5-44F7-92E6-ADDAFDCD5AA3}" type="datetimeFigureOut">
              <a:rPr lang="en-GB" smtClean="0"/>
              <a:t>10/12/2015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45ACF-7BB2-49E1-A8D5-E598855CCC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743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D1D4B-CEA5-44F7-92E6-ADDAFDCD5AA3}" type="datetimeFigureOut">
              <a:rPr lang="en-GB" smtClean="0"/>
              <a:t>10/12/2015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45ACF-7BB2-49E1-A8D5-E598855CCC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53147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schimi\Pictures\PPT Presi\Essai2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245134"/>
            <a:ext cx="9144000" cy="1612865"/>
          </a:xfrm>
          <a:prstGeom prst="rect">
            <a:avLst/>
          </a:prstGeom>
          <a:noFill/>
        </p:spPr>
      </p:pic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4499992" y="2636912"/>
            <a:ext cx="4392488" cy="1512168"/>
          </a:xfrm>
        </p:spPr>
        <p:txBody>
          <a:bodyPr/>
          <a:lstStyle>
            <a:lvl1pPr marL="0" indent="0" algn="l">
              <a:buNone/>
              <a:defRPr sz="2400" baseline="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dirty="0" smtClean="0"/>
              <a:t>Cliquez pour ajouter un sous-titre</a:t>
            </a:r>
            <a:endParaRPr lang="fr-CH" dirty="0"/>
          </a:p>
        </p:txBody>
      </p:sp>
      <p:sp>
        <p:nvSpPr>
          <p:cNvPr id="13" name="Titre 12"/>
          <p:cNvSpPr>
            <a:spLocks noGrp="1"/>
          </p:cNvSpPr>
          <p:nvPr>
            <p:ph type="title" hasCustomPrompt="1"/>
          </p:nvPr>
        </p:nvSpPr>
        <p:spPr>
          <a:xfrm>
            <a:off x="4499992" y="1628800"/>
            <a:ext cx="4392488" cy="1008881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 smtClean="0"/>
              <a:t>Cliquez pour ajouter un titre</a:t>
            </a:r>
            <a:endParaRPr lang="fr-CH" dirty="0"/>
          </a:p>
        </p:txBody>
      </p:sp>
      <p:sp>
        <p:nvSpPr>
          <p:cNvPr id="19" name="Espace réservé de la date 18"/>
          <p:cNvSpPr>
            <a:spLocks noGrp="1"/>
          </p:cNvSpPr>
          <p:nvPr>
            <p:ph type="dt" sz="half" idx="10"/>
          </p:nvPr>
        </p:nvSpPr>
        <p:spPr>
          <a:xfrm>
            <a:off x="4499992" y="4149080"/>
            <a:ext cx="2133600" cy="476250"/>
          </a:xfrm>
        </p:spPr>
        <p:txBody>
          <a:bodyPr/>
          <a:lstStyle/>
          <a:p>
            <a:pPr>
              <a:defRPr/>
            </a:pPr>
            <a:r>
              <a:rPr lang="fr-FR" smtClean="0"/>
              <a:t>date</a:t>
            </a:r>
            <a:endParaRPr lang="en-US" dirty="0"/>
          </a:p>
        </p:txBody>
      </p:sp>
      <p:pic>
        <p:nvPicPr>
          <p:cNvPr id="7" name="Picture 2" descr="C:\Users\schimi\Pictures\PPT Presi\logo_presidence_2015_en\LOGO_PRESIDENCE_2015_EN\LOGO_PRESIDENCE_2015_CMYK_EN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32656"/>
            <a:ext cx="3264783" cy="5796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95997983"/>
      </p:ext>
    </p:extLst>
  </p:cSld>
  <p:clrMapOvr>
    <a:masterClrMapping/>
  </p:clrMapOvr>
  <p:hf sldNum="0" hdr="0" ft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D1D4B-CEA5-44F7-92E6-ADDAFDCD5AA3}" type="datetimeFigureOut">
              <a:rPr lang="en-GB" smtClean="0"/>
              <a:t>10/12/2015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45ACF-7BB2-49E1-A8D5-E598855CCC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0459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D1D4B-CEA5-44F7-92E6-ADDAFDCD5AA3}" type="datetimeFigureOut">
              <a:rPr lang="en-GB" smtClean="0"/>
              <a:t>10/12/2015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45ACF-7BB2-49E1-A8D5-E598855CCC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6000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D1D4B-CEA5-44F7-92E6-ADDAFDCD5AA3}" type="datetimeFigureOut">
              <a:rPr lang="en-GB" smtClean="0"/>
              <a:t>10/12/2015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45ACF-7BB2-49E1-A8D5-E598855CCC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15213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D1D4B-CEA5-44F7-92E6-ADDAFDCD5AA3}" type="datetimeFigureOut">
              <a:rPr lang="en-GB" smtClean="0"/>
              <a:t>10/12/2015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45ACF-7BB2-49E1-A8D5-E598855CCC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61517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D1D4B-CEA5-44F7-92E6-ADDAFDCD5AA3}" type="datetimeFigureOut">
              <a:rPr lang="en-GB" smtClean="0"/>
              <a:t>10/12/2015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45ACF-7BB2-49E1-A8D5-E598855CCC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77144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D1D4B-CEA5-44F7-92E6-ADDAFDCD5AA3}" type="datetimeFigureOut">
              <a:rPr lang="en-GB" smtClean="0"/>
              <a:t>10/12/2015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45ACF-7BB2-49E1-A8D5-E598855CCC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06930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D1D4B-CEA5-44F7-92E6-ADDAFDCD5AA3}" type="datetimeFigureOut">
              <a:rPr lang="en-GB" smtClean="0"/>
              <a:t>10/12/2015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45ACF-7BB2-49E1-A8D5-E598855CCC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92365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D1D4B-CEA5-44F7-92E6-ADDAFDCD5AA3}" type="datetimeFigureOut">
              <a:rPr lang="en-GB" smtClean="0"/>
              <a:t>10/12/2015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45ACF-7BB2-49E1-A8D5-E598855CCC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11916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2D1D4B-CEA5-44F7-92E6-ADDAFDCD5AA3}" type="datetimeFigureOut">
              <a:rPr lang="en-GB" smtClean="0"/>
              <a:t>10/12/2015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F45ACF-7BB2-49E1-A8D5-E598855CCC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6437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eg"/><Relationship Id="rId4" Type="http://schemas.openxmlformats.org/officeDocument/2006/relationships/image" Target="../media/image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6.pn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07504" y="2636912"/>
            <a:ext cx="8959688" cy="3024336"/>
          </a:xfrm>
        </p:spPr>
        <p:txBody>
          <a:bodyPr>
            <a:noAutofit/>
          </a:bodyPr>
          <a:lstStyle/>
          <a:p>
            <a:pPr>
              <a:spcBef>
                <a:spcPts val="1200"/>
              </a:spcBef>
            </a:pPr>
            <a:r>
              <a:rPr lang="en-GB" sz="1400" dirty="0" smtClean="0">
                <a:solidFill>
                  <a:srgbClr val="CFAB7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December 2015 – Parallel Session </a:t>
            </a:r>
            <a:br>
              <a:rPr lang="en-GB" sz="1400" dirty="0" smtClean="0">
                <a:solidFill>
                  <a:srgbClr val="CFAB7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GB" sz="3200" dirty="0" smtClean="0">
                <a:solidFill>
                  <a:srgbClr val="CFAB7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 Scientists can ‘also’ be Entrepreneurs: </a:t>
            </a:r>
            <a:br>
              <a:rPr lang="en-GB" sz="3200" dirty="0" smtClean="0">
                <a:solidFill>
                  <a:srgbClr val="CFAB7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GB" sz="2800" i="1" dirty="0" smtClean="0">
                <a:solidFill>
                  <a:srgbClr val="CFAB7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Initiatives at MCAA and Success Stories</a:t>
            </a:r>
            <a:br>
              <a:rPr lang="en-GB" sz="2800" i="1" dirty="0" smtClean="0">
                <a:solidFill>
                  <a:srgbClr val="CFAB7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GB" sz="2800" i="1" dirty="0" smtClean="0">
                <a:solidFill>
                  <a:srgbClr val="CFAB7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GB" sz="2800" i="1" dirty="0" smtClean="0">
                <a:solidFill>
                  <a:srgbClr val="CFAB7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GB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Roy Someshwar, Marie Curie Alumni Association (MCAA) </a:t>
            </a:r>
            <a:endParaRPr lang="en-GB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2" descr="http://msca2015.lu/wp-content/uploads/2015/08/log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4144" y="309206"/>
            <a:ext cx="3569728" cy="1247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194282" y="1556792"/>
            <a:ext cx="396044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Synergies to fuel Researchers’ Careers</a:t>
            </a:r>
          </a:p>
          <a:p>
            <a:pPr algn="ctr"/>
            <a:r>
              <a:rPr lang="en-GB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Luxembourg, 10 – 11 December 2015</a:t>
            </a:r>
          </a:p>
          <a:p>
            <a:pPr algn="ctr">
              <a:spcBef>
                <a:spcPts val="1200"/>
              </a:spcBef>
            </a:pPr>
            <a:r>
              <a:rPr lang="en-GB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 organised by 			</a:t>
            </a:r>
          </a:p>
          <a:p>
            <a:endParaRPr lang="en-GB" dirty="0"/>
          </a:p>
        </p:txBody>
      </p:sp>
      <p:pic>
        <p:nvPicPr>
          <p:cNvPr id="1026" name="Picture 2" descr="W:\# Commun #\4. PSCommunication\1. Corporate Communication\13. Logos &amp; Office Templates\2. Logo FNR\1. Logo quadri texte gris\Logo Small Signature Outlook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8101" y="2172592"/>
            <a:ext cx="2543587" cy="559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6840" y="1058635"/>
            <a:ext cx="19050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4657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012160" y="6381328"/>
            <a:ext cx="2895600" cy="365125"/>
          </a:xfrm>
        </p:spPr>
        <p:txBody>
          <a:bodyPr/>
          <a:lstStyle/>
          <a:p>
            <a:pPr algn="r"/>
            <a:fld id="{F32D0A31-4B66-4B85-9B61-E5CC1120D40B}" type="slidenum">
              <a:rPr lang="en-GB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fld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" name="Picture 2" descr="http://msca2015.lu/wp-content/uploads/2015/08/log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5" y="44624"/>
            <a:ext cx="1615959" cy="564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" descr="C:\Users\Tablet\OneDrive\4. Marie Curie MCAA\Promotional Materials\MCAA Log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5933276"/>
            <a:ext cx="864096" cy="845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755576" y="1700808"/>
            <a:ext cx="7776864" cy="11596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2000"/>
              </a:lnSpc>
              <a:buClr>
                <a:srgbClr val="000000"/>
              </a:buClr>
              <a:buSzPct val="45000"/>
            </a:pPr>
            <a:r>
              <a:rPr lang="en-US" altLang="en-US" sz="3400" dirty="0" smtClean="0">
                <a:solidFill>
                  <a:srgbClr val="000000"/>
                </a:solidFill>
                <a:latin typeface="Andalus" pitchFamily="18" charset="-78"/>
                <a:cs typeface="Andalus" pitchFamily="18" charset="-78"/>
              </a:rPr>
              <a:t>4. Start your own Working Group or </a:t>
            </a:r>
          </a:p>
          <a:p>
            <a:pPr algn="ctr">
              <a:lnSpc>
                <a:spcPct val="102000"/>
              </a:lnSpc>
              <a:buClr>
                <a:srgbClr val="000000"/>
              </a:buClr>
              <a:buSzPct val="45000"/>
            </a:pPr>
            <a:r>
              <a:rPr lang="en-US" altLang="en-US" sz="3400" dirty="0" smtClean="0">
                <a:solidFill>
                  <a:srgbClr val="000000"/>
                </a:solidFill>
                <a:latin typeface="Andalus" pitchFamily="18" charset="-78"/>
                <a:cs typeface="Andalus" pitchFamily="18" charset="-78"/>
              </a:rPr>
              <a:t>Join existing ones </a:t>
            </a:r>
            <a:endParaRPr lang="en-US" altLang="en-US" sz="3400" dirty="0">
              <a:solidFill>
                <a:srgbClr val="000000"/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1530706" y="3212976"/>
            <a:ext cx="6984776" cy="1296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 marL="342900" indent="-34290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9pPr>
          </a:lstStyle>
          <a:p>
            <a:pPr eaLnBrk="1">
              <a:lnSpc>
                <a:spcPct val="102000"/>
              </a:lnSpc>
              <a:buClr>
                <a:srgbClr val="000000"/>
              </a:buClr>
              <a:buSzPct val="45000"/>
              <a:buFont typeface="Wingdings" charset="2"/>
              <a:buChar char="v"/>
            </a:pPr>
            <a:r>
              <a:rPr lang="en-US" altLang="en-US" sz="2400" dirty="0" smtClean="0">
                <a:solidFill>
                  <a:srgbClr val="000000"/>
                </a:solidFill>
                <a:latin typeface="Andalus" pitchFamily="18" charset="-78"/>
                <a:cs typeface="Andalus" pitchFamily="18" charset="-78"/>
              </a:rPr>
              <a:t>GEMS [Gender Equality]</a:t>
            </a:r>
          </a:p>
          <a:p>
            <a:pPr eaLnBrk="1">
              <a:lnSpc>
                <a:spcPct val="102000"/>
              </a:lnSpc>
              <a:buClr>
                <a:srgbClr val="000000"/>
              </a:buClr>
              <a:buSzPct val="45000"/>
              <a:buFont typeface="Wingdings" charset="2"/>
              <a:buChar char="v"/>
            </a:pPr>
            <a:r>
              <a:rPr lang="en-US" altLang="en-US" sz="2400" dirty="0" smtClean="0">
                <a:solidFill>
                  <a:srgbClr val="000000"/>
                </a:solidFill>
                <a:latin typeface="Andalus" pitchFamily="18" charset="-78"/>
                <a:cs typeface="Andalus" pitchFamily="18" charset="-78"/>
              </a:rPr>
              <a:t>Policy for Successful Researchers</a:t>
            </a:r>
          </a:p>
          <a:p>
            <a:pPr eaLnBrk="1">
              <a:lnSpc>
                <a:spcPct val="102000"/>
              </a:lnSpc>
              <a:buClr>
                <a:srgbClr val="000000"/>
              </a:buClr>
              <a:buSzPct val="45000"/>
              <a:buFont typeface="Wingdings" charset="2"/>
              <a:buChar char="v"/>
            </a:pPr>
            <a:r>
              <a:rPr lang="en-US" altLang="en-US" sz="2400" dirty="0" smtClean="0">
                <a:solidFill>
                  <a:srgbClr val="000000"/>
                </a:solidFill>
                <a:latin typeface="Andalus" pitchFamily="18" charset="-78"/>
                <a:cs typeface="Andalus" pitchFamily="18" charset="-78"/>
              </a:rPr>
              <a:t>Bridging Science &amp; Business</a:t>
            </a:r>
            <a:endParaRPr lang="en-US" altLang="en-US" sz="2400" dirty="0">
              <a:solidFill>
                <a:srgbClr val="000000"/>
              </a:solidFill>
              <a:latin typeface="Andalus" pitchFamily="18" charset="-78"/>
              <a:cs typeface="Andalus" pitchFamily="18" charset="-78"/>
            </a:endParaRPr>
          </a:p>
          <a:p>
            <a:pPr eaLnBrk="1">
              <a:lnSpc>
                <a:spcPct val="102000"/>
              </a:lnSpc>
              <a:buClr>
                <a:srgbClr val="000000"/>
              </a:buClr>
              <a:buSzPct val="45000"/>
              <a:buFont typeface="Wingdings" charset="2"/>
              <a:buChar char="v"/>
            </a:pPr>
            <a:endParaRPr lang="en-US" altLang="en-US" sz="2400" dirty="0" smtClean="0">
              <a:solidFill>
                <a:srgbClr val="000000"/>
              </a:solidFill>
              <a:latin typeface="Andalus" pitchFamily="18" charset="-78"/>
              <a:cs typeface="Andalus" pitchFamily="18" charset="-78"/>
            </a:endParaRPr>
          </a:p>
          <a:p>
            <a:pPr marL="0" indent="0" eaLnBrk="1">
              <a:lnSpc>
                <a:spcPct val="102000"/>
              </a:lnSpc>
              <a:buClr>
                <a:srgbClr val="000000"/>
              </a:buClr>
              <a:buSzPct val="45000"/>
            </a:pPr>
            <a:endParaRPr lang="en-US" altLang="en-US" sz="2400" dirty="0">
              <a:solidFill>
                <a:srgbClr val="000000"/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331640" y="5035302"/>
            <a:ext cx="6552728" cy="531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2000"/>
              </a:lnSpc>
              <a:buClr>
                <a:srgbClr val="000000"/>
              </a:buClr>
              <a:buSzPct val="45000"/>
            </a:pPr>
            <a:r>
              <a:rPr lang="en-US" altLang="en-US" sz="2800" dirty="0">
                <a:solidFill>
                  <a:srgbClr val="FF0000"/>
                </a:solidFill>
                <a:latin typeface="Andalus" pitchFamily="18" charset="-78"/>
                <a:cs typeface="Andalus" pitchFamily="18" charset="-78"/>
              </a:rPr>
              <a:t>Funding of </a:t>
            </a:r>
            <a:r>
              <a:rPr lang="en-US" altLang="en-US" sz="2800" dirty="0" smtClean="0">
                <a:solidFill>
                  <a:srgbClr val="FF0000"/>
                </a:solidFill>
                <a:latin typeface="Andalus" pitchFamily="18" charset="-78"/>
                <a:cs typeface="Andalus" pitchFamily="18" charset="-78"/>
              </a:rPr>
              <a:t>up to </a:t>
            </a:r>
            <a:r>
              <a:rPr lang="en-US" altLang="en-US" sz="2800" dirty="0">
                <a:solidFill>
                  <a:srgbClr val="FF0000"/>
                </a:solidFill>
                <a:latin typeface="Andalus" pitchFamily="18" charset="-78"/>
                <a:cs typeface="Andalus" pitchFamily="18" charset="-78"/>
              </a:rPr>
              <a:t>5000 Euros </a:t>
            </a:r>
          </a:p>
        </p:txBody>
      </p:sp>
    </p:spTree>
    <p:extLst>
      <p:ext uri="{BB962C8B-B14F-4D97-AF65-F5344CB8AC3E}">
        <p14:creationId xmlns:p14="http://schemas.microsoft.com/office/powerpoint/2010/main" val="301159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012160" y="6381328"/>
            <a:ext cx="2895600" cy="365125"/>
          </a:xfrm>
        </p:spPr>
        <p:txBody>
          <a:bodyPr/>
          <a:lstStyle/>
          <a:p>
            <a:pPr algn="r"/>
            <a:fld id="{F32D0A31-4B66-4B85-9B61-E5CC1120D40B}" type="slidenum">
              <a:rPr lang="en-GB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fld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" name="Picture 2" descr="http://msca2015.lu/wp-content/uploads/2015/08/log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5" y="44624"/>
            <a:ext cx="1615959" cy="564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" descr="C:\Users\Tablet\OneDrive\4. Marie Curie MCAA\Promotional Materials\MCAA Log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5933276"/>
            <a:ext cx="864096" cy="845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755576" y="1700808"/>
            <a:ext cx="7776864" cy="11596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2000"/>
              </a:lnSpc>
              <a:buClr>
                <a:srgbClr val="000000"/>
              </a:buClr>
              <a:buSzPct val="45000"/>
            </a:pPr>
            <a:r>
              <a:rPr lang="en-US" altLang="en-US" sz="3400" dirty="0" smtClean="0">
                <a:solidFill>
                  <a:srgbClr val="000000"/>
                </a:solidFill>
                <a:latin typeface="Andalus" pitchFamily="18" charset="-78"/>
                <a:cs typeface="Andalus" pitchFamily="18" charset="-78"/>
              </a:rPr>
              <a:t>5. Start your own Regional Chapter or</a:t>
            </a:r>
          </a:p>
          <a:p>
            <a:pPr algn="ctr">
              <a:lnSpc>
                <a:spcPct val="102000"/>
              </a:lnSpc>
              <a:buClr>
                <a:srgbClr val="000000"/>
              </a:buClr>
              <a:buSzPct val="45000"/>
            </a:pPr>
            <a:r>
              <a:rPr lang="en-US" altLang="en-US" sz="3400" dirty="0" smtClean="0">
                <a:solidFill>
                  <a:srgbClr val="000000"/>
                </a:solidFill>
                <a:latin typeface="Andalus" pitchFamily="18" charset="-78"/>
                <a:cs typeface="Andalus" pitchFamily="18" charset="-78"/>
              </a:rPr>
              <a:t>Join existing ones</a:t>
            </a:r>
            <a:endParaRPr lang="en-US" altLang="en-US" sz="3400" dirty="0">
              <a:solidFill>
                <a:srgbClr val="000000"/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1259632" y="3140968"/>
            <a:ext cx="6984776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 marL="342900" indent="-34290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9pPr>
          </a:lstStyle>
          <a:p>
            <a:pPr marL="0" indent="0" eaLnBrk="1">
              <a:lnSpc>
                <a:spcPct val="102000"/>
              </a:lnSpc>
              <a:buClr>
                <a:srgbClr val="000000"/>
              </a:buClr>
              <a:buSzPct val="45000"/>
            </a:pPr>
            <a:r>
              <a:rPr lang="en-US" altLang="en-US" sz="2400" dirty="0" smtClean="0">
                <a:solidFill>
                  <a:srgbClr val="000000"/>
                </a:solidFill>
                <a:latin typeface="Andalus" pitchFamily="18" charset="-78"/>
                <a:cs typeface="Andalus" pitchFamily="18" charset="-78"/>
              </a:rPr>
              <a:t>Currently there are 22 Chapters across the world</a:t>
            </a:r>
          </a:p>
          <a:p>
            <a:pPr marL="0" indent="0" eaLnBrk="1">
              <a:lnSpc>
                <a:spcPct val="102000"/>
              </a:lnSpc>
              <a:buClr>
                <a:srgbClr val="000000"/>
              </a:buClr>
              <a:buSzPct val="45000"/>
            </a:pPr>
            <a:endParaRPr lang="en-US" altLang="en-US" sz="2400" dirty="0">
              <a:solidFill>
                <a:srgbClr val="000000"/>
              </a:solidFill>
              <a:latin typeface="Andalus" pitchFamily="18" charset="-78"/>
              <a:cs typeface="Andalus" pitchFamily="18" charset="-78"/>
            </a:endParaRPr>
          </a:p>
        </p:txBody>
      </p:sp>
      <p:pic>
        <p:nvPicPr>
          <p:cNvPr id="7" name="Picture 2" descr="http://upload.wikimedia.org/wikipedia/commons/thumb/f/fa/Globe.svg/600px-Globe.svg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8286" y="3347070"/>
            <a:ext cx="2890218" cy="2890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/>
          <p:nvPr/>
        </p:nvSpPr>
        <p:spPr>
          <a:xfrm>
            <a:off x="1115616" y="5035302"/>
            <a:ext cx="6552728" cy="531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2000"/>
              </a:lnSpc>
              <a:buClr>
                <a:srgbClr val="000000"/>
              </a:buClr>
              <a:buSzPct val="45000"/>
            </a:pPr>
            <a:r>
              <a:rPr lang="en-US" altLang="en-US" sz="2800" dirty="0">
                <a:solidFill>
                  <a:srgbClr val="FF0000"/>
                </a:solidFill>
                <a:latin typeface="Andalus" pitchFamily="18" charset="-78"/>
                <a:cs typeface="Andalus" pitchFamily="18" charset="-78"/>
              </a:rPr>
              <a:t>Funding of </a:t>
            </a:r>
            <a:r>
              <a:rPr lang="en-US" altLang="en-US" sz="2800" dirty="0" smtClean="0">
                <a:solidFill>
                  <a:srgbClr val="FF0000"/>
                </a:solidFill>
                <a:latin typeface="Andalus" pitchFamily="18" charset="-78"/>
                <a:cs typeface="Andalus" pitchFamily="18" charset="-78"/>
              </a:rPr>
              <a:t>up to </a:t>
            </a:r>
            <a:r>
              <a:rPr lang="en-US" altLang="en-US" sz="2800" dirty="0">
                <a:solidFill>
                  <a:srgbClr val="FF0000"/>
                </a:solidFill>
                <a:latin typeface="Andalus" pitchFamily="18" charset="-78"/>
                <a:cs typeface="Andalus" pitchFamily="18" charset="-78"/>
              </a:rPr>
              <a:t>5000 Euros </a:t>
            </a:r>
          </a:p>
        </p:txBody>
      </p:sp>
    </p:spTree>
    <p:extLst>
      <p:ext uri="{BB962C8B-B14F-4D97-AF65-F5344CB8AC3E}">
        <p14:creationId xmlns:p14="http://schemas.microsoft.com/office/powerpoint/2010/main" val="301159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012160" y="6381328"/>
            <a:ext cx="2895600" cy="365125"/>
          </a:xfrm>
        </p:spPr>
        <p:txBody>
          <a:bodyPr/>
          <a:lstStyle/>
          <a:p>
            <a:pPr algn="r"/>
            <a:fld id="{F32D0A31-4B66-4B85-9B61-E5CC1120D40B}" type="slidenum">
              <a:rPr lang="en-GB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fld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" name="Picture 2" descr="http://msca2015.lu/wp-content/uploads/2015/08/log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5" y="44624"/>
            <a:ext cx="1615959" cy="564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" descr="C:\Users\Tablet\OneDrive\4. Marie Curie MCAA\Promotional Materials\MCAA Log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5933276"/>
            <a:ext cx="864096" cy="845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755576" y="1700808"/>
            <a:ext cx="7776864" cy="6260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2000"/>
              </a:lnSpc>
              <a:buClr>
                <a:srgbClr val="000000"/>
              </a:buClr>
              <a:buSzPct val="45000"/>
            </a:pPr>
            <a:r>
              <a:rPr lang="en-US" altLang="en-US" sz="3400" dirty="0" smtClean="0">
                <a:solidFill>
                  <a:srgbClr val="000000"/>
                </a:solidFill>
                <a:latin typeface="Andalus" pitchFamily="18" charset="-78"/>
                <a:cs typeface="Andalus" pitchFamily="18" charset="-78"/>
              </a:rPr>
              <a:t>6. Get ‘Expert Advice’ in MCAA Forums</a:t>
            </a:r>
            <a:endParaRPr lang="en-US" altLang="en-US" sz="3400" dirty="0">
              <a:solidFill>
                <a:srgbClr val="000000"/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1907704" y="2739954"/>
            <a:ext cx="6984776" cy="30336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 marL="342900" indent="-34290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9pPr>
          </a:lstStyle>
          <a:p>
            <a:pPr eaLnBrk="1">
              <a:lnSpc>
                <a:spcPct val="102000"/>
              </a:lnSpc>
              <a:buClr>
                <a:srgbClr val="000000"/>
              </a:buClr>
              <a:buSzPct val="45000"/>
              <a:buFont typeface="Wingdings" charset="2"/>
              <a:buChar char="v"/>
            </a:pPr>
            <a:r>
              <a:rPr lang="en-US" altLang="en-US" sz="2400" dirty="0" smtClean="0">
                <a:solidFill>
                  <a:srgbClr val="000000"/>
                </a:solidFill>
                <a:latin typeface="Andalus" pitchFamily="18" charset="-78"/>
                <a:cs typeface="Andalus" pitchFamily="18" charset="-78"/>
              </a:rPr>
              <a:t>Salary Issues</a:t>
            </a:r>
          </a:p>
          <a:p>
            <a:pPr eaLnBrk="1">
              <a:lnSpc>
                <a:spcPct val="102000"/>
              </a:lnSpc>
              <a:buClr>
                <a:srgbClr val="000000"/>
              </a:buClr>
              <a:buSzPct val="45000"/>
              <a:buFont typeface="Wingdings" charset="2"/>
              <a:buChar char="v"/>
            </a:pPr>
            <a:r>
              <a:rPr lang="en-US" altLang="en-US" sz="2400" dirty="0" smtClean="0">
                <a:solidFill>
                  <a:srgbClr val="000000"/>
                </a:solidFill>
                <a:latin typeface="Andalus" pitchFamily="18" charset="-78"/>
                <a:cs typeface="Andalus" pitchFamily="18" charset="-78"/>
              </a:rPr>
              <a:t>Tax Issues</a:t>
            </a:r>
          </a:p>
          <a:p>
            <a:pPr eaLnBrk="1">
              <a:lnSpc>
                <a:spcPct val="102000"/>
              </a:lnSpc>
              <a:buClr>
                <a:srgbClr val="000000"/>
              </a:buClr>
              <a:buSzPct val="45000"/>
              <a:buFont typeface="Wingdings" charset="2"/>
              <a:buChar char="v"/>
            </a:pPr>
            <a:r>
              <a:rPr lang="en-US" altLang="en-US" sz="2400" dirty="0" smtClean="0">
                <a:solidFill>
                  <a:srgbClr val="000000"/>
                </a:solidFill>
                <a:latin typeface="Andalus" pitchFamily="18" charset="-78"/>
                <a:cs typeface="Andalus" pitchFamily="18" charset="-78"/>
              </a:rPr>
              <a:t>Problems with Supervisors</a:t>
            </a:r>
            <a:endParaRPr lang="en-US" altLang="en-US" sz="2400" dirty="0">
              <a:solidFill>
                <a:srgbClr val="000000"/>
              </a:solidFill>
              <a:latin typeface="Andalus" pitchFamily="18" charset="-78"/>
              <a:cs typeface="Andalus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1159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012160" y="6381328"/>
            <a:ext cx="2895600" cy="365125"/>
          </a:xfrm>
        </p:spPr>
        <p:txBody>
          <a:bodyPr/>
          <a:lstStyle/>
          <a:p>
            <a:pPr algn="r"/>
            <a:fld id="{F32D0A31-4B66-4B85-9B61-E5CC1120D40B}" type="slidenum">
              <a:rPr lang="en-GB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fld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" name="Picture 2" descr="http://msca2015.lu/wp-content/uploads/2015/08/log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5" y="44624"/>
            <a:ext cx="1615959" cy="564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" descr="C:\Users\Tablet\OneDrive\4. Marie Curie MCAA\Promotional Materials\MCAA Log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5933276"/>
            <a:ext cx="864096" cy="845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755576" y="1700808"/>
            <a:ext cx="7776864" cy="6260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2000"/>
              </a:lnSpc>
              <a:buClr>
                <a:srgbClr val="000000"/>
              </a:buClr>
              <a:buSzPct val="45000"/>
            </a:pPr>
            <a:r>
              <a:rPr lang="en-US" altLang="en-US" sz="3400" dirty="0" smtClean="0">
                <a:solidFill>
                  <a:srgbClr val="000000"/>
                </a:solidFill>
                <a:latin typeface="Andalus" pitchFamily="18" charset="-78"/>
                <a:cs typeface="Andalus" pitchFamily="18" charset="-78"/>
              </a:rPr>
              <a:t>7. Become Marie S. Curie Ambassadors</a:t>
            </a:r>
            <a:endParaRPr lang="en-US" altLang="en-US" sz="3400" dirty="0">
              <a:solidFill>
                <a:srgbClr val="000000"/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1907704" y="2987660"/>
            <a:ext cx="6984776" cy="801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 marL="342900" indent="-34290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9pPr>
          </a:lstStyle>
          <a:p>
            <a:pPr marL="0" indent="0" eaLnBrk="1">
              <a:lnSpc>
                <a:spcPct val="102000"/>
              </a:lnSpc>
              <a:buClr>
                <a:srgbClr val="000000"/>
              </a:buClr>
              <a:buSzPct val="45000"/>
            </a:pPr>
            <a:r>
              <a:rPr lang="en-US" altLang="en-US" sz="2400" dirty="0" smtClean="0">
                <a:solidFill>
                  <a:srgbClr val="000000"/>
                </a:solidFill>
                <a:latin typeface="Andalus" pitchFamily="18" charset="-78"/>
                <a:cs typeface="Andalus" pitchFamily="18" charset="-78"/>
              </a:rPr>
              <a:t> Be the face of the Marie S. Curie Program</a:t>
            </a:r>
            <a:endParaRPr lang="en-US" altLang="en-US" sz="2400" dirty="0">
              <a:solidFill>
                <a:srgbClr val="000000"/>
              </a:solidFill>
              <a:latin typeface="Andalus" pitchFamily="18" charset="-78"/>
              <a:cs typeface="Andalus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1159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012160" y="6381328"/>
            <a:ext cx="2895600" cy="365125"/>
          </a:xfrm>
        </p:spPr>
        <p:txBody>
          <a:bodyPr/>
          <a:lstStyle/>
          <a:p>
            <a:pPr algn="r"/>
            <a:fld id="{F32D0A31-4B66-4B85-9B61-E5CC1120D40B}" type="slidenum">
              <a:rPr lang="en-GB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fld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" name="Picture 2" descr="http://msca2015.lu/wp-content/uploads/2015/08/log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5" y="44624"/>
            <a:ext cx="1615959" cy="564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" descr="C:\Users\Tablet\OneDrive\4. Marie Curie MCAA\Promotional Materials\MCAA Log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5933276"/>
            <a:ext cx="864096" cy="845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467544" y="1700808"/>
            <a:ext cx="8064896" cy="11596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2000"/>
              </a:lnSpc>
              <a:buClr>
                <a:srgbClr val="000000"/>
              </a:buClr>
              <a:buSzPct val="45000"/>
            </a:pPr>
            <a:r>
              <a:rPr lang="en-US" altLang="en-US" sz="3400" dirty="0" smtClean="0">
                <a:solidFill>
                  <a:srgbClr val="000000"/>
                </a:solidFill>
                <a:latin typeface="Andalus" pitchFamily="18" charset="-78"/>
                <a:cs typeface="Andalus" pitchFamily="18" charset="-78"/>
              </a:rPr>
              <a:t>8. Networking across Disciplines and Country</a:t>
            </a:r>
            <a:endParaRPr lang="en-US" altLang="en-US" sz="3400" dirty="0">
              <a:solidFill>
                <a:srgbClr val="000000"/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1907704" y="2987660"/>
            <a:ext cx="6984776" cy="801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 marL="342900" indent="-34290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9pPr>
          </a:lstStyle>
          <a:p>
            <a:pPr marL="0" indent="0" eaLnBrk="1">
              <a:lnSpc>
                <a:spcPct val="102000"/>
              </a:lnSpc>
              <a:buClr>
                <a:srgbClr val="000000"/>
              </a:buClr>
              <a:buSzPct val="45000"/>
            </a:pPr>
            <a:r>
              <a:rPr lang="en-US" altLang="en-US" sz="2400" dirty="0" smtClean="0">
                <a:solidFill>
                  <a:srgbClr val="000000"/>
                </a:solidFill>
                <a:latin typeface="Andalus" pitchFamily="18" charset="-78"/>
                <a:cs typeface="Andalus" pitchFamily="18" charset="-78"/>
              </a:rPr>
              <a:t> </a:t>
            </a:r>
            <a:r>
              <a:rPr lang="en-US" altLang="en-US" sz="2400" i="1" dirty="0" smtClean="0">
                <a:solidFill>
                  <a:srgbClr val="000000"/>
                </a:solidFill>
                <a:latin typeface="Andalus" pitchFamily="18" charset="-78"/>
                <a:cs typeface="Andalus" pitchFamily="18" charset="-78"/>
              </a:rPr>
              <a:t>6600 Members from around the world</a:t>
            </a:r>
            <a:endParaRPr lang="en-US" altLang="en-US" sz="2400" i="1" dirty="0">
              <a:solidFill>
                <a:srgbClr val="000000"/>
              </a:solidFill>
              <a:latin typeface="Andalus" pitchFamily="18" charset="-78"/>
              <a:cs typeface="Andalus" pitchFamily="18" charset="-78"/>
            </a:endParaRPr>
          </a:p>
        </p:txBody>
      </p:sp>
      <p:pic>
        <p:nvPicPr>
          <p:cNvPr id="7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28" t="39490" r="52449" b="25473"/>
          <a:stretch>
            <a:fillRect/>
          </a:stretch>
        </p:blipFill>
        <p:spPr bwMode="auto">
          <a:xfrm>
            <a:off x="4283968" y="3862498"/>
            <a:ext cx="4347270" cy="3022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7021513" y="3531418"/>
            <a:ext cx="1438275" cy="401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66CC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>
            <a:spAutoFit/>
          </a:bodyPr>
          <a:lstStyle>
            <a:lvl1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9pPr>
          </a:lstStyle>
          <a:p>
            <a:pPr eaLnBrk="1" hangingPunct="1">
              <a:buClr>
                <a:srgbClr val="000000"/>
              </a:buClr>
              <a:buSzPct val="100000"/>
              <a:buFont typeface="Times New Roman" pitchFamily="16" charset="0"/>
              <a:buNone/>
            </a:pPr>
            <a:r>
              <a:rPr lang="en-US" altLang="en-US" sz="2000" i="1" dirty="0">
                <a:solidFill>
                  <a:srgbClr val="000000"/>
                </a:solidFill>
                <a:latin typeface="Calibri" charset="0"/>
              </a:rPr>
              <a:t>Nationality</a:t>
            </a:r>
            <a:endParaRPr lang="en-US" altLang="en-US" i="1" dirty="0">
              <a:solidFill>
                <a:srgbClr val="000000"/>
              </a:solidFill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159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012160" y="6381328"/>
            <a:ext cx="2895600" cy="365125"/>
          </a:xfrm>
        </p:spPr>
        <p:txBody>
          <a:bodyPr/>
          <a:lstStyle/>
          <a:p>
            <a:pPr algn="r"/>
            <a:fld id="{F32D0A31-4B66-4B85-9B61-E5CC1120D40B}" type="slidenum">
              <a:rPr lang="en-GB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fld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" name="Picture 2" descr="http://msca2015.lu/wp-content/uploads/2015/08/log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5" y="44624"/>
            <a:ext cx="1615959" cy="564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" descr="C:\Users\Tablet\OneDrive\4. Marie Curie MCAA\Promotional Materials\MCAA Log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5933276"/>
            <a:ext cx="864096" cy="845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755576" y="1700808"/>
            <a:ext cx="7776864" cy="11596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2000"/>
              </a:lnSpc>
              <a:buClr>
                <a:srgbClr val="000000"/>
              </a:buClr>
              <a:buSzPct val="45000"/>
            </a:pPr>
            <a:r>
              <a:rPr lang="en-US" altLang="en-US" sz="3400" dirty="0" smtClean="0">
                <a:solidFill>
                  <a:srgbClr val="000000"/>
                </a:solidFill>
                <a:latin typeface="Andalus" pitchFamily="18" charset="-78"/>
                <a:cs typeface="Andalus" pitchFamily="18" charset="-78"/>
              </a:rPr>
              <a:t>9. Develop Leadership Skills &amp; cross-cultural Communication Skills</a:t>
            </a:r>
            <a:endParaRPr lang="en-US" altLang="en-US" sz="3400" dirty="0">
              <a:solidFill>
                <a:srgbClr val="000000"/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1907704" y="3131676"/>
            <a:ext cx="6984776" cy="3465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 marL="342900" indent="-34290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9pPr>
          </a:lstStyle>
          <a:p>
            <a:pPr eaLnBrk="1">
              <a:lnSpc>
                <a:spcPct val="102000"/>
              </a:lnSpc>
              <a:buClr>
                <a:srgbClr val="000000"/>
              </a:buClr>
              <a:buSzPct val="45000"/>
              <a:buFont typeface="Wingdings" charset="2"/>
              <a:buChar char="v"/>
            </a:pPr>
            <a:r>
              <a:rPr lang="en-US" altLang="en-US" sz="2400" dirty="0" smtClean="0">
                <a:solidFill>
                  <a:srgbClr val="000000"/>
                </a:solidFill>
                <a:latin typeface="Andalus" pitchFamily="18" charset="-78"/>
                <a:cs typeface="Andalus" pitchFamily="18" charset="-78"/>
              </a:rPr>
              <a:t>11 Board Members from 8 Countries and representing 4 Continents</a:t>
            </a:r>
          </a:p>
          <a:p>
            <a:pPr marL="0" indent="0" eaLnBrk="1">
              <a:lnSpc>
                <a:spcPct val="102000"/>
              </a:lnSpc>
              <a:buClr>
                <a:srgbClr val="000000"/>
              </a:buClr>
              <a:buSzPct val="45000"/>
            </a:pPr>
            <a:endParaRPr lang="en-US" altLang="en-US" sz="2400" dirty="0" smtClean="0">
              <a:solidFill>
                <a:srgbClr val="000000"/>
              </a:solidFill>
              <a:latin typeface="Andalus" pitchFamily="18" charset="-78"/>
              <a:cs typeface="Andalus" pitchFamily="18" charset="-78"/>
            </a:endParaRPr>
          </a:p>
          <a:p>
            <a:pPr eaLnBrk="1">
              <a:lnSpc>
                <a:spcPct val="102000"/>
              </a:lnSpc>
              <a:buClr>
                <a:srgbClr val="000000"/>
              </a:buClr>
              <a:buSzPct val="45000"/>
              <a:buFont typeface="Wingdings" charset="2"/>
              <a:buChar char="v"/>
            </a:pPr>
            <a:r>
              <a:rPr lang="en-US" altLang="en-US" sz="2400" dirty="0" smtClean="0">
                <a:solidFill>
                  <a:srgbClr val="000000"/>
                </a:solidFill>
                <a:latin typeface="Andalus" pitchFamily="18" charset="-78"/>
                <a:cs typeface="Andalus" pitchFamily="18" charset="-78"/>
              </a:rPr>
              <a:t>Chapter Chairs are from different countries </a:t>
            </a:r>
            <a:r>
              <a:rPr lang="en-US" altLang="en-US" sz="2400" dirty="0" smtClean="0">
                <a:solidFill>
                  <a:srgbClr val="000000"/>
                </a:solidFill>
                <a:latin typeface="Andalus" pitchFamily="18" charset="-78"/>
                <a:cs typeface="Andalus" pitchFamily="18" charset="-78"/>
                <a:sym typeface="Wingdings" panose="05000000000000000000" pitchFamily="2" charset="2"/>
              </a:rPr>
              <a:t></a:t>
            </a:r>
          </a:p>
          <a:p>
            <a:pPr marL="0" indent="0" eaLnBrk="1">
              <a:lnSpc>
                <a:spcPct val="102000"/>
              </a:lnSpc>
              <a:buClr>
                <a:srgbClr val="000000"/>
              </a:buClr>
              <a:buSzPct val="45000"/>
            </a:pPr>
            <a:endParaRPr lang="en-US" altLang="en-US" sz="2400" dirty="0" smtClean="0">
              <a:solidFill>
                <a:srgbClr val="000000"/>
              </a:solidFill>
              <a:latin typeface="Andalus" pitchFamily="18" charset="-78"/>
              <a:cs typeface="Andalus" pitchFamily="18" charset="-78"/>
            </a:endParaRPr>
          </a:p>
          <a:p>
            <a:pPr marL="1257300" lvl="2" indent="-342900">
              <a:lnSpc>
                <a:spcPct val="102000"/>
              </a:lnSpc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srgbClr val="000000"/>
                </a:solidFill>
                <a:latin typeface="Andalus" pitchFamily="18" charset="-78"/>
                <a:cs typeface="Andalus" pitchFamily="18" charset="-78"/>
              </a:rPr>
              <a:t> </a:t>
            </a:r>
            <a:r>
              <a:rPr lang="en-US" altLang="en-US" sz="2200" dirty="0" smtClean="0">
                <a:solidFill>
                  <a:srgbClr val="000000"/>
                </a:solidFill>
                <a:latin typeface="Andalus" pitchFamily="18" charset="-78"/>
                <a:cs typeface="Andalus" pitchFamily="18" charset="-78"/>
              </a:rPr>
              <a:t>Far East Chapter Chair is Bangladeshi</a:t>
            </a:r>
          </a:p>
          <a:p>
            <a:pPr marL="1257300" lvl="2" indent="-342900">
              <a:lnSpc>
                <a:spcPct val="102000"/>
              </a:lnSpc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en-US" altLang="en-US" sz="2200" dirty="0">
                <a:solidFill>
                  <a:srgbClr val="000000"/>
                </a:solidFill>
                <a:latin typeface="Andalus" pitchFamily="18" charset="-78"/>
                <a:cs typeface="Andalus" pitchFamily="18" charset="-78"/>
              </a:rPr>
              <a:t> </a:t>
            </a:r>
            <a:r>
              <a:rPr lang="en-US" altLang="en-US" sz="2200" dirty="0" smtClean="0">
                <a:solidFill>
                  <a:srgbClr val="000000"/>
                </a:solidFill>
                <a:latin typeface="Andalus" pitchFamily="18" charset="-78"/>
                <a:cs typeface="Andalus" pitchFamily="18" charset="-78"/>
              </a:rPr>
              <a:t>Nordics Chapter Chair is Chinese</a:t>
            </a:r>
          </a:p>
          <a:p>
            <a:pPr marL="1257300" lvl="2" indent="-342900">
              <a:lnSpc>
                <a:spcPct val="102000"/>
              </a:lnSpc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en-US" altLang="en-US" sz="2200" dirty="0">
                <a:solidFill>
                  <a:srgbClr val="000000"/>
                </a:solidFill>
                <a:latin typeface="Andalus" pitchFamily="18" charset="-78"/>
                <a:cs typeface="Andalus" pitchFamily="18" charset="-78"/>
              </a:rPr>
              <a:t> </a:t>
            </a:r>
            <a:r>
              <a:rPr lang="en-US" altLang="en-US" sz="2200" dirty="0" smtClean="0">
                <a:solidFill>
                  <a:srgbClr val="000000"/>
                </a:solidFill>
                <a:latin typeface="Andalus" pitchFamily="18" charset="-78"/>
                <a:cs typeface="Andalus" pitchFamily="18" charset="-78"/>
              </a:rPr>
              <a:t>Italian Chapter Chair is Indian</a:t>
            </a:r>
          </a:p>
          <a:p>
            <a:pPr marL="1257300" lvl="2" indent="-342900">
              <a:lnSpc>
                <a:spcPct val="102000"/>
              </a:lnSpc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en-US" altLang="en-US" sz="2200" dirty="0" smtClean="0">
                <a:solidFill>
                  <a:srgbClr val="000000"/>
                </a:solidFill>
                <a:latin typeface="Andalus" pitchFamily="18" charset="-78"/>
                <a:cs typeface="Andalus" pitchFamily="18" charset="-78"/>
              </a:rPr>
              <a:t> Austrian Chapter Chair is Italian</a:t>
            </a:r>
            <a:endParaRPr lang="en-US" altLang="en-US" sz="2200" dirty="0">
              <a:solidFill>
                <a:srgbClr val="000000"/>
              </a:solidFill>
              <a:latin typeface="Andalus" pitchFamily="18" charset="-78"/>
              <a:cs typeface="Andalus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1159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012160" y="6381328"/>
            <a:ext cx="2895600" cy="365125"/>
          </a:xfrm>
        </p:spPr>
        <p:txBody>
          <a:bodyPr/>
          <a:lstStyle/>
          <a:p>
            <a:pPr algn="r"/>
            <a:fld id="{F32D0A31-4B66-4B85-9B61-E5CC1120D40B}" type="slidenum">
              <a:rPr lang="en-GB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fld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" name="Picture 2" descr="http://msca2015.lu/wp-content/uploads/2015/08/log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5" y="44624"/>
            <a:ext cx="1615959" cy="564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" descr="C:\Users\Tablet\OneDrive\4. Marie Curie MCAA\Promotional Materials\MCAA Log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5933276"/>
            <a:ext cx="864096" cy="845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755576" y="1700808"/>
            <a:ext cx="7776864" cy="6260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2000"/>
              </a:lnSpc>
              <a:buClr>
                <a:srgbClr val="000000"/>
              </a:buClr>
              <a:buSzPct val="45000"/>
            </a:pPr>
            <a:r>
              <a:rPr lang="en-US" altLang="en-US" sz="3400" dirty="0" smtClean="0">
                <a:solidFill>
                  <a:srgbClr val="000000"/>
                </a:solidFill>
                <a:latin typeface="Andalus" pitchFamily="18" charset="-78"/>
                <a:cs typeface="Andalus" pitchFamily="18" charset="-78"/>
              </a:rPr>
              <a:t>10. Share your next BIG Idea</a:t>
            </a:r>
            <a:endParaRPr lang="en-US" altLang="en-US" sz="3400" dirty="0">
              <a:solidFill>
                <a:srgbClr val="000000"/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1907704" y="2739954"/>
            <a:ext cx="6984776" cy="30336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 marL="342900" indent="-34290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9pPr>
          </a:lstStyle>
          <a:p>
            <a:pPr eaLnBrk="1">
              <a:lnSpc>
                <a:spcPct val="102000"/>
              </a:lnSpc>
              <a:buClr>
                <a:srgbClr val="000000"/>
              </a:buClr>
              <a:buSzPct val="45000"/>
              <a:buFont typeface="Wingdings" charset="2"/>
              <a:buChar char="v"/>
            </a:pPr>
            <a:r>
              <a:rPr lang="en-US" altLang="en-US" sz="2400" dirty="0" smtClean="0">
                <a:solidFill>
                  <a:srgbClr val="000000"/>
                </a:solidFill>
                <a:latin typeface="Andalus" pitchFamily="18" charset="-78"/>
                <a:cs typeface="Andalus" pitchFamily="18" charset="-78"/>
              </a:rPr>
              <a:t>Quarterly Newsletter</a:t>
            </a:r>
          </a:p>
          <a:p>
            <a:pPr eaLnBrk="1">
              <a:lnSpc>
                <a:spcPct val="102000"/>
              </a:lnSpc>
              <a:buClr>
                <a:srgbClr val="000000"/>
              </a:buClr>
              <a:buSzPct val="45000"/>
              <a:buFont typeface="Wingdings" charset="2"/>
              <a:buChar char="v"/>
            </a:pPr>
            <a:r>
              <a:rPr lang="en-US" altLang="en-US" sz="2400" dirty="0" smtClean="0">
                <a:solidFill>
                  <a:srgbClr val="000000"/>
                </a:solidFill>
                <a:latin typeface="Andalus" pitchFamily="18" charset="-78"/>
                <a:cs typeface="Andalus" pitchFamily="18" charset="-78"/>
              </a:rPr>
              <a:t>Annual Magazine</a:t>
            </a:r>
          </a:p>
          <a:p>
            <a:pPr marL="0" indent="0">
              <a:lnSpc>
                <a:spcPct val="102000"/>
              </a:lnSpc>
              <a:buClr>
                <a:srgbClr val="000000"/>
              </a:buClr>
              <a:buSzPct val="45000"/>
            </a:pPr>
            <a:endParaRPr lang="en-US" altLang="en-US" sz="2400" dirty="0">
              <a:solidFill>
                <a:srgbClr val="000000"/>
              </a:solidFill>
              <a:latin typeface="Andalus" pitchFamily="18" charset="-78"/>
              <a:cs typeface="Andalus" pitchFamily="18" charset="-78"/>
            </a:endParaRPr>
          </a:p>
          <a:p>
            <a:pPr marL="0" indent="0" eaLnBrk="1">
              <a:lnSpc>
                <a:spcPct val="102000"/>
              </a:lnSpc>
              <a:buClr>
                <a:srgbClr val="000000"/>
              </a:buClr>
              <a:buSzPct val="45000"/>
            </a:pPr>
            <a:endParaRPr lang="en-US" altLang="en-US" sz="2400" dirty="0">
              <a:solidFill>
                <a:srgbClr val="000000"/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03648" y="5035302"/>
            <a:ext cx="6552728" cy="531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2000"/>
              </a:lnSpc>
              <a:buClr>
                <a:srgbClr val="000000"/>
              </a:buClr>
              <a:buSzPct val="45000"/>
            </a:pPr>
            <a:r>
              <a:rPr lang="en-US" altLang="en-US" sz="2800" dirty="0" smtClean="0">
                <a:solidFill>
                  <a:srgbClr val="FF0000"/>
                </a:solidFill>
                <a:latin typeface="Andalus" pitchFamily="18" charset="-78"/>
                <a:cs typeface="Andalus" pitchFamily="18" charset="-78"/>
              </a:rPr>
              <a:t>Readership of 7000 Audience</a:t>
            </a:r>
            <a:endParaRPr lang="en-US" altLang="en-US" sz="2800" dirty="0">
              <a:solidFill>
                <a:srgbClr val="FF0000"/>
              </a:solidFill>
              <a:latin typeface="Andalus" pitchFamily="18" charset="-78"/>
              <a:cs typeface="Andalus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1159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012160" y="6381328"/>
            <a:ext cx="2895600" cy="365125"/>
          </a:xfrm>
        </p:spPr>
        <p:txBody>
          <a:bodyPr/>
          <a:lstStyle/>
          <a:p>
            <a:pPr algn="r"/>
            <a:fld id="{F32D0A31-4B66-4B85-9B61-E5CC1120D40B}" type="slidenum">
              <a:rPr lang="en-GB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fld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" name="Picture 2" descr="http://msca2015.lu/wp-content/uploads/2015/08/log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5" y="44624"/>
            <a:ext cx="1615959" cy="564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" descr="C:\Users\Tablet\OneDrive\4. Marie Curie MCAA\Promotional Materials\MCAA Log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5933276"/>
            <a:ext cx="864096" cy="845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テキスト ボックス 7"/>
          <p:cNvSpPr txBox="1"/>
          <p:nvPr/>
        </p:nvSpPr>
        <p:spPr>
          <a:xfrm>
            <a:off x="1547664" y="1268760"/>
            <a:ext cx="6663427" cy="52322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en-US" sz="2800" b="1" dirty="0" smtClean="0">
                <a:solidFill>
                  <a:schemeClr val="bg1"/>
                </a:solidFill>
                <a:latin typeface="Century" panose="02040604050505020304" pitchFamily="18" charset="0"/>
              </a:rPr>
              <a:t>MCAA  –  Bridging Science &amp; Business</a:t>
            </a:r>
            <a:endParaRPr lang="en-US" altLang="en-US" sz="2800" b="1" dirty="0">
              <a:solidFill>
                <a:schemeClr val="bg1"/>
              </a:solidFill>
              <a:latin typeface="Century" panose="02040604050505020304" pitchFamily="18" charset="0"/>
            </a:endParaRPr>
          </a:p>
        </p:txBody>
      </p:sp>
      <p:sp>
        <p:nvSpPr>
          <p:cNvPr id="6" name="テキスト ボックス 7"/>
          <p:cNvSpPr txBox="1"/>
          <p:nvPr/>
        </p:nvSpPr>
        <p:spPr>
          <a:xfrm>
            <a:off x="35497" y="4077071"/>
            <a:ext cx="3600399" cy="181588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en-US" altLang="en-US" sz="2800" b="1" dirty="0" smtClean="0">
                <a:solidFill>
                  <a:schemeClr val="bg1"/>
                </a:solidFill>
                <a:latin typeface="Century" panose="02040604050505020304" pitchFamily="18" charset="0"/>
              </a:rPr>
              <a:t>Working Group </a:t>
            </a:r>
          </a:p>
          <a:p>
            <a:pPr algn="ctr" eaLnBrk="1" hangingPunct="1">
              <a:defRPr/>
            </a:pPr>
            <a:endParaRPr lang="en-US" altLang="en-US" sz="2800" b="1" dirty="0">
              <a:solidFill>
                <a:schemeClr val="bg1"/>
              </a:solidFill>
              <a:latin typeface="Century" panose="02040604050505020304" pitchFamily="18" charset="0"/>
            </a:endParaRPr>
          </a:p>
          <a:p>
            <a:pPr algn="ctr" eaLnBrk="1" hangingPunct="1">
              <a:defRPr/>
            </a:pPr>
            <a:r>
              <a:rPr lang="en-US" altLang="en-US" sz="2800" b="1" dirty="0" smtClean="0">
                <a:solidFill>
                  <a:schemeClr val="bg1"/>
                </a:solidFill>
                <a:latin typeface="Century" panose="02040604050505020304" pitchFamily="18" charset="0"/>
              </a:rPr>
              <a:t>Policy for Successful Researchers</a:t>
            </a:r>
            <a:endParaRPr lang="en-US" altLang="en-US" sz="2800" b="1" dirty="0">
              <a:solidFill>
                <a:schemeClr val="bg1"/>
              </a:solidFill>
              <a:latin typeface="Century" panose="02040604050505020304" pitchFamily="18" charset="0"/>
            </a:endParaRPr>
          </a:p>
        </p:txBody>
      </p:sp>
      <p:sp>
        <p:nvSpPr>
          <p:cNvPr id="9" name="テキスト ボックス 7"/>
          <p:cNvSpPr txBox="1"/>
          <p:nvPr/>
        </p:nvSpPr>
        <p:spPr>
          <a:xfrm>
            <a:off x="5292080" y="4077070"/>
            <a:ext cx="3816424" cy="181588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en-US" altLang="en-US" sz="2800" b="1" dirty="0" smtClean="0">
                <a:solidFill>
                  <a:schemeClr val="bg1"/>
                </a:solidFill>
                <a:latin typeface="Century" panose="02040604050505020304" pitchFamily="18" charset="0"/>
              </a:rPr>
              <a:t>Working Group </a:t>
            </a:r>
          </a:p>
          <a:p>
            <a:pPr algn="ctr" eaLnBrk="1" hangingPunct="1">
              <a:defRPr/>
            </a:pPr>
            <a:endParaRPr lang="en-US" altLang="en-US" sz="2800" b="1" dirty="0">
              <a:solidFill>
                <a:schemeClr val="bg1"/>
              </a:solidFill>
              <a:latin typeface="Century" panose="02040604050505020304" pitchFamily="18" charset="0"/>
            </a:endParaRPr>
          </a:p>
          <a:p>
            <a:pPr algn="ctr">
              <a:defRPr/>
            </a:pPr>
            <a:r>
              <a:rPr lang="en-US" altLang="en-US" sz="2800" b="1" dirty="0">
                <a:solidFill>
                  <a:schemeClr val="bg1"/>
                </a:solidFill>
                <a:latin typeface="Century" panose="02040604050505020304" pitchFamily="18" charset="0"/>
              </a:rPr>
              <a:t>Bridging Science &amp; Business</a:t>
            </a:r>
          </a:p>
        </p:txBody>
      </p:sp>
      <p:sp>
        <p:nvSpPr>
          <p:cNvPr id="13" name="Down Arrow 12"/>
          <p:cNvSpPr/>
          <p:nvPr/>
        </p:nvSpPr>
        <p:spPr>
          <a:xfrm rot="2759490">
            <a:off x="3006160" y="1436875"/>
            <a:ext cx="244404" cy="2777099"/>
          </a:xfrm>
          <a:prstGeom prst="downArrow">
            <a:avLst>
              <a:gd name="adj1" fmla="val 50000"/>
              <a:gd name="adj2" fmla="val 177687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Down Arrow 21"/>
          <p:cNvSpPr/>
          <p:nvPr/>
        </p:nvSpPr>
        <p:spPr>
          <a:xfrm rot="2759490">
            <a:off x="5840771" y="1487073"/>
            <a:ext cx="244404" cy="2777099"/>
          </a:xfrm>
          <a:prstGeom prst="downArrow">
            <a:avLst>
              <a:gd name="adj1" fmla="val 50000"/>
              <a:gd name="adj2" fmla="val 177687"/>
            </a:avLst>
          </a:prstGeom>
          <a:solidFill>
            <a:schemeClr val="tx1"/>
          </a:solidFill>
          <a:scene3d>
            <a:camera prst="orthographicFront">
              <a:rot lat="0" lon="0" rev="5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9070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3" grpId="0" animBg="1"/>
      <p:bldP spid="2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012160" y="6381328"/>
            <a:ext cx="2895600" cy="365125"/>
          </a:xfrm>
        </p:spPr>
        <p:txBody>
          <a:bodyPr/>
          <a:lstStyle/>
          <a:p>
            <a:pPr algn="r"/>
            <a:fld id="{F32D0A31-4B66-4B85-9B61-E5CC1120D40B}" type="slidenum">
              <a:rPr lang="en-GB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fld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" name="Picture 2" descr="http://msca2015.lu/wp-content/uploads/2015/08/log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5" y="44624"/>
            <a:ext cx="1615959" cy="564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" descr="C:\Users\Tablet\OneDrive\4. Marie Curie MCAA\Promotional Materials\MCAA Log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5933276"/>
            <a:ext cx="864096" cy="845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916752" y="1844823"/>
            <a:ext cx="6984776" cy="25344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 marL="342900" indent="-34290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9pPr>
          </a:lstStyle>
          <a:p>
            <a:pPr eaLnBrk="1">
              <a:lnSpc>
                <a:spcPct val="102000"/>
              </a:lnSpc>
              <a:buClr>
                <a:srgbClr val="000000"/>
              </a:buClr>
              <a:buSzPct val="45000"/>
              <a:buFont typeface="Wingdings" charset="2"/>
              <a:buChar char="v"/>
            </a:pPr>
            <a:r>
              <a:rPr lang="en-US" altLang="en-US" sz="2400" dirty="0" smtClean="0">
                <a:solidFill>
                  <a:srgbClr val="000000"/>
                </a:solidFill>
                <a:latin typeface="Andalus" pitchFamily="18" charset="-78"/>
                <a:cs typeface="Andalus" pitchFamily="18" charset="-78"/>
              </a:rPr>
              <a:t>2 Large Scale Survey on MSCA Fellows were done</a:t>
            </a:r>
          </a:p>
          <a:p>
            <a:pPr eaLnBrk="1">
              <a:lnSpc>
                <a:spcPct val="102000"/>
              </a:lnSpc>
              <a:buClr>
                <a:srgbClr val="000000"/>
              </a:buClr>
              <a:buSzPct val="45000"/>
              <a:buFont typeface="Wingdings" charset="2"/>
              <a:buChar char="v"/>
            </a:pPr>
            <a:endParaRPr lang="en-US" altLang="en-US" sz="2400" dirty="0" smtClean="0">
              <a:solidFill>
                <a:srgbClr val="000000"/>
              </a:solidFill>
              <a:latin typeface="Andalus" pitchFamily="18" charset="-78"/>
              <a:cs typeface="Andalus" pitchFamily="18" charset="-78"/>
            </a:endParaRPr>
          </a:p>
          <a:p>
            <a:pPr eaLnBrk="1">
              <a:lnSpc>
                <a:spcPct val="102000"/>
              </a:lnSpc>
              <a:buClr>
                <a:srgbClr val="000000"/>
              </a:buClr>
              <a:buSzPct val="45000"/>
              <a:buFont typeface="Wingdings" charset="2"/>
              <a:buChar char="v"/>
            </a:pPr>
            <a:r>
              <a:rPr lang="en-US" altLang="en-US" sz="2400" dirty="0" smtClean="0">
                <a:solidFill>
                  <a:srgbClr val="000000"/>
                </a:solidFill>
                <a:latin typeface="Andalus" pitchFamily="18" charset="-78"/>
                <a:cs typeface="Andalus" pitchFamily="18" charset="-78"/>
              </a:rPr>
              <a:t>Response Received from 3000+ Fellows</a:t>
            </a:r>
          </a:p>
          <a:p>
            <a:pPr eaLnBrk="1">
              <a:lnSpc>
                <a:spcPct val="102000"/>
              </a:lnSpc>
              <a:buClr>
                <a:srgbClr val="000000"/>
              </a:buClr>
              <a:buSzPct val="45000"/>
              <a:buFont typeface="Wingdings" charset="2"/>
              <a:buChar char="v"/>
            </a:pPr>
            <a:endParaRPr lang="en-US" altLang="en-US" sz="2400" dirty="0" smtClean="0">
              <a:solidFill>
                <a:srgbClr val="000000"/>
              </a:solidFill>
              <a:latin typeface="Andalus" pitchFamily="18" charset="-78"/>
              <a:cs typeface="Andalus" pitchFamily="18" charset="-78"/>
            </a:endParaRPr>
          </a:p>
          <a:p>
            <a:pPr eaLnBrk="1">
              <a:lnSpc>
                <a:spcPct val="102000"/>
              </a:lnSpc>
              <a:buClr>
                <a:srgbClr val="000000"/>
              </a:buClr>
              <a:buSzPct val="45000"/>
              <a:buFont typeface="Wingdings" charset="2"/>
              <a:buChar char="v"/>
            </a:pPr>
            <a:r>
              <a:rPr lang="en-US" altLang="en-US" sz="2400" dirty="0" smtClean="0">
                <a:solidFill>
                  <a:srgbClr val="000000"/>
                </a:solidFill>
                <a:latin typeface="Andalus" pitchFamily="18" charset="-78"/>
                <a:cs typeface="Andalus" pitchFamily="18" charset="-78"/>
              </a:rPr>
              <a:t>White Paper on Bridging Science &amp; Business in making</a:t>
            </a:r>
          </a:p>
          <a:p>
            <a:pPr marL="0" indent="0" eaLnBrk="1">
              <a:lnSpc>
                <a:spcPct val="102000"/>
              </a:lnSpc>
              <a:buClr>
                <a:srgbClr val="000000"/>
              </a:buClr>
              <a:buSzPct val="45000"/>
            </a:pPr>
            <a:endParaRPr lang="en-US" altLang="en-US" sz="2400" dirty="0" smtClean="0">
              <a:solidFill>
                <a:srgbClr val="000000"/>
              </a:solidFill>
              <a:latin typeface="Andalus" pitchFamily="18" charset="-78"/>
              <a:cs typeface="Andalus" pitchFamily="18" charset="-78"/>
            </a:endParaRPr>
          </a:p>
          <a:p>
            <a:pPr marL="0" indent="0" eaLnBrk="1">
              <a:lnSpc>
                <a:spcPct val="102000"/>
              </a:lnSpc>
              <a:buClr>
                <a:srgbClr val="000000"/>
              </a:buClr>
              <a:buSzPct val="45000"/>
            </a:pPr>
            <a:endParaRPr lang="en-US" altLang="en-US" sz="2400" dirty="0">
              <a:solidFill>
                <a:srgbClr val="000000"/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201127" y="747729"/>
            <a:ext cx="8763361" cy="52322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en-US" sz="2800" b="1" dirty="0" smtClean="0">
                <a:solidFill>
                  <a:schemeClr val="bg1"/>
                </a:solidFill>
                <a:latin typeface="Century" panose="02040604050505020304" pitchFamily="18" charset="0"/>
              </a:rPr>
              <a:t>Working Group –  Policy for Successful Researchers</a:t>
            </a:r>
            <a:endParaRPr lang="en-US" altLang="en-US" sz="2800" b="1" dirty="0">
              <a:solidFill>
                <a:schemeClr val="bg1"/>
              </a:solidFill>
              <a:latin typeface="Century" panose="02040604050505020304" pitchFamily="18" charset="0"/>
            </a:endParaRP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1090419" y="4667335"/>
            <a:ext cx="6984776" cy="1641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 marL="342900" indent="-34290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9pPr>
          </a:lstStyle>
          <a:p>
            <a:pPr marL="0" indent="0" algn="ctr" eaLnBrk="1">
              <a:lnSpc>
                <a:spcPct val="102000"/>
              </a:lnSpc>
              <a:buClr>
                <a:srgbClr val="000000"/>
              </a:buClr>
              <a:buSzPct val="45000"/>
            </a:pPr>
            <a:endParaRPr lang="en-US" altLang="en-US" sz="2400" dirty="0" smtClean="0">
              <a:solidFill>
                <a:srgbClr val="000000"/>
              </a:solidFill>
              <a:latin typeface="Andalus" pitchFamily="18" charset="-78"/>
              <a:cs typeface="Andalus" pitchFamily="18" charset="-78"/>
            </a:endParaRPr>
          </a:p>
          <a:p>
            <a:pPr marL="0" indent="0" algn="ctr" eaLnBrk="1">
              <a:lnSpc>
                <a:spcPct val="102000"/>
              </a:lnSpc>
              <a:buClr>
                <a:srgbClr val="000000"/>
              </a:buClr>
              <a:buSzPct val="45000"/>
            </a:pPr>
            <a:r>
              <a:rPr lang="en-US" altLang="en-US" sz="2400" dirty="0" smtClean="0">
                <a:solidFill>
                  <a:srgbClr val="000000"/>
                </a:solidFill>
                <a:latin typeface="Andalus" pitchFamily="18" charset="-78"/>
                <a:cs typeface="Andalus" pitchFamily="18" charset="-78"/>
              </a:rPr>
              <a:t>Chair of this W.G., Marco </a:t>
            </a:r>
            <a:r>
              <a:rPr lang="en-US" altLang="en-US" sz="2400" dirty="0" err="1" smtClean="0">
                <a:solidFill>
                  <a:srgbClr val="000000"/>
                </a:solidFill>
                <a:latin typeface="Andalus" pitchFamily="18" charset="-78"/>
                <a:cs typeface="Andalus" pitchFamily="18" charset="-78"/>
              </a:rPr>
              <a:t>Masia</a:t>
            </a:r>
            <a:r>
              <a:rPr lang="en-US" altLang="en-US" sz="2400" dirty="0" smtClean="0">
                <a:solidFill>
                  <a:srgbClr val="000000"/>
                </a:solidFill>
                <a:latin typeface="Andalus" pitchFamily="18" charset="-78"/>
                <a:cs typeface="Andalus" pitchFamily="18" charset="-78"/>
              </a:rPr>
              <a:t> is a member of </a:t>
            </a:r>
          </a:p>
          <a:p>
            <a:pPr marL="0" indent="0" algn="ctr" eaLnBrk="1">
              <a:lnSpc>
                <a:spcPct val="102000"/>
              </a:lnSpc>
              <a:buClr>
                <a:srgbClr val="000000"/>
              </a:buClr>
              <a:buSzPct val="45000"/>
            </a:pPr>
            <a:r>
              <a:rPr lang="en-US" altLang="en-US" sz="2400" b="1" dirty="0" smtClean="0">
                <a:solidFill>
                  <a:srgbClr val="000000"/>
                </a:solidFill>
                <a:latin typeface="Andalus" pitchFamily="18" charset="-78"/>
                <a:cs typeface="Andalus" pitchFamily="18" charset="-78"/>
              </a:rPr>
              <a:t>EU Horizon 2020 Advisory Group</a:t>
            </a:r>
          </a:p>
          <a:p>
            <a:pPr marL="0" indent="0">
              <a:lnSpc>
                <a:spcPct val="102000"/>
              </a:lnSpc>
              <a:buClr>
                <a:srgbClr val="000000"/>
              </a:buClr>
              <a:buSzPct val="45000"/>
            </a:pPr>
            <a:endParaRPr lang="en-US" altLang="en-US" sz="2400" dirty="0">
              <a:solidFill>
                <a:srgbClr val="000000"/>
              </a:solidFill>
              <a:latin typeface="Andalus" pitchFamily="18" charset="-78"/>
              <a:cs typeface="Andalus" pitchFamily="18" charset="-78"/>
            </a:endParaRPr>
          </a:p>
          <a:p>
            <a:pPr marL="0" indent="0" eaLnBrk="1">
              <a:lnSpc>
                <a:spcPct val="102000"/>
              </a:lnSpc>
              <a:buClr>
                <a:srgbClr val="000000"/>
              </a:buClr>
              <a:buSzPct val="45000"/>
            </a:pPr>
            <a:endParaRPr lang="en-US" altLang="en-US" sz="2400" dirty="0">
              <a:solidFill>
                <a:srgbClr val="000000"/>
              </a:solidFill>
              <a:latin typeface="Andalus" pitchFamily="18" charset="-78"/>
              <a:cs typeface="Andalus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11477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012160" y="6381328"/>
            <a:ext cx="2895600" cy="365125"/>
          </a:xfrm>
        </p:spPr>
        <p:txBody>
          <a:bodyPr/>
          <a:lstStyle/>
          <a:p>
            <a:pPr algn="r"/>
            <a:fld id="{F32D0A31-4B66-4B85-9B61-E5CC1120D40B}" type="slidenum">
              <a:rPr lang="en-GB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fld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" name="Picture 2" descr="http://msca2015.lu/wp-content/uploads/2015/08/log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5" y="44624"/>
            <a:ext cx="1615959" cy="564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" descr="C:\Users\Tablet\OneDrive\4. Marie Curie MCAA\Promotional Materials\MCAA Log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5933276"/>
            <a:ext cx="864096" cy="845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916752" y="1844823"/>
            <a:ext cx="7831712" cy="30963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 marL="342900" indent="-34290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9pPr>
          </a:lstStyle>
          <a:p>
            <a:pPr eaLnBrk="1">
              <a:lnSpc>
                <a:spcPct val="102000"/>
              </a:lnSpc>
              <a:buClr>
                <a:srgbClr val="000000"/>
              </a:buClr>
              <a:buSzPct val="45000"/>
              <a:buFont typeface="Wingdings" charset="2"/>
              <a:buChar char="v"/>
            </a:pPr>
            <a:r>
              <a:rPr lang="en-US" altLang="en-US" sz="2400" dirty="0" smtClean="0">
                <a:solidFill>
                  <a:srgbClr val="000000"/>
                </a:solidFill>
                <a:latin typeface="Andalus" pitchFamily="18" charset="-78"/>
                <a:cs typeface="Andalus" pitchFamily="18" charset="-78"/>
              </a:rPr>
              <a:t>Training of MSCA Fellows – upcoming event MCAA Annual Conference, Venice, 4</a:t>
            </a:r>
            <a:r>
              <a:rPr lang="en-US" altLang="en-US" sz="2400" baseline="30000" dirty="0" smtClean="0">
                <a:solidFill>
                  <a:srgbClr val="000000"/>
                </a:solidFill>
                <a:latin typeface="Andalus" pitchFamily="18" charset="-78"/>
                <a:cs typeface="Andalus" pitchFamily="18" charset="-78"/>
              </a:rPr>
              <a:t>th</a:t>
            </a:r>
            <a:r>
              <a:rPr lang="en-US" altLang="en-US" sz="2400" dirty="0" smtClean="0">
                <a:solidFill>
                  <a:srgbClr val="000000"/>
                </a:solidFill>
                <a:latin typeface="Andalus" pitchFamily="18" charset="-78"/>
                <a:cs typeface="Andalus" pitchFamily="18" charset="-78"/>
              </a:rPr>
              <a:t> -5</a:t>
            </a:r>
            <a:r>
              <a:rPr lang="en-US" altLang="en-US" sz="2400" baseline="30000" dirty="0" smtClean="0">
                <a:solidFill>
                  <a:srgbClr val="000000"/>
                </a:solidFill>
                <a:latin typeface="Andalus" pitchFamily="18" charset="-78"/>
                <a:cs typeface="Andalus" pitchFamily="18" charset="-78"/>
              </a:rPr>
              <a:t>th</a:t>
            </a:r>
            <a:r>
              <a:rPr lang="en-US" altLang="en-US" sz="2400" dirty="0" smtClean="0">
                <a:solidFill>
                  <a:srgbClr val="000000"/>
                </a:solidFill>
                <a:latin typeface="Andalus" pitchFamily="18" charset="-78"/>
                <a:cs typeface="Andalus" pitchFamily="18" charset="-78"/>
              </a:rPr>
              <a:t> March</a:t>
            </a:r>
          </a:p>
          <a:p>
            <a:pPr eaLnBrk="1">
              <a:lnSpc>
                <a:spcPct val="102000"/>
              </a:lnSpc>
              <a:buClr>
                <a:srgbClr val="000000"/>
              </a:buClr>
              <a:buSzPct val="45000"/>
              <a:buFont typeface="Wingdings" charset="2"/>
              <a:buChar char="v"/>
            </a:pPr>
            <a:endParaRPr lang="en-US" altLang="en-US" sz="2400" dirty="0" smtClean="0">
              <a:solidFill>
                <a:srgbClr val="000000"/>
              </a:solidFill>
              <a:latin typeface="Andalus" pitchFamily="18" charset="-78"/>
              <a:cs typeface="Andalus" pitchFamily="18" charset="-78"/>
            </a:endParaRPr>
          </a:p>
          <a:p>
            <a:pPr eaLnBrk="1">
              <a:lnSpc>
                <a:spcPct val="102000"/>
              </a:lnSpc>
              <a:buClr>
                <a:srgbClr val="000000"/>
              </a:buClr>
              <a:buSzPct val="45000"/>
              <a:buFont typeface="Wingdings" charset="2"/>
              <a:buChar char="v"/>
            </a:pPr>
            <a:r>
              <a:rPr lang="en-US" altLang="en-US" sz="2400" dirty="0" smtClean="0">
                <a:solidFill>
                  <a:srgbClr val="000000"/>
                </a:solidFill>
                <a:latin typeface="Andalus" pitchFamily="18" charset="-78"/>
                <a:cs typeface="Andalus" pitchFamily="18" charset="-78"/>
              </a:rPr>
              <a:t>Mentor – Mentee Program </a:t>
            </a:r>
          </a:p>
          <a:p>
            <a:pPr eaLnBrk="1">
              <a:lnSpc>
                <a:spcPct val="102000"/>
              </a:lnSpc>
              <a:buClr>
                <a:srgbClr val="000000"/>
              </a:buClr>
              <a:buSzPct val="45000"/>
              <a:buFont typeface="Wingdings" charset="2"/>
              <a:buChar char="v"/>
            </a:pPr>
            <a:endParaRPr lang="en-US" altLang="en-US" sz="2400" dirty="0">
              <a:solidFill>
                <a:srgbClr val="000000"/>
              </a:solidFill>
              <a:latin typeface="Andalus" pitchFamily="18" charset="-78"/>
              <a:cs typeface="Andalus" pitchFamily="18" charset="-78"/>
            </a:endParaRPr>
          </a:p>
          <a:p>
            <a:pPr eaLnBrk="1">
              <a:lnSpc>
                <a:spcPct val="102000"/>
              </a:lnSpc>
              <a:buClr>
                <a:srgbClr val="000000"/>
              </a:buClr>
              <a:buSzPct val="45000"/>
              <a:buFont typeface="Wingdings" charset="2"/>
              <a:buChar char="v"/>
            </a:pPr>
            <a:r>
              <a:rPr lang="en-US" altLang="en-US" sz="2400" dirty="0" smtClean="0">
                <a:solidFill>
                  <a:srgbClr val="000000"/>
                </a:solidFill>
                <a:latin typeface="Andalus" pitchFamily="18" charset="-78"/>
                <a:cs typeface="Andalus" pitchFamily="18" charset="-78"/>
              </a:rPr>
              <a:t>Webinar on Start-Up Success Stories / IP Management</a:t>
            </a:r>
          </a:p>
          <a:p>
            <a:pPr eaLnBrk="1">
              <a:lnSpc>
                <a:spcPct val="102000"/>
              </a:lnSpc>
              <a:buClr>
                <a:srgbClr val="000000"/>
              </a:buClr>
              <a:buSzPct val="45000"/>
              <a:buFont typeface="Wingdings" charset="2"/>
              <a:buChar char="v"/>
            </a:pPr>
            <a:endParaRPr lang="en-US" altLang="en-US" sz="2400" dirty="0">
              <a:solidFill>
                <a:srgbClr val="000000"/>
              </a:solidFill>
              <a:latin typeface="Andalus" pitchFamily="18" charset="-78"/>
              <a:cs typeface="Andalus" pitchFamily="18" charset="-78"/>
            </a:endParaRPr>
          </a:p>
          <a:p>
            <a:pPr eaLnBrk="1">
              <a:lnSpc>
                <a:spcPct val="102000"/>
              </a:lnSpc>
              <a:buClr>
                <a:srgbClr val="000000"/>
              </a:buClr>
              <a:buSzPct val="45000"/>
              <a:buFont typeface="Wingdings" charset="2"/>
              <a:buChar char="v"/>
            </a:pPr>
            <a:r>
              <a:rPr lang="en-US" altLang="en-US" sz="2400" dirty="0" smtClean="0">
                <a:solidFill>
                  <a:srgbClr val="000000"/>
                </a:solidFill>
                <a:latin typeface="Andalus" pitchFamily="18" charset="-78"/>
                <a:cs typeface="Andalus" pitchFamily="18" charset="-78"/>
              </a:rPr>
              <a:t> Self-help Discussion Forum</a:t>
            </a:r>
          </a:p>
          <a:p>
            <a:pPr marL="0" indent="0" eaLnBrk="1">
              <a:lnSpc>
                <a:spcPct val="102000"/>
              </a:lnSpc>
              <a:buClr>
                <a:srgbClr val="000000"/>
              </a:buClr>
              <a:buSzPct val="45000"/>
            </a:pPr>
            <a:endParaRPr lang="en-US" altLang="en-US" sz="2400" dirty="0" smtClean="0">
              <a:solidFill>
                <a:srgbClr val="000000"/>
              </a:solidFill>
              <a:latin typeface="Andalus" pitchFamily="18" charset="-78"/>
              <a:cs typeface="Andalus" pitchFamily="18" charset="-78"/>
            </a:endParaRPr>
          </a:p>
          <a:p>
            <a:pPr eaLnBrk="1">
              <a:lnSpc>
                <a:spcPct val="102000"/>
              </a:lnSpc>
              <a:buClr>
                <a:srgbClr val="000000"/>
              </a:buClr>
              <a:buSzPct val="45000"/>
              <a:buFont typeface="Wingdings" charset="2"/>
              <a:buChar char="v"/>
            </a:pPr>
            <a:endParaRPr lang="en-US" altLang="en-US" sz="2400" dirty="0" smtClean="0">
              <a:solidFill>
                <a:srgbClr val="000000"/>
              </a:solidFill>
              <a:latin typeface="Andalus" pitchFamily="18" charset="-78"/>
              <a:cs typeface="Andalus" pitchFamily="18" charset="-78"/>
            </a:endParaRPr>
          </a:p>
          <a:p>
            <a:pPr marL="0" indent="0" eaLnBrk="1">
              <a:lnSpc>
                <a:spcPct val="102000"/>
              </a:lnSpc>
              <a:buClr>
                <a:srgbClr val="000000"/>
              </a:buClr>
              <a:buSzPct val="45000"/>
            </a:pPr>
            <a:endParaRPr lang="en-US" altLang="en-US" sz="2400" dirty="0">
              <a:solidFill>
                <a:srgbClr val="000000"/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572222" y="747729"/>
            <a:ext cx="8021170" cy="52322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en-US" sz="2800" b="1" dirty="0" smtClean="0">
                <a:solidFill>
                  <a:schemeClr val="bg1"/>
                </a:solidFill>
                <a:latin typeface="Century" panose="02040604050505020304" pitchFamily="18" charset="0"/>
              </a:rPr>
              <a:t>Working Group –  Bridging Science &amp; Business</a:t>
            </a:r>
            <a:endParaRPr lang="en-US" altLang="en-US" sz="2800" b="1" dirty="0">
              <a:solidFill>
                <a:schemeClr val="bg1"/>
              </a:solidFill>
              <a:latin typeface="Century" panose="02040604050505020304" pitchFamily="18" charset="0"/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0663" y="4221088"/>
            <a:ext cx="4059849" cy="2757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6097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012160" y="6381328"/>
            <a:ext cx="2895600" cy="365125"/>
          </a:xfrm>
        </p:spPr>
        <p:txBody>
          <a:bodyPr/>
          <a:lstStyle/>
          <a:p>
            <a:pPr algn="r"/>
            <a:fld id="{F32D0A31-4B66-4B85-9B61-E5CC1120D40B}" type="slidenum">
              <a:rPr lang="en-GB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fld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" name="Picture 2" descr="http://msca2015.lu/wp-content/uploads/2015/08/log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5" y="44624"/>
            <a:ext cx="1615959" cy="564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" descr="C:\Users\Tablet\OneDrive\4. Marie Curie MCAA\Promotional Materials\MCAA Log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5933276"/>
            <a:ext cx="864096" cy="845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916752" y="1988839"/>
            <a:ext cx="7831712" cy="30963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 marL="342900" indent="-34290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9pPr>
          </a:lstStyle>
          <a:p>
            <a:pPr eaLnBrk="1">
              <a:lnSpc>
                <a:spcPct val="102000"/>
              </a:lnSpc>
              <a:buClr>
                <a:srgbClr val="000000"/>
              </a:buClr>
              <a:buSzPct val="45000"/>
              <a:buFont typeface="Wingdings" charset="2"/>
              <a:buChar char="v"/>
            </a:pPr>
            <a:r>
              <a:rPr lang="en-US" altLang="en-US" sz="2400" dirty="0" smtClean="0">
                <a:solidFill>
                  <a:srgbClr val="000000"/>
                </a:solidFill>
                <a:latin typeface="Andalus" pitchFamily="18" charset="-78"/>
                <a:cs typeface="Andalus" pitchFamily="18" charset="-78"/>
              </a:rPr>
              <a:t>Marie Curie Alumni Association (MCAA)</a:t>
            </a:r>
          </a:p>
          <a:p>
            <a:pPr eaLnBrk="1">
              <a:lnSpc>
                <a:spcPct val="102000"/>
              </a:lnSpc>
              <a:buClr>
                <a:srgbClr val="000000"/>
              </a:buClr>
              <a:buSzPct val="45000"/>
              <a:buFont typeface="Wingdings" charset="2"/>
              <a:buChar char="v"/>
            </a:pPr>
            <a:endParaRPr lang="en-US" altLang="en-US" sz="2400" dirty="0">
              <a:solidFill>
                <a:srgbClr val="000000"/>
              </a:solidFill>
              <a:latin typeface="Andalus" pitchFamily="18" charset="-78"/>
              <a:cs typeface="Andalus" pitchFamily="18" charset="-78"/>
            </a:endParaRPr>
          </a:p>
          <a:p>
            <a:pPr eaLnBrk="1">
              <a:lnSpc>
                <a:spcPct val="102000"/>
              </a:lnSpc>
              <a:buClr>
                <a:srgbClr val="000000"/>
              </a:buClr>
              <a:buSzPct val="45000"/>
              <a:buFont typeface="Wingdings" charset="2"/>
              <a:buChar char="v"/>
            </a:pPr>
            <a:r>
              <a:rPr lang="en-US" altLang="en-US" sz="2400" dirty="0" smtClean="0">
                <a:solidFill>
                  <a:srgbClr val="000000"/>
                </a:solidFill>
                <a:latin typeface="Andalus" pitchFamily="18" charset="-78"/>
                <a:cs typeface="Andalus" pitchFamily="18" charset="-78"/>
              </a:rPr>
              <a:t>Why COFUND Fellows should join MCAA</a:t>
            </a:r>
          </a:p>
          <a:p>
            <a:pPr eaLnBrk="1">
              <a:lnSpc>
                <a:spcPct val="102000"/>
              </a:lnSpc>
              <a:buClr>
                <a:srgbClr val="000000"/>
              </a:buClr>
              <a:buSzPct val="45000"/>
              <a:buFont typeface="Wingdings" charset="2"/>
              <a:buChar char="v"/>
            </a:pPr>
            <a:endParaRPr lang="en-US" altLang="en-US" sz="2400" dirty="0">
              <a:solidFill>
                <a:srgbClr val="000000"/>
              </a:solidFill>
              <a:latin typeface="Andalus" pitchFamily="18" charset="-78"/>
              <a:cs typeface="Andalus" pitchFamily="18" charset="-78"/>
            </a:endParaRPr>
          </a:p>
          <a:p>
            <a:pPr eaLnBrk="1">
              <a:lnSpc>
                <a:spcPct val="102000"/>
              </a:lnSpc>
              <a:buClr>
                <a:srgbClr val="000000"/>
              </a:buClr>
              <a:buSzPct val="45000"/>
              <a:buFont typeface="Wingdings" charset="2"/>
              <a:buChar char="v"/>
            </a:pPr>
            <a:r>
              <a:rPr lang="en-US" altLang="en-US" sz="2400" dirty="0" smtClean="0">
                <a:solidFill>
                  <a:srgbClr val="000000"/>
                </a:solidFill>
                <a:latin typeface="Andalus" pitchFamily="18" charset="-78"/>
                <a:cs typeface="Andalus" pitchFamily="18" charset="-78"/>
              </a:rPr>
              <a:t>Bridging Science &amp; Business – Initiatives at MCAA </a:t>
            </a:r>
          </a:p>
          <a:p>
            <a:pPr eaLnBrk="1">
              <a:lnSpc>
                <a:spcPct val="102000"/>
              </a:lnSpc>
              <a:buClr>
                <a:srgbClr val="000000"/>
              </a:buClr>
              <a:buSzPct val="45000"/>
              <a:buFont typeface="Wingdings" charset="2"/>
              <a:buChar char="v"/>
            </a:pPr>
            <a:endParaRPr lang="en-US" altLang="en-US" sz="2400" dirty="0">
              <a:solidFill>
                <a:srgbClr val="000000"/>
              </a:solidFill>
              <a:latin typeface="Andalus" pitchFamily="18" charset="-78"/>
              <a:cs typeface="Andalus" pitchFamily="18" charset="-78"/>
            </a:endParaRPr>
          </a:p>
          <a:p>
            <a:pPr eaLnBrk="1">
              <a:lnSpc>
                <a:spcPct val="102000"/>
              </a:lnSpc>
              <a:buClr>
                <a:srgbClr val="000000"/>
              </a:buClr>
              <a:buSzPct val="45000"/>
              <a:buFont typeface="Wingdings" charset="2"/>
              <a:buChar char="v"/>
            </a:pPr>
            <a:r>
              <a:rPr lang="en-US" altLang="en-US" sz="2400" dirty="0" smtClean="0">
                <a:solidFill>
                  <a:srgbClr val="000000"/>
                </a:solidFill>
                <a:latin typeface="Andalus" pitchFamily="18" charset="-78"/>
                <a:cs typeface="Andalus" pitchFamily="18" charset="-78"/>
              </a:rPr>
              <a:t>Scientists can ‘also’ be Entrepreneurs - Success Stories</a:t>
            </a:r>
          </a:p>
          <a:p>
            <a:pPr eaLnBrk="1">
              <a:lnSpc>
                <a:spcPct val="102000"/>
              </a:lnSpc>
              <a:buClr>
                <a:srgbClr val="000000"/>
              </a:buClr>
              <a:buSzPct val="45000"/>
              <a:buFont typeface="Wingdings" charset="2"/>
              <a:buChar char="v"/>
            </a:pPr>
            <a:endParaRPr lang="en-US" altLang="en-US" sz="2400" dirty="0" smtClean="0">
              <a:solidFill>
                <a:srgbClr val="000000"/>
              </a:solidFill>
              <a:latin typeface="Andalus" pitchFamily="18" charset="-78"/>
              <a:cs typeface="Andalus" pitchFamily="18" charset="-78"/>
            </a:endParaRPr>
          </a:p>
          <a:p>
            <a:pPr eaLnBrk="1">
              <a:lnSpc>
                <a:spcPct val="102000"/>
              </a:lnSpc>
              <a:buClr>
                <a:srgbClr val="000000"/>
              </a:buClr>
              <a:buSzPct val="45000"/>
              <a:buFont typeface="Wingdings" charset="2"/>
              <a:buChar char="v"/>
            </a:pPr>
            <a:endParaRPr lang="en-US" altLang="en-US" sz="2400" dirty="0" smtClean="0">
              <a:solidFill>
                <a:srgbClr val="000000"/>
              </a:solidFill>
              <a:latin typeface="Andalus" pitchFamily="18" charset="-78"/>
              <a:cs typeface="Andalus" pitchFamily="18" charset="-78"/>
            </a:endParaRPr>
          </a:p>
          <a:p>
            <a:pPr marL="0" indent="0" eaLnBrk="1">
              <a:lnSpc>
                <a:spcPct val="102000"/>
              </a:lnSpc>
              <a:buClr>
                <a:srgbClr val="000000"/>
              </a:buClr>
              <a:buSzPct val="45000"/>
            </a:pPr>
            <a:endParaRPr lang="en-US" altLang="en-US" sz="2400" dirty="0">
              <a:solidFill>
                <a:srgbClr val="000000"/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3203848" y="599469"/>
            <a:ext cx="3184911" cy="52322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en-US" sz="2800" b="1" dirty="0" smtClean="0">
                <a:solidFill>
                  <a:schemeClr val="bg1"/>
                </a:solidFill>
                <a:latin typeface="Century" panose="02040604050505020304" pitchFamily="18" charset="0"/>
              </a:rPr>
              <a:t>A Quick Overview</a:t>
            </a:r>
            <a:endParaRPr lang="en-US" altLang="en-US" sz="2800" b="1" dirty="0">
              <a:solidFill>
                <a:schemeClr val="bg1"/>
              </a:solidFill>
              <a:latin typeface="Century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3021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012160" y="6381328"/>
            <a:ext cx="2895600" cy="365125"/>
          </a:xfrm>
        </p:spPr>
        <p:txBody>
          <a:bodyPr/>
          <a:lstStyle/>
          <a:p>
            <a:pPr algn="r"/>
            <a:fld id="{F32D0A31-4B66-4B85-9B61-E5CC1120D40B}" type="slidenum">
              <a:rPr lang="en-GB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fld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" name="Picture 2" descr="http://msca2015.lu/wp-content/uploads/2015/08/log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5" y="44624"/>
            <a:ext cx="1615959" cy="564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" descr="C:\Users\Tablet\OneDrive\4. Marie Curie MCAA\Promotional Materials\MCAA Log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5933276"/>
            <a:ext cx="864096" cy="845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テキスト ボックス 7"/>
          <p:cNvSpPr txBox="1"/>
          <p:nvPr/>
        </p:nvSpPr>
        <p:spPr>
          <a:xfrm>
            <a:off x="2675460" y="3717032"/>
            <a:ext cx="3893438" cy="52322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en-US" sz="2800" b="1" dirty="0" smtClean="0">
                <a:solidFill>
                  <a:schemeClr val="bg1"/>
                </a:solidFill>
                <a:latin typeface="Century" panose="02040604050505020304" pitchFamily="18" charset="0"/>
              </a:rPr>
              <a:t>MSCA Success Stories</a:t>
            </a:r>
            <a:endParaRPr lang="en-US" altLang="en-US" sz="2800" b="1" dirty="0">
              <a:solidFill>
                <a:schemeClr val="bg1"/>
              </a:solidFill>
              <a:latin typeface="Century" panose="02040604050505020304" pitchFamily="18" charset="0"/>
            </a:endParaRPr>
          </a:p>
        </p:txBody>
      </p:sp>
      <p:sp>
        <p:nvSpPr>
          <p:cNvPr id="7" name="テキスト ボックス 7"/>
          <p:cNvSpPr txBox="1"/>
          <p:nvPr/>
        </p:nvSpPr>
        <p:spPr>
          <a:xfrm>
            <a:off x="755576" y="1844824"/>
            <a:ext cx="7733207" cy="615553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en-US" sz="3400" b="1" dirty="0" smtClean="0">
                <a:solidFill>
                  <a:schemeClr val="bg1"/>
                </a:solidFill>
                <a:latin typeface="Century" panose="02040604050505020304" pitchFamily="18" charset="0"/>
              </a:rPr>
              <a:t>Scientists can ‘also’ be Entrepreneurs</a:t>
            </a:r>
            <a:endParaRPr lang="en-US" altLang="en-US" sz="3400" b="1" dirty="0">
              <a:solidFill>
                <a:schemeClr val="bg1"/>
              </a:solidFill>
              <a:latin typeface="Century" panose="02040604050505020304" pitchFamily="18" charset="0"/>
            </a:endParaRPr>
          </a:p>
        </p:txBody>
      </p:sp>
      <p:pic>
        <p:nvPicPr>
          <p:cNvPr id="8196" name="Picture 4" descr="http://www.allianceabroad.com/wp-content/uploads/succes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347473"/>
            <a:ext cx="3096344" cy="2465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2680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3" descr="SmartTag-device-transparen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275993">
            <a:off x="4975056" y="2654270"/>
            <a:ext cx="3051651" cy="3061857"/>
          </a:xfrm>
          <a:prstGeom prst="rect">
            <a:avLst/>
          </a:prstGeom>
          <a:noFill/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012160" y="6381328"/>
            <a:ext cx="2895600" cy="365125"/>
          </a:xfrm>
        </p:spPr>
        <p:txBody>
          <a:bodyPr/>
          <a:lstStyle/>
          <a:p>
            <a:pPr algn="r"/>
            <a:fld id="{F32D0A31-4B66-4B85-9B61-E5CC1120D40B}" type="slidenum">
              <a:rPr lang="en-GB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fld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" name="Picture 2" descr="http://msca2015.lu/wp-content/uploads/2015/08/log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5" y="44624"/>
            <a:ext cx="1615959" cy="564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" descr="C:\Users\Tablet\OneDrive\4. Marie Curie MCAA\Promotional Materials\MCAA Logo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5933276"/>
            <a:ext cx="864096" cy="845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テキスト ボックス 7"/>
          <p:cNvSpPr txBox="1"/>
          <p:nvPr/>
        </p:nvSpPr>
        <p:spPr>
          <a:xfrm>
            <a:off x="3059832" y="908720"/>
            <a:ext cx="2845651" cy="52322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en-US" sz="2800" b="1" dirty="0" smtClean="0">
                <a:solidFill>
                  <a:schemeClr val="bg1"/>
                </a:solidFill>
                <a:latin typeface="Century" panose="02040604050505020304" pitchFamily="18" charset="0"/>
              </a:rPr>
              <a:t>Roy Someshwar</a:t>
            </a:r>
            <a:endParaRPr lang="en-US" altLang="en-US" sz="2800" b="1" dirty="0">
              <a:solidFill>
                <a:schemeClr val="bg1"/>
              </a:solidFill>
              <a:latin typeface="Century" panose="02040604050505020304" pitchFamily="18" charset="0"/>
            </a:endParaRPr>
          </a:p>
        </p:txBody>
      </p:sp>
      <p:pic>
        <p:nvPicPr>
          <p:cNvPr id="2050" name="Picture 2" descr="C:\Users\Tablet\Desktop\20140224-SAM_048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564904"/>
            <a:ext cx="3699865" cy="2467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Arc 9"/>
          <p:cNvSpPr/>
          <p:nvPr/>
        </p:nvSpPr>
        <p:spPr>
          <a:xfrm rot="2737244">
            <a:off x="5946052" y="2372560"/>
            <a:ext cx="2344737" cy="2065338"/>
          </a:xfrm>
          <a:prstGeom prst="arc">
            <a:avLst>
              <a:gd name="adj1" fmla="val 16200000"/>
              <a:gd name="adj2" fmla="val 553666"/>
            </a:avLst>
          </a:prstGeom>
          <a:ln>
            <a:solidFill>
              <a:srgbClr val="99CC00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sp>
        <p:nvSpPr>
          <p:cNvPr id="13" name="Arc 12"/>
          <p:cNvSpPr/>
          <p:nvPr/>
        </p:nvSpPr>
        <p:spPr>
          <a:xfrm rot="2737244">
            <a:off x="6385153" y="2742079"/>
            <a:ext cx="1633538" cy="1308100"/>
          </a:xfrm>
          <a:prstGeom prst="arc">
            <a:avLst>
              <a:gd name="adj1" fmla="val 16200000"/>
              <a:gd name="adj2" fmla="val 553666"/>
            </a:avLst>
          </a:prstGeom>
          <a:ln>
            <a:solidFill>
              <a:srgbClr val="99CC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sp>
        <p:nvSpPr>
          <p:cNvPr id="16" name="Arc 15"/>
          <p:cNvSpPr/>
          <p:nvPr/>
        </p:nvSpPr>
        <p:spPr>
          <a:xfrm rot="2737244">
            <a:off x="6619577" y="3158630"/>
            <a:ext cx="723900" cy="600075"/>
          </a:xfrm>
          <a:prstGeom prst="arc">
            <a:avLst>
              <a:gd name="adj1" fmla="val 16200000"/>
              <a:gd name="adj2" fmla="val 553666"/>
            </a:avLst>
          </a:prstGeom>
          <a:ln>
            <a:solidFill>
              <a:srgbClr val="99CC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>
              <a:solidFill>
                <a:schemeClr val="tx2"/>
              </a:solidFill>
            </a:endParaRPr>
          </a:p>
        </p:txBody>
      </p:sp>
      <p:sp>
        <p:nvSpPr>
          <p:cNvPr id="17" name="Arc 16"/>
          <p:cNvSpPr/>
          <p:nvPr/>
        </p:nvSpPr>
        <p:spPr>
          <a:xfrm rot="2737244">
            <a:off x="6652120" y="3043537"/>
            <a:ext cx="1031875" cy="782638"/>
          </a:xfrm>
          <a:prstGeom prst="arc">
            <a:avLst>
              <a:gd name="adj1" fmla="val 16200000"/>
              <a:gd name="adj2" fmla="val 553666"/>
            </a:avLst>
          </a:prstGeom>
          <a:ln>
            <a:solidFill>
              <a:srgbClr val="99CC00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>
              <a:solidFill>
                <a:schemeClr val="tx2"/>
              </a:solidFill>
            </a:endParaRPr>
          </a:p>
        </p:txBody>
      </p:sp>
      <p:sp>
        <p:nvSpPr>
          <p:cNvPr id="18" name="Text Box 7"/>
          <p:cNvSpPr txBox="1">
            <a:spLocks noChangeArrowheads="1"/>
          </p:cNvSpPr>
          <p:nvPr/>
        </p:nvSpPr>
        <p:spPr bwMode="auto">
          <a:xfrm>
            <a:off x="1259632" y="5309827"/>
            <a:ext cx="3096344" cy="1215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 marL="342900" indent="-34290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9pPr>
          </a:lstStyle>
          <a:p>
            <a:pPr marL="0" indent="0" eaLnBrk="1">
              <a:lnSpc>
                <a:spcPct val="102000"/>
              </a:lnSpc>
              <a:buClr>
                <a:srgbClr val="000000"/>
              </a:buClr>
              <a:buSzPct val="45000"/>
            </a:pPr>
            <a:r>
              <a:rPr lang="en-US" altLang="en-US" sz="2400" dirty="0" smtClean="0">
                <a:solidFill>
                  <a:srgbClr val="000000"/>
                </a:solidFill>
                <a:latin typeface="Andalus" pitchFamily="18" charset="-78"/>
                <a:cs typeface="Andalus" pitchFamily="18" charset="-78"/>
              </a:rPr>
              <a:t>    PhD in Robotics</a:t>
            </a:r>
          </a:p>
          <a:p>
            <a:pPr marL="0" indent="0" eaLnBrk="1">
              <a:lnSpc>
                <a:spcPct val="102000"/>
              </a:lnSpc>
              <a:buClr>
                <a:srgbClr val="000000"/>
              </a:buClr>
              <a:buSzPct val="45000"/>
            </a:pPr>
            <a:r>
              <a:rPr lang="en-US" altLang="en-US" sz="2400" i="1" dirty="0" smtClean="0">
                <a:solidFill>
                  <a:srgbClr val="000000"/>
                </a:solidFill>
                <a:latin typeface="Andalus" pitchFamily="18" charset="-78"/>
                <a:cs typeface="Andalus" pitchFamily="18" charset="-78"/>
              </a:rPr>
              <a:t>A Marie Curie Fellow</a:t>
            </a:r>
          </a:p>
        </p:txBody>
      </p:sp>
      <p:sp>
        <p:nvSpPr>
          <p:cNvPr id="19" name="Text Box 7"/>
          <p:cNvSpPr txBox="1">
            <a:spLocks noChangeArrowheads="1"/>
          </p:cNvSpPr>
          <p:nvPr/>
        </p:nvSpPr>
        <p:spPr bwMode="auto">
          <a:xfrm>
            <a:off x="5148064" y="5301208"/>
            <a:ext cx="3672408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 marL="342900" indent="-34290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9pPr>
          </a:lstStyle>
          <a:p>
            <a:pPr marL="0" indent="0" eaLnBrk="1">
              <a:lnSpc>
                <a:spcPct val="102000"/>
              </a:lnSpc>
              <a:buClr>
                <a:srgbClr val="000000"/>
              </a:buClr>
              <a:buSzPct val="45000"/>
            </a:pPr>
            <a:r>
              <a:rPr lang="en-US" altLang="en-US" sz="2400" dirty="0" smtClean="0">
                <a:solidFill>
                  <a:srgbClr val="000000"/>
                </a:solidFill>
                <a:latin typeface="Andalus" pitchFamily="18" charset="-78"/>
                <a:cs typeface="Andalus" pitchFamily="18" charset="-78"/>
              </a:rPr>
              <a:t>    Co-Founder of SmartTag</a:t>
            </a:r>
          </a:p>
          <a:p>
            <a:pPr marL="0" indent="0" algn="ctr" eaLnBrk="1">
              <a:lnSpc>
                <a:spcPct val="102000"/>
              </a:lnSpc>
              <a:buClr>
                <a:srgbClr val="000000"/>
              </a:buClr>
              <a:buSzPct val="45000"/>
            </a:pPr>
            <a:r>
              <a:rPr lang="en-US" altLang="en-US" sz="2400" i="1" dirty="0" smtClean="0">
                <a:solidFill>
                  <a:srgbClr val="000000"/>
                </a:solidFill>
                <a:latin typeface="Andalus" pitchFamily="18" charset="-78"/>
                <a:cs typeface="Andalus" pitchFamily="18" charset="-78"/>
              </a:rPr>
              <a:t>Seasoned Entrepreneur</a:t>
            </a:r>
          </a:p>
          <a:p>
            <a:pPr marL="0" indent="0" eaLnBrk="1">
              <a:lnSpc>
                <a:spcPct val="102000"/>
              </a:lnSpc>
              <a:buClr>
                <a:srgbClr val="000000"/>
              </a:buClr>
              <a:buSzPct val="45000"/>
            </a:pPr>
            <a:endParaRPr lang="en-US" altLang="en-US" sz="2400" dirty="0">
              <a:solidFill>
                <a:srgbClr val="000000"/>
              </a:solidFill>
              <a:latin typeface="Andalus" pitchFamily="18" charset="-78"/>
              <a:cs typeface="Andalus" pitchFamily="18" charset="-78"/>
            </a:endParaRPr>
          </a:p>
          <a:p>
            <a:pPr marL="0" indent="0" eaLnBrk="1">
              <a:lnSpc>
                <a:spcPct val="102000"/>
              </a:lnSpc>
              <a:buClr>
                <a:srgbClr val="000000"/>
              </a:buClr>
              <a:buSzPct val="45000"/>
            </a:pPr>
            <a:endParaRPr lang="en-US" altLang="en-US" sz="2400" dirty="0" smtClean="0">
              <a:solidFill>
                <a:srgbClr val="000000"/>
              </a:solidFill>
              <a:latin typeface="Andalus" pitchFamily="18" charset="-78"/>
              <a:cs typeface="Andalus" pitchFamily="18" charset="-78"/>
            </a:endParaRPr>
          </a:p>
          <a:p>
            <a:pPr marL="0" indent="0" eaLnBrk="1">
              <a:lnSpc>
                <a:spcPct val="102000"/>
              </a:lnSpc>
              <a:buClr>
                <a:srgbClr val="000000"/>
              </a:buClr>
              <a:buSzPct val="45000"/>
            </a:pPr>
            <a:endParaRPr lang="en-US" altLang="en-US" sz="2400" dirty="0">
              <a:solidFill>
                <a:srgbClr val="000000"/>
              </a:solidFill>
              <a:latin typeface="Andalus" pitchFamily="18" charset="-78"/>
              <a:cs typeface="Andalus" pitchFamily="18" charset="-78"/>
            </a:endParaRPr>
          </a:p>
          <a:p>
            <a:pPr marL="0" indent="0" eaLnBrk="1">
              <a:lnSpc>
                <a:spcPct val="102000"/>
              </a:lnSpc>
              <a:buClr>
                <a:srgbClr val="000000"/>
              </a:buClr>
              <a:buSzPct val="45000"/>
            </a:pPr>
            <a:endParaRPr lang="en-US" altLang="en-US" sz="2400" dirty="0" smtClean="0">
              <a:solidFill>
                <a:srgbClr val="000000"/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2" name="Right Arrow 1"/>
          <p:cNvSpPr/>
          <p:nvPr/>
        </p:nvSpPr>
        <p:spPr>
          <a:xfrm>
            <a:off x="4482657" y="3645025"/>
            <a:ext cx="809423" cy="216138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7774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012160" y="6381328"/>
            <a:ext cx="2895600" cy="365125"/>
          </a:xfrm>
        </p:spPr>
        <p:txBody>
          <a:bodyPr/>
          <a:lstStyle/>
          <a:p>
            <a:pPr algn="r"/>
            <a:fld id="{F32D0A31-4B66-4B85-9B61-E5CC1120D40B}" type="slidenum">
              <a:rPr lang="en-GB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fld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" name="Picture 2" descr="http://msca2015.lu/wp-content/uploads/2015/08/logo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5" y="44624"/>
            <a:ext cx="1615959" cy="564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" descr="C:\Users\Tablet\OneDrive\4. Marie Curie MCAA\Promotional Materials\MCAA Logo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5933276"/>
            <a:ext cx="864096" cy="845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LUPO    KickStarter.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51520" y="841213"/>
            <a:ext cx="8592951" cy="4833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565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012160" y="6381328"/>
            <a:ext cx="2895600" cy="365125"/>
          </a:xfrm>
        </p:spPr>
        <p:txBody>
          <a:bodyPr/>
          <a:lstStyle/>
          <a:p>
            <a:pPr algn="r"/>
            <a:fld id="{F32D0A31-4B66-4B85-9B61-E5CC1120D40B}" type="slidenum">
              <a:rPr lang="en-GB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fld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" name="Picture 2" descr="http://msca2015.lu/wp-content/uploads/2015/08/log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5" y="44624"/>
            <a:ext cx="1615959" cy="564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" descr="C:\Users\Tablet\OneDrive\4. Marie Curie MCAA\Promotional Materials\MCAA Logo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5988216"/>
            <a:ext cx="807978" cy="791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テキスト ボックス 7"/>
          <p:cNvSpPr txBox="1"/>
          <p:nvPr/>
        </p:nvSpPr>
        <p:spPr>
          <a:xfrm>
            <a:off x="3059832" y="908720"/>
            <a:ext cx="3003451" cy="52322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altLang="en-US" sz="2800" b="1" dirty="0" err="1" smtClean="0">
                <a:solidFill>
                  <a:schemeClr val="bg1"/>
                </a:solidFill>
                <a:latin typeface="Century" panose="02040604050505020304" pitchFamily="18" charset="0"/>
              </a:rPr>
              <a:t>Vesna</a:t>
            </a:r>
            <a:r>
              <a:rPr lang="en-US" altLang="en-US" sz="2800" b="1" dirty="0" smtClean="0">
                <a:solidFill>
                  <a:schemeClr val="bg1"/>
                </a:solidFill>
                <a:latin typeface="Century" panose="02040604050505020304" pitchFamily="18" charset="0"/>
              </a:rPr>
              <a:t> </a:t>
            </a:r>
            <a:r>
              <a:rPr lang="en-US" altLang="en-US" sz="2800" b="1" dirty="0" err="1" smtClean="0">
                <a:solidFill>
                  <a:schemeClr val="bg1"/>
                </a:solidFill>
                <a:latin typeface="Century" panose="02040604050505020304" pitchFamily="18" charset="0"/>
              </a:rPr>
              <a:t>Prckovska</a:t>
            </a:r>
            <a:endParaRPr lang="en-US" altLang="en-US" sz="2800" b="1" dirty="0">
              <a:solidFill>
                <a:schemeClr val="bg1"/>
              </a:solidFill>
              <a:latin typeface="Century" panose="02040604050505020304" pitchFamily="18" charset="0"/>
            </a:endParaRPr>
          </a:p>
        </p:txBody>
      </p:sp>
      <p:sp>
        <p:nvSpPr>
          <p:cNvPr id="18" name="Text Box 7"/>
          <p:cNvSpPr txBox="1">
            <a:spLocks noChangeArrowheads="1"/>
          </p:cNvSpPr>
          <p:nvPr/>
        </p:nvSpPr>
        <p:spPr bwMode="auto">
          <a:xfrm>
            <a:off x="611560" y="5309827"/>
            <a:ext cx="3096344" cy="1215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 marL="342900" indent="-34290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9pPr>
          </a:lstStyle>
          <a:p>
            <a:pPr marL="0" indent="0" eaLnBrk="1">
              <a:lnSpc>
                <a:spcPct val="102000"/>
              </a:lnSpc>
              <a:buClr>
                <a:srgbClr val="000000"/>
              </a:buClr>
              <a:buSzPct val="45000"/>
            </a:pPr>
            <a:r>
              <a:rPr lang="en-US" altLang="en-US" sz="2200" dirty="0" smtClean="0">
                <a:solidFill>
                  <a:srgbClr val="000000"/>
                </a:solidFill>
                <a:latin typeface="Andalus" pitchFamily="18" charset="-78"/>
                <a:cs typeface="Andalus" pitchFamily="18" charset="-78"/>
              </a:rPr>
              <a:t> PhD in Neuroscience</a:t>
            </a:r>
          </a:p>
          <a:p>
            <a:pPr marL="0" indent="0" eaLnBrk="1">
              <a:lnSpc>
                <a:spcPct val="102000"/>
              </a:lnSpc>
              <a:buClr>
                <a:srgbClr val="000000"/>
              </a:buClr>
              <a:buSzPct val="45000"/>
            </a:pPr>
            <a:r>
              <a:rPr lang="en-US" altLang="en-US" sz="2200" i="1" dirty="0" smtClean="0">
                <a:solidFill>
                  <a:srgbClr val="000000"/>
                </a:solidFill>
                <a:latin typeface="Andalus" pitchFamily="18" charset="-78"/>
                <a:cs typeface="Andalus" pitchFamily="18" charset="-78"/>
              </a:rPr>
              <a:t>A Marie Curie Fellow</a:t>
            </a:r>
          </a:p>
        </p:txBody>
      </p:sp>
      <p:sp>
        <p:nvSpPr>
          <p:cNvPr id="19" name="Text Box 7"/>
          <p:cNvSpPr txBox="1">
            <a:spLocks noChangeArrowheads="1"/>
          </p:cNvSpPr>
          <p:nvPr/>
        </p:nvSpPr>
        <p:spPr bwMode="auto">
          <a:xfrm>
            <a:off x="4211961" y="5301208"/>
            <a:ext cx="4824536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 marL="342900" indent="-34290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9pPr>
          </a:lstStyle>
          <a:p>
            <a:pPr marL="0" indent="0" algn="ctr" eaLnBrk="1">
              <a:lnSpc>
                <a:spcPct val="102000"/>
              </a:lnSpc>
              <a:buClr>
                <a:srgbClr val="000000"/>
              </a:buClr>
              <a:buSzPct val="45000"/>
            </a:pPr>
            <a:r>
              <a:rPr lang="en-US" altLang="en-US" sz="2400" dirty="0" smtClean="0">
                <a:solidFill>
                  <a:srgbClr val="000000"/>
                </a:solidFill>
                <a:latin typeface="Andalus" pitchFamily="18" charset="-78"/>
                <a:cs typeface="Andalus" pitchFamily="18" charset="-78"/>
              </a:rPr>
              <a:t> </a:t>
            </a:r>
            <a:r>
              <a:rPr lang="en-US" altLang="en-US" sz="2200" dirty="0" smtClean="0">
                <a:solidFill>
                  <a:srgbClr val="000000"/>
                </a:solidFill>
                <a:latin typeface="Andalus" pitchFamily="18" charset="-78"/>
                <a:cs typeface="Andalus" pitchFamily="18" charset="-78"/>
              </a:rPr>
              <a:t>Co-Founder of </a:t>
            </a:r>
            <a:r>
              <a:rPr lang="en-US" altLang="en-US" sz="2200" dirty="0" err="1" smtClean="0">
                <a:solidFill>
                  <a:srgbClr val="000000"/>
                </a:solidFill>
                <a:latin typeface="Andalus" pitchFamily="18" charset="-78"/>
                <a:cs typeface="Andalus" pitchFamily="18" charset="-78"/>
              </a:rPr>
              <a:t>MintLabs</a:t>
            </a:r>
            <a:endParaRPr lang="en-US" altLang="en-US" sz="2200" dirty="0" smtClean="0">
              <a:solidFill>
                <a:srgbClr val="000000"/>
              </a:solidFill>
              <a:latin typeface="Andalus" pitchFamily="18" charset="-78"/>
              <a:cs typeface="Andalus" pitchFamily="18" charset="-78"/>
            </a:endParaRPr>
          </a:p>
          <a:p>
            <a:pPr marL="0" indent="0" algn="ctr" eaLnBrk="1">
              <a:lnSpc>
                <a:spcPct val="102000"/>
              </a:lnSpc>
              <a:buClr>
                <a:srgbClr val="000000"/>
              </a:buClr>
              <a:buSzPct val="45000"/>
            </a:pPr>
            <a:r>
              <a:rPr lang="en-US" altLang="en-US" sz="2200" i="1" dirty="0" smtClean="0">
                <a:solidFill>
                  <a:srgbClr val="000000"/>
                </a:solidFill>
                <a:latin typeface="Andalus" pitchFamily="18" charset="-78"/>
                <a:cs typeface="Andalus" pitchFamily="18" charset="-78"/>
              </a:rPr>
              <a:t>Cloud-based Brain imaging solution</a:t>
            </a:r>
          </a:p>
          <a:p>
            <a:pPr marL="0" indent="0" eaLnBrk="1">
              <a:lnSpc>
                <a:spcPct val="102000"/>
              </a:lnSpc>
              <a:buClr>
                <a:srgbClr val="000000"/>
              </a:buClr>
              <a:buSzPct val="45000"/>
            </a:pPr>
            <a:endParaRPr lang="en-US" altLang="en-US" sz="2400" dirty="0">
              <a:solidFill>
                <a:srgbClr val="000000"/>
              </a:solidFill>
              <a:latin typeface="Andalus" pitchFamily="18" charset="-78"/>
              <a:cs typeface="Andalus" pitchFamily="18" charset="-78"/>
            </a:endParaRPr>
          </a:p>
          <a:p>
            <a:pPr marL="0" indent="0" eaLnBrk="1">
              <a:lnSpc>
                <a:spcPct val="102000"/>
              </a:lnSpc>
              <a:buClr>
                <a:srgbClr val="000000"/>
              </a:buClr>
              <a:buSzPct val="45000"/>
            </a:pPr>
            <a:endParaRPr lang="en-US" altLang="en-US" sz="2400" dirty="0" smtClean="0">
              <a:solidFill>
                <a:srgbClr val="000000"/>
              </a:solidFill>
              <a:latin typeface="Andalus" pitchFamily="18" charset="-78"/>
              <a:cs typeface="Andalus" pitchFamily="18" charset="-78"/>
            </a:endParaRPr>
          </a:p>
          <a:p>
            <a:pPr marL="0" indent="0" eaLnBrk="1">
              <a:lnSpc>
                <a:spcPct val="102000"/>
              </a:lnSpc>
              <a:buClr>
                <a:srgbClr val="000000"/>
              </a:buClr>
              <a:buSzPct val="45000"/>
            </a:pPr>
            <a:endParaRPr lang="en-US" altLang="en-US" sz="2400" dirty="0">
              <a:solidFill>
                <a:srgbClr val="000000"/>
              </a:solidFill>
              <a:latin typeface="Andalus" pitchFamily="18" charset="-78"/>
              <a:cs typeface="Andalus" pitchFamily="18" charset="-78"/>
            </a:endParaRPr>
          </a:p>
          <a:p>
            <a:pPr marL="0" indent="0" eaLnBrk="1">
              <a:lnSpc>
                <a:spcPct val="102000"/>
              </a:lnSpc>
              <a:buClr>
                <a:srgbClr val="000000"/>
              </a:buClr>
              <a:buSzPct val="45000"/>
            </a:pPr>
            <a:endParaRPr lang="en-US" altLang="en-US" sz="2400" dirty="0" smtClean="0">
              <a:solidFill>
                <a:srgbClr val="000000"/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2" name="Right Arrow 1"/>
          <p:cNvSpPr/>
          <p:nvPr/>
        </p:nvSpPr>
        <p:spPr>
          <a:xfrm>
            <a:off x="4482657" y="3645025"/>
            <a:ext cx="809423" cy="216138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731076"/>
            <a:ext cx="2517055" cy="357875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4084" y="1988840"/>
            <a:ext cx="5824460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585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012160" y="6381328"/>
            <a:ext cx="2895600" cy="365125"/>
          </a:xfrm>
        </p:spPr>
        <p:txBody>
          <a:bodyPr/>
          <a:lstStyle/>
          <a:p>
            <a:pPr algn="r"/>
            <a:fld id="{F32D0A31-4B66-4B85-9B61-E5CC1120D40B}" type="slidenum">
              <a:rPr lang="en-GB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fld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" name="Picture 2" descr="http://msca2015.lu/wp-content/uploads/2015/08/log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5" y="44624"/>
            <a:ext cx="1615959" cy="564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" descr="C:\Users\Tablet\OneDrive\4. Marie Curie MCAA\Promotional Materials\MCAA Log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5933276"/>
            <a:ext cx="864096" cy="845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テキスト ボックス 7"/>
          <p:cNvSpPr txBox="1"/>
          <p:nvPr/>
        </p:nvSpPr>
        <p:spPr>
          <a:xfrm>
            <a:off x="683568" y="1412776"/>
            <a:ext cx="8302401" cy="615553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altLang="en-US" sz="3400" b="1" dirty="0" smtClean="0">
                <a:solidFill>
                  <a:schemeClr val="bg1"/>
                </a:solidFill>
                <a:latin typeface="Century" panose="02040604050505020304" pitchFamily="18" charset="0"/>
              </a:rPr>
              <a:t>Inter-sectoral Mobility &amp; Employability</a:t>
            </a:r>
            <a:endParaRPr lang="en-US" altLang="en-US" sz="3400" b="1" dirty="0">
              <a:solidFill>
                <a:schemeClr val="bg1"/>
              </a:solidFill>
              <a:latin typeface="Century" panose="02040604050505020304" pitchFamily="18" charset="0"/>
            </a:endParaRPr>
          </a:p>
        </p:txBody>
      </p:sp>
      <p:sp>
        <p:nvSpPr>
          <p:cNvPr id="7" name="テキスト ボックス 7"/>
          <p:cNvSpPr txBox="1"/>
          <p:nvPr/>
        </p:nvSpPr>
        <p:spPr>
          <a:xfrm>
            <a:off x="2636168" y="3212976"/>
            <a:ext cx="4197175" cy="61555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altLang="en-US" sz="3400" b="1" dirty="0" smtClean="0">
                <a:solidFill>
                  <a:schemeClr val="bg1"/>
                </a:solidFill>
                <a:latin typeface="Century" panose="02040604050505020304" pitchFamily="18" charset="0"/>
              </a:rPr>
              <a:t>Take away Message</a:t>
            </a:r>
            <a:endParaRPr lang="en-US" altLang="en-US" sz="3400" b="1" dirty="0">
              <a:solidFill>
                <a:schemeClr val="bg1"/>
              </a:solidFill>
              <a:latin typeface="Century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5218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012160" y="6381328"/>
            <a:ext cx="2895600" cy="365125"/>
          </a:xfrm>
        </p:spPr>
        <p:txBody>
          <a:bodyPr/>
          <a:lstStyle/>
          <a:p>
            <a:pPr algn="r"/>
            <a:fld id="{F32D0A31-4B66-4B85-9B61-E5CC1120D40B}" type="slidenum">
              <a:rPr lang="en-GB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fld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" name="Picture 2" descr="http://msca2015.lu/wp-content/uploads/2015/08/log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5" y="44624"/>
            <a:ext cx="1615959" cy="564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268760"/>
            <a:ext cx="7560840" cy="5402304"/>
          </a:xfrm>
          <a:prstGeom prst="rect">
            <a:avLst/>
          </a:prstGeom>
        </p:spPr>
      </p:pic>
      <p:sp>
        <p:nvSpPr>
          <p:cNvPr id="9" name="テキスト ボックス 7"/>
          <p:cNvSpPr txBox="1"/>
          <p:nvPr/>
        </p:nvSpPr>
        <p:spPr>
          <a:xfrm>
            <a:off x="2051720" y="476672"/>
            <a:ext cx="5202065" cy="615553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altLang="en-US" sz="3400" b="1" dirty="0" smtClean="0">
                <a:solidFill>
                  <a:schemeClr val="bg1"/>
                </a:solidFill>
                <a:latin typeface="Century" panose="02040604050505020304" pitchFamily="18" charset="0"/>
              </a:rPr>
              <a:t>Career beyond Academia</a:t>
            </a:r>
            <a:endParaRPr lang="en-US" altLang="en-US" sz="3400" b="1" dirty="0">
              <a:solidFill>
                <a:schemeClr val="bg1"/>
              </a:solidFill>
              <a:latin typeface="Century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757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012160" y="6381328"/>
            <a:ext cx="2895600" cy="365125"/>
          </a:xfrm>
        </p:spPr>
        <p:txBody>
          <a:bodyPr/>
          <a:lstStyle/>
          <a:p>
            <a:pPr algn="r"/>
            <a:fld id="{F32D0A31-4B66-4B85-9B61-E5CC1120D40B}" type="slidenum">
              <a:rPr lang="en-GB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fld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" name="Picture 2" descr="http://msca2015.lu/wp-content/uploads/2015/08/log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5" y="44624"/>
            <a:ext cx="1615959" cy="564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" descr="C:\Users\Tablet\OneDrive\4. Marie Curie MCAA\Promotional Materials\MCAA Log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5933276"/>
            <a:ext cx="864096" cy="845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0019" y="620689"/>
            <a:ext cx="5920333" cy="3935280"/>
          </a:xfrm>
          <a:prstGeom prst="rect">
            <a:avLst/>
          </a:prstGeom>
        </p:spPr>
      </p:pic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1090418" y="4667335"/>
            <a:ext cx="7802061" cy="1641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 marL="342900" indent="-34290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9pPr>
          </a:lstStyle>
          <a:p>
            <a:pPr marL="0" indent="0" algn="ctr" eaLnBrk="1">
              <a:lnSpc>
                <a:spcPct val="102000"/>
              </a:lnSpc>
              <a:buClr>
                <a:srgbClr val="000000"/>
              </a:buClr>
              <a:buSzPct val="45000"/>
            </a:pPr>
            <a:endParaRPr lang="en-US" altLang="en-US" sz="2400" dirty="0" smtClean="0">
              <a:solidFill>
                <a:srgbClr val="000000"/>
              </a:solidFill>
              <a:latin typeface="Andalus" pitchFamily="18" charset="-78"/>
              <a:cs typeface="Andalus" pitchFamily="18" charset="-78"/>
            </a:endParaRPr>
          </a:p>
          <a:p>
            <a:pPr marL="0" indent="0" algn="ctr" eaLnBrk="1">
              <a:lnSpc>
                <a:spcPct val="102000"/>
              </a:lnSpc>
              <a:buClr>
                <a:srgbClr val="000000"/>
              </a:buClr>
              <a:buSzPct val="45000"/>
            </a:pPr>
            <a:r>
              <a:rPr lang="en-US" altLang="en-US" sz="2800" dirty="0" smtClean="0">
                <a:solidFill>
                  <a:srgbClr val="000000"/>
                </a:solidFill>
                <a:latin typeface="Andalus" pitchFamily="18" charset="-78"/>
                <a:cs typeface="Andalus" pitchFamily="18" charset="-78"/>
              </a:rPr>
              <a:t>Roy Someshwar, Executive Committee Member</a:t>
            </a:r>
          </a:p>
          <a:p>
            <a:pPr marL="0" indent="0" algn="ctr" eaLnBrk="1">
              <a:lnSpc>
                <a:spcPct val="102000"/>
              </a:lnSpc>
              <a:buClr>
                <a:srgbClr val="000000"/>
              </a:buClr>
              <a:buSzPct val="45000"/>
            </a:pPr>
            <a:r>
              <a:rPr lang="en-US" altLang="en-US" sz="2400" b="1" dirty="0" smtClean="0">
                <a:latin typeface="Andalus" pitchFamily="18" charset="-78"/>
                <a:cs typeface="Andalus" pitchFamily="18" charset="-78"/>
              </a:rPr>
              <a:t>Marie Curie Alumni Association (MCAA)</a:t>
            </a:r>
          </a:p>
          <a:p>
            <a:pPr marL="0" indent="0" algn="ctr" eaLnBrk="1">
              <a:lnSpc>
                <a:spcPct val="102000"/>
              </a:lnSpc>
              <a:buClr>
                <a:srgbClr val="000000"/>
              </a:buClr>
              <a:buSzPct val="45000"/>
            </a:pPr>
            <a:endParaRPr lang="en-US" altLang="en-US" sz="2200" b="1" dirty="0" smtClean="0">
              <a:solidFill>
                <a:srgbClr val="FF0000"/>
              </a:solidFill>
              <a:latin typeface="Andalus" pitchFamily="18" charset="-78"/>
              <a:cs typeface="Andalus" pitchFamily="18" charset="-78"/>
            </a:endParaRPr>
          </a:p>
          <a:p>
            <a:pPr marL="0" indent="0" algn="ctr" eaLnBrk="1">
              <a:lnSpc>
                <a:spcPct val="102000"/>
              </a:lnSpc>
              <a:buClr>
                <a:srgbClr val="000000"/>
              </a:buClr>
              <a:buSzPct val="45000"/>
            </a:pPr>
            <a:r>
              <a:rPr lang="en-US" altLang="en-US" sz="2200" b="1" dirty="0" smtClean="0">
                <a:solidFill>
                  <a:srgbClr val="FF0000"/>
                </a:solidFill>
                <a:latin typeface="Andalus" pitchFamily="18" charset="-78"/>
                <a:cs typeface="Andalus" pitchFamily="18" charset="-78"/>
              </a:rPr>
              <a:t>Roy.Someswar@gmail.com</a:t>
            </a:r>
          </a:p>
          <a:p>
            <a:pPr marL="0" indent="0">
              <a:lnSpc>
                <a:spcPct val="102000"/>
              </a:lnSpc>
              <a:buClr>
                <a:srgbClr val="000000"/>
              </a:buClr>
              <a:buSzPct val="45000"/>
            </a:pPr>
            <a:endParaRPr lang="en-US" altLang="en-US" sz="2400" dirty="0">
              <a:solidFill>
                <a:srgbClr val="000000"/>
              </a:solidFill>
              <a:latin typeface="Andalus" pitchFamily="18" charset="-78"/>
              <a:cs typeface="Andalus" pitchFamily="18" charset="-78"/>
            </a:endParaRPr>
          </a:p>
          <a:p>
            <a:pPr marL="0" indent="0" eaLnBrk="1">
              <a:lnSpc>
                <a:spcPct val="102000"/>
              </a:lnSpc>
              <a:buClr>
                <a:srgbClr val="000000"/>
              </a:buClr>
              <a:buSzPct val="45000"/>
            </a:pPr>
            <a:endParaRPr lang="en-US" altLang="en-US" sz="2400" dirty="0">
              <a:solidFill>
                <a:srgbClr val="000000"/>
              </a:solidFill>
              <a:latin typeface="Andalus" pitchFamily="18" charset="-78"/>
              <a:cs typeface="Andalus" pitchFamily="18" charset="-78"/>
            </a:endParaRPr>
          </a:p>
        </p:txBody>
      </p:sp>
      <p:pic>
        <p:nvPicPr>
          <p:cNvPr id="3076" name="Picture 4" descr="http://cdn.flaticon.com/png/256/27630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6123" y="6021288"/>
            <a:ext cx="591741" cy="591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6183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532" y="1700808"/>
            <a:ext cx="8676964" cy="4392488"/>
          </a:xfrm>
        </p:spPr>
        <p:txBody>
          <a:bodyPr>
            <a:normAutofit/>
          </a:bodyPr>
          <a:lstStyle/>
          <a:p>
            <a:pPr algn="l"/>
            <a:r>
              <a:rPr lang="en-GB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lang="en-GB" sz="2800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012160" y="6381328"/>
            <a:ext cx="2895600" cy="365125"/>
          </a:xfrm>
        </p:spPr>
        <p:txBody>
          <a:bodyPr/>
          <a:lstStyle/>
          <a:p>
            <a:pPr algn="r"/>
            <a:fld id="{F32D0A31-4B66-4B85-9B61-E5CC1120D40B}" type="slidenum">
              <a:rPr lang="en-GB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fld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http://msca2015.lu/wp-content/uploads/2015/08/log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5" y="44624"/>
            <a:ext cx="1615959" cy="564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7488" y="2951163"/>
            <a:ext cx="1703387" cy="2406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66CC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115616" y="5583238"/>
            <a:ext cx="4211638" cy="706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66CC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>
            <a:spAutoFit/>
          </a:bodyPr>
          <a:lstStyle>
            <a:lvl1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9pPr>
          </a:lstStyle>
          <a:p>
            <a:pPr eaLnBrk="1" hangingPunct="1">
              <a:buClr>
                <a:srgbClr val="000000"/>
              </a:buClr>
              <a:buSzPct val="100000"/>
              <a:buFont typeface="Times New Roman" pitchFamily="16" charset="0"/>
              <a:buNone/>
            </a:pPr>
            <a:r>
              <a:rPr lang="en-US" altLang="en-US" sz="2000" i="1" dirty="0">
                <a:solidFill>
                  <a:srgbClr val="000000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Marie Skłodowska-Curie</a:t>
            </a:r>
          </a:p>
          <a:p>
            <a:pPr eaLnBrk="1" hangingPunct="1">
              <a:buClr>
                <a:srgbClr val="000000"/>
              </a:buClr>
              <a:buSzPct val="100000"/>
              <a:buFont typeface="Times New Roman" pitchFamily="16" charset="0"/>
              <a:buNone/>
            </a:pPr>
            <a:r>
              <a:rPr lang="en-US" altLang="en-US" sz="2000" i="1" dirty="0">
                <a:solidFill>
                  <a:srgbClr val="000000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(1867-1934</a:t>
            </a:r>
            <a:r>
              <a:rPr lang="en-US" altLang="en-US" i="1" dirty="0">
                <a:solidFill>
                  <a:srgbClr val="000000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)</a:t>
            </a:r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755576" y="1247775"/>
            <a:ext cx="8064896" cy="2693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 marL="215900" indent="-21590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9pPr>
          </a:lstStyle>
          <a:p>
            <a:pPr marL="342900" indent="-342900" eaLnBrk="1">
              <a:lnSpc>
                <a:spcPct val="102000"/>
              </a:lnSpc>
              <a:buClr>
                <a:srgbClr val="000000"/>
              </a:buClr>
              <a:buSzPct val="45000"/>
              <a:buFont typeface="Wingdings" panose="05000000000000000000" pitchFamily="2" charset="2"/>
              <a:buChar char="v"/>
            </a:pPr>
            <a:r>
              <a:rPr lang="en-US" altLang="en-US" sz="2400" dirty="0" smtClean="0">
                <a:solidFill>
                  <a:srgbClr val="000000"/>
                </a:solidFill>
                <a:latin typeface="Andalus" pitchFamily="18" charset="-78"/>
                <a:cs typeface="Andalus" pitchFamily="18" charset="-78"/>
              </a:rPr>
              <a:t>Established </a:t>
            </a:r>
            <a:r>
              <a:rPr lang="en-US" altLang="en-US" sz="2400" dirty="0">
                <a:solidFill>
                  <a:srgbClr val="000000"/>
                </a:solidFill>
                <a:latin typeface="Andalus" pitchFamily="18" charset="-78"/>
                <a:cs typeface="Andalus" pitchFamily="18" charset="-78"/>
              </a:rPr>
              <a:t>in 2012</a:t>
            </a:r>
          </a:p>
          <a:p>
            <a:pPr marL="342900" indent="-342900" eaLnBrk="1">
              <a:lnSpc>
                <a:spcPct val="102000"/>
              </a:lnSpc>
              <a:buClr>
                <a:srgbClr val="000000"/>
              </a:buClr>
              <a:buSzPct val="45000"/>
              <a:buFont typeface="Wingdings" panose="05000000000000000000" pitchFamily="2" charset="2"/>
              <a:buChar char="v"/>
            </a:pPr>
            <a:r>
              <a:rPr lang="en-US" altLang="en-US" sz="2400" dirty="0" smtClean="0">
                <a:solidFill>
                  <a:srgbClr val="000000"/>
                </a:solidFill>
                <a:latin typeface="Andalus" pitchFamily="18" charset="-78"/>
                <a:cs typeface="Andalus" pitchFamily="18" charset="-78"/>
              </a:rPr>
              <a:t>An </a:t>
            </a:r>
            <a:r>
              <a:rPr lang="en-GB" altLang="en-US" sz="2400" dirty="0">
                <a:solidFill>
                  <a:srgbClr val="000000"/>
                </a:solidFill>
                <a:latin typeface="Andalus" pitchFamily="18" charset="-78"/>
                <a:cs typeface="Andalus" pitchFamily="18" charset="-78"/>
              </a:rPr>
              <a:t>international non-profit association </a:t>
            </a:r>
            <a:r>
              <a:rPr lang="en-GB" altLang="en-US" sz="2400" dirty="0" smtClean="0">
                <a:solidFill>
                  <a:srgbClr val="000000"/>
                </a:solidFill>
                <a:latin typeface="Andalus" pitchFamily="18" charset="-78"/>
                <a:cs typeface="Andalus" pitchFamily="18" charset="-78"/>
              </a:rPr>
              <a:t>(AISBL) [since 2014]</a:t>
            </a:r>
            <a:endParaRPr lang="en-GB" altLang="en-US" sz="2400" dirty="0">
              <a:solidFill>
                <a:srgbClr val="000000"/>
              </a:solidFill>
              <a:latin typeface="Andalus" pitchFamily="18" charset="-78"/>
              <a:cs typeface="Andalus" pitchFamily="18" charset="-78"/>
            </a:endParaRPr>
          </a:p>
          <a:p>
            <a:pPr marL="342900" indent="-342900" eaLnBrk="1">
              <a:lnSpc>
                <a:spcPct val="102000"/>
              </a:lnSpc>
              <a:buClr>
                <a:srgbClr val="000000"/>
              </a:buClr>
              <a:buSzPct val="45000"/>
              <a:buFont typeface="Wingdings" panose="05000000000000000000" pitchFamily="2" charset="2"/>
              <a:buChar char="v"/>
            </a:pPr>
            <a:r>
              <a:rPr lang="en-US" altLang="en-US" sz="2400" dirty="0">
                <a:solidFill>
                  <a:srgbClr val="000000"/>
                </a:solidFill>
                <a:latin typeface="Andalus" pitchFamily="18" charset="-78"/>
                <a:cs typeface="Andalus" pitchFamily="18" charset="-78"/>
              </a:rPr>
              <a:t>Currently </a:t>
            </a:r>
            <a:r>
              <a:rPr lang="en-US" altLang="en-US" sz="2400" dirty="0" smtClean="0">
                <a:solidFill>
                  <a:srgbClr val="000000"/>
                </a:solidFill>
                <a:latin typeface="Andalus" pitchFamily="18" charset="-78"/>
                <a:cs typeface="Andalus" pitchFamily="18" charset="-78"/>
              </a:rPr>
              <a:t>6600 </a:t>
            </a:r>
            <a:r>
              <a:rPr lang="en-US" altLang="en-US" sz="2400" dirty="0">
                <a:solidFill>
                  <a:srgbClr val="000000"/>
                </a:solidFill>
                <a:latin typeface="Andalus" pitchFamily="18" charset="-78"/>
                <a:cs typeface="Andalus" pitchFamily="18" charset="-78"/>
              </a:rPr>
              <a:t>registered members</a:t>
            </a: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28" t="39490" r="52449" b="25473"/>
          <a:stretch>
            <a:fillRect/>
          </a:stretch>
        </p:blipFill>
        <p:spPr bwMode="auto">
          <a:xfrm>
            <a:off x="4019550" y="3416300"/>
            <a:ext cx="4611688" cy="320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7021513" y="3213100"/>
            <a:ext cx="1438275" cy="401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66CC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>
            <a:spAutoFit/>
          </a:bodyPr>
          <a:lstStyle>
            <a:lvl1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9pPr>
          </a:lstStyle>
          <a:p>
            <a:pPr eaLnBrk="1" hangingPunct="1">
              <a:buClr>
                <a:srgbClr val="000000"/>
              </a:buClr>
              <a:buSzPct val="100000"/>
              <a:buFont typeface="Times New Roman" pitchFamily="16" charset="0"/>
              <a:buNone/>
            </a:pPr>
            <a:r>
              <a:rPr lang="en-US" altLang="en-US" sz="2000" i="1">
                <a:solidFill>
                  <a:srgbClr val="000000"/>
                </a:solidFill>
                <a:latin typeface="Calibri" charset="0"/>
              </a:rPr>
              <a:t>Nationality</a:t>
            </a:r>
            <a:endParaRPr lang="en-US" altLang="en-US" i="1">
              <a:solidFill>
                <a:srgbClr val="000000"/>
              </a:solidFill>
              <a:latin typeface="Calibri" charset="0"/>
            </a:endParaRPr>
          </a:p>
        </p:txBody>
      </p:sp>
      <p:sp>
        <p:nvSpPr>
          <p:cNvPr id="13" name="テキスト ボックス 7"/>
          <p:cNvSpPr txBox="1"/>
          <p:nvPr/>
        </p:nvSpPr>
        <p:spPr>
          <a:xfrm>
            <a:off x="1651454" y="332656"/>
            <a:ext cx="6952994" cy="52322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en-US" sz="2800" b="1" dirty="0">
                <a:solidFill>
                  <a:schemeClr val="bg1"/>
                </a:solidFill>
                <a:latin typeface="Century" panose="02040604050505020304" pitchFamily="18" charset="0"/>
              </a:rPr>
              <a:t>Marie Curie Alumni Association - MCAA</a:t>
            </a:r>
          </a:p>
        </p:txBody>
      </p:sp>
      <p:pic>
        <p:nvPicPr>
          <p:cNvPr id="14" name="Picture 2" descr="C:\Users\Tablet\OneDrive\4. Marie Curie MCAA\Promotional Materials\MCAA Logo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5933276"/>
            <a:ext cx="864096" cy="845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1849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012160" y="6381328"/>
            <a:ext cx="2895600" cy="365125"/>
          </a:xfrm>
        </p:spPr>
        <p:txBody>
          <a:bodyPr/>
          <a:lstStyle/>
          <a:p>
            <a:pPr algn="r"/>
            <a:fld id="{F32D0A31-4B66-4B85-9B61-E5CC1120D40B}" type="slidenum">
              <a:rPr lang="en-GB" smtClean="0">
                <a:latin typeface="Andalus" panose="02020603050405020304" pitchFamily="18" charset="-78"/>
                <a:cs typeface="Andalus" panose="02020603050405020304" pitchFamily="18" charset="-78"/>
              </a:rPr>
              <a:t>4</a:t>
            </a:fld>
            <a:endParaRPr lang="en-GB" dirty="0"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  <p:pic>
        <p:nvPicPr>
          <p:cNvPr id="51" name="Picture 2" descr="http://msca2015.lu/wp-content/uploads/2015/08/log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5" y="44624"/>
            <a:ext cx="1615959" cy="564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" descr="C:\Users\Tablet\OneDrive\4. Marie Curie MCAA\Promotional Materials\MCAA Log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5933276"/>
            <a:ext cx="864096" cy="845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3" name="Rounded Rectangle 52"/>
          <p:cNvSpPr/>
          <p:nvPr/>
        </p:nvSpPr>
        <p:spPr>
          <a:xfrm>
            <a:off x="635466" y="1850116"/>
            <a:ext cx="2064326" cy="49876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innerShdw blurRad="114300">
              <a:schemeClr val="accent2">
                <a:lumMod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Networking</a:t>
            </a:r>
            <a:endParaRPr lang="en-US" sz="1400" dirty="0">
              <a:solidFill>
                <a:schemeClr val="tx1"/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  <p:sp>
        <p:nvSpPr>
          <p:cNvPr id="54" name="Rounded Rectangle 53"/>
          <p:cNvSpPr/>
          <p:nvPr/>
        </p:nvSpPr>
        <p:spPr>
          <a:xfrm>
            <a:off x="2339752" y="2142371"/>
            <a:ext cx="2064326" cy="49876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innerShdw blurRad="114300">
              <a:schemeClr val="accent2">
                <a:lumMod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Collaboration</a:t>
            </a:r>
            <a:endParaRPr lang="en-US" dirty="0">
              <a:solidFill>
                <a:schemeClr val="tx1"/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  <p:sp>
        <p:nvSpPr>
          <p:cNvPr id="55" name="Rounded Rectangle 54"/>
          <p:cNvSpPr/>
          <p:nvPr/>
        </p:nvSpPr>
        <p:spPr>
          <a:xfrm>
            <a:off x="4057879" y="2267062"/>
            <a:ext cx="2299853" cy="49876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innerShdw blurRad="114300">
              <a:schemeClr val="accent2">
                <a:lumMod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Mutual understanding</a:t>
            </a:r>
            <a:endParaRPr lang="en-US" sz="1400" dirty="0">
              <a:solidFill>
                <a:schemeClr val="tx1"/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  <p:sp>
        <p:nvSpPr>
          <p:cNvPr id="56" name="Rounded Rectangle 55"/>
          <p:cNvSpPr/>
          <p:nvPr/>
        </p:nvSpPr>
        <p:spPr>
          <a:xfrm>
            <a:off x="611560" y="3221294"/>
            <a:ext cx="2064326" cy="49876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innerShdw blurRad="114300">
              <a:srgbClr val="00B0F0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Forum for debate</a:t>
            </a:r>
            <a:endParaRPr lang="en-US" sz="1400" dirty="0">
              <a:solidFill>
                <a:schemeClr val="tx1"/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  <p:sp>
        <p:nvSpPr>
          <p:cNvPr id="57" name="Rounded Rectangle 56"/>
          <p:cNvSpPr/>
          <p:nvPr/>
        </p:nvSpPr>
        <p:spPr>
          <a:xfrm>
            <a:off x="611560" y="4497644"/>
            <a:ext cx="2064326" cy="49876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innerShdw blurRad="114300">
              <a:srgbClr val="002060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Global relationship</a:t>
            </a:r>
            <a:endParaRPr lang="en-US" dirty="0">
              <a:solidFill>
                <a:schemeClr val="tx1"/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  <p:sp>
        <p:nvSpPr>
          <p:cNvPr id="58" name="Rounded Rectangle 57"/>
          <p:cNvSpPr/>
          <p:nvPr/>
        </p:nvSpPr>
        <p:spPr>
          <a:xfrm>
            <a:off x="2488851" y="3373694"/>
            <a:ext cx="2289464" cy="49876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innerShdw blurRad="114300">
              <a:srgbClr val="00B0F0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Promotion of MSCA</a:t>
            </a:r>
            <a:endParaRPr lang="en-US" dirty="0">
              <a:solidFill>
                <a:schemeClr val="tx1"/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  <p:sp>
        <p:nvSpPr>
          <p:cNvPr id="59" name="Rounded Rectangle 58"/>
          <p:cNvSpPr/>
          <p:nvPr/>
        </p:nvSpPr>
        <p:spPr>
          <a:xfrm>
            <a:off x="4598205" y="3507044"/>
            <a:ext cx="2313709" cy="49876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innerShdw blurRad="114300">
              <a:srgbClr val="00B0F0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Career enhancement</a:t>
            </a:r>
            <a:endParaRPr lang="en-US" sz="1400" dirty="0">
              <a:solidFill>
                <a:schemeClr val="tx1"/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  <p:sp>
        <p:nvSpPr>
          <p:cNvPr id="60" name="Rounded Rectangle 59"/>
          <p:cNvSpPr/>
          <p:nvPr/>
        </p:nvSpPr>
        <p:spPr>
          <a:xfrm>
            <a:off x="2582368" y="4650044"/>
            <a:ext cx="2376055" cy="49876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innerShdw blurRad="114300">
              <a:srgbClr val="002060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Ambassadors of MSCA</a:t>
            </a:r>
            <a:endParaRPr lang="en-US" dirty="0">
              <a:solidFill>
                <a:schemeClr val="tx1"/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  <p:sp>
        <p:nvSpPr>
          <p:cNvPr id="61" name="Rounded Rectangle 60"/>
          <p:cNvSpPr/>
          <p:nvPr/>
        </p:nvSpPr>
        <p:spPr>
          <a:xfrm>
            <a:off x="4716016" y="4963050"/>
            <a:ext cx="2535382" cy="554182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innerShdw blurRad="114300">
              <a:srgbClr val="002060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MC experience of mobility</a:t>
            </a:r>
            <a:endParaRPr lang="en-US" dirty="0">
              <a:solidFill>
                <a:schemeClr val="tx1"/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  <p:sp>
        <p:nvSpPr>
          <p:cNvPr id="62" name="Rounded Rectangle 61"/>
          <p:cNvSpPr/>
          <p:nvPr/>
        </p:nvSpPr>
        <p:spPr>
          <a:xfrm>
            <a:off x="1472223" y="5805264"/>
            <a:ext cx="2739737" cy="49876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innerShdw blurRad="114300">
              <a:schemeClr val="tx1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Dissemination of outputs</a:t>
            </a:r>
            <a:endParaRPr lang="en-US" dirty="0">
              <a:solidFill>
                <a:schemeClr val="tx1"/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  <p:sp>
        <p:nvSpPr>
          <p:cNvPr id="63" name="Oval 62"/>
          <p:cNvSpPr/>
          <p:nvPr/>
        </p:nvSpPr>
        <p:spPr>
          <a:xfrm>
            <a:off x="7531953" y="1722156"/>
            <a:ext cx="1323109" cy="443345"/>
          </a:xfrm>
          <a:prstGeom prst="ellipse">
            <a:avLst/>
          </a:prstGeom>
          <a:solidFill>
            <a:schemeClr val="bg1"/>
          </a:solidFill>
          <a:ln>
            <a:solidFill>
              <a:schemeClr val="accent4">
                <a:lumMod val="60000"/>
                <a:lumOff val="40000"/>
              </a:schemeClr>
            </a:solidFill>
          </a:ln>
          <a:effectLst>
            <a:outerShdw blurRad="40000" dist="23000" dir="5400000" rotWithShape="0">
              <a:srgbClr val="7030A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Countries</a:t>
            </a:r>
            <a:endParaRPr lang="en-US" sz="1600" dirty="0">
              <a:solidFill>
                <a:schemeClr val="tx1"/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  <p:sp>
        <p:nvSpPr>
          <p:cNvPr id="64" name="Oval 63"/>
          <p:cNvSpPr/>
          <p:nvPr/>
        </p:nvSpPr>
        <p:spPr>
          <a:xfrm>
            <a:off x="7603961" y="2290192"/>
            <a:ext cx="1323109" cy="443345"/>
          </a:xfrm>
          <a:prstGeom prst="ellipse">
            <a:avLst/>
          </a:prstGeom>
          <a:solidFill>
            <a:schemeClr val="bg1"/>
          </a:solidFill>
          <a:ln>
            <a:solidFill>
              <a:schemeClr val="accent4">
                <a:lumMod val="60000"/>
                <a:lumOff val="40000"/>
              </a:schemeClr>
            </a:solidFill>
          </a:ln>
          <a:effectLst>
            <a:outerShdw blurRad="40000" dist="23000" dir="5400000" rotWithShape="0">
              <a:srgbClr val="7030A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Sectors</a:t>
            </a:r>
            <a:endParaRPr lang="en-US" sz="1600" dirty="0">
              <a:solidFill>
                <a:schemeClr val="tx1"/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  <p:sp>
        <p:nvSpPr>
          <p:cNvPr id="65" name="Oval 64"/>
          <p:cNvSpPr/>
          <p:nvPr/>
        </p:nvSpPr>
        <p:spPr>
          <a:xfrm>
            <a:off x="7603961" y="2913647"/>
            <a:ext cx="1323109" cy="443345"/>
          </a:xfrm>
          <a:prstGeom prst="ellipse">
            <a:avLst/>
          </a:prstGeom>
          <a:solidFill>
            <a:schemeClr val="bg1"/>
          </a:solidFill>
          <a:ln>
            <a:solidFill>
              <a:schemeClr val="accent4">
                <a:lumMod val="60000"/>
                <a:lumOff val="40000"/>
              </a:schemeClr>
            </a:solidFill>
          </a:ln>
          <a:effectLst>
            <a:outerShdw blurRad="40000" dist="23000" dir="5400000" rotWithShape="0">
              <a:srgbClr val="7030A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Disciplines</a:t>
            </a:r>
            <a:endParaRPr lang="en-US" sz="1600" dirty="0">
              <a:solidFill>
                <a:schemeClr val="tx1"/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  <p:cxnSp>
        <p:nvCxnSpPr>
          <p:cNvPr id="66" name="Straight Arrow Connector 65"/>
          <p:cNvCxnSpPr>
            <a:stCxn id="55" idx="3"/>
          </p:cNvCxnSpPr>
          <p:nvPr/>
        </p:nvCxnSpPr>
        <p:spPr>
          <a:xfrm flipV="1">
            <a:off x="6357732" y="1952754"/>
            <a:ext cx="1149730" cy="563690"/>
          </a:xfrm>
          <a:prstGeom prst="straightConnector1">
            <a:avLst/>
          </a:prstGeom>
          <a:ln w="3175">
            <a:solidFill>
              <a:schemeClr val="accent4">
                <a:lumMod val="60000"/>
                <a:lumOff val="40000"/>
              </a:schemeClr>
            </a:solidFill>
            <a:prstDash val="sysDot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/>
          <p:cNvCxnSpPr>
            <a:stCxn id="55" idx="3"/>
            <a:endCxn id="64" idx="2"/>
          </p:cNvCxnSpPr>
          <p:nvPr/>
        </p:nvCxnSpPr>
        <p:spPr>
          <a:xfrm flipV="1">
            <a:off x="6357732" y="2511865"/>
            <a:ext cx="1246229" cy="4579"/>
          </a:xfrm>
          <a:prstGeom prst="straightConnector1">
            <a:avLst/>
          </a:prstGeom>
          <a:ln w="3175">
            <a:solidFill>
              <a:schemeClr val="accent4">
                <a:lumMod val="60000"/>
                <a:lumOff val="40000"/>
              </a:schemeClr>
            </a:solidFill>
            <a:prstDash val="sysDot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8" name="Straight Arrow Connector 67"/>
          <p:cNvCxnSpPr>
            <a:stCxn id="55" idx="3"/>
          </p:cNvCxnSpPr>
          <p:nvPr/>
        </p:nvCxnSpPr>
        <p:spPr>
          <a:xfrm>
            <a:off x="6357732" y="2516444"/>
            <a:ext cx="1149730" cy="602312"/>
          </a:xfrm>
          <a:prstGeom prst="straightConnector1">
            <a:avLst/>
          </a:prstGeom>
          <a:ln w="3175">
            <a:solidFill>
              <a:schemeClr val="accent4">
                <a:lumMod val="60000"/>
                <a:lumOff val="40000"/>
              </a:schemeClr>
            </a:solidFill>
            <a:prstDash val="sysDot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0" name="テキスト ボックス 7"/>
          <p:cNvSpPr txBox="1"/>
          <p:nvPr/>
        </p:nvSpPr>
        <p:spPr>
          <a:xfrm>
            <a:off x="2310245" y="575799"/>
            <a:ext cx="4731232" cy="52322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en-US" sz="2800" b="1" dirty="0" smtClean="0">
                <a:solidFill>
                  <a:schemeClr val="bg1"/>
                </a:solidFill>
                <a:latin typeface="Century" panose="02040604050505020304" pitchFamily="18" charset="0"/>
              </a:rPr>
              <a:t>MCAA – Aims &amp; Objectives</a:t>
            </a:r>
            <a:endParaRPr lang="en-US" altLang="en-US" sz="2800" b="1" dirty="0">
              <a:solidFill>
                <a:schemeClr val="bg1"/>
              </a:solidFill>
              <a:latin typeface="Century" panose="02040604050505020304" pitchFamily="18" charset="0"/>
            </a:endParaRPr>
          </a:p>
        </p:txBody>
      </p:sp>
      <p:sp>
        <p:nvSpPr>
          <p:cNvPr id="72" name="Rounded Rectangle 71"/>
          <p:cNvSpPr/>
          <p:nvPr/>
        </p:nvSpPr>
        <p:spPr>
          <a:xfrm>
            <a:off x="3920495" y="6165304"/>
            <a:ext cx="2739737" cy="49876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innerShdw blurRad="114300">
              <a:schemeClr val="tx1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Training and Workshops</a:t>
            </a:r>
            <a:endParaRPr lang="en-US" dirty="0">
              <a:solidFill>
                <a:schemeClr val="tx1"/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07672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012160" y="6381328"/>
            <a:ext cx="2895600" cy="365125"/>
          </a:xfrm>
        </p:spPr>
        <p:txBody>
          <a:bodyPr/>
          <a:lstStyle/>
          <a:p>
            <a:pPr algn="r"/>
            <a:fld id="{F32D0A31-4B66-4B85-9B61-E5CC1120D40B}" type="slidenum">
              <a:rPr lang="en-GB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fld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Text Box 7"/>
          <p:cNvSpPr txBox="1">
            <a:spLocks noChangeArrowheads="1"/>
          </p:cNvSpPr>
          <p:nvPr/>
        </p:nvSpPr>
        <p:spPr bwMode="auto">
          <a:xfrm>
            <a:off x="611560" y="3059668"/>
            <a:ext cx="8640960" cy="30336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 marL="342900" indent="-34290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9pPr>
          </a:lstStyle>
          <a:p>
            <a:pPr eaLnBrk="1">
              <a:lnSpc>
                <a:spcPct val="102000"/>
              </a:lnSpc>
              <a:buClr>
                <a:srgbClr val="000000"/>
              </a:buClr>
              <a:buSzPct val="45000"/>
              <a:buFont typeface="Wingdings" charset="2"/>
              <a:buChar char="v"/>
            </a:pPr>
            <a:r>
              <a:rPr lang="en-US" altLang="en-US" sz="2400" dirty="0" smtClean="0">
                <a:solidFill>
                  <a:srgbClr val="000000"/>
                </a:solidFill>
                <a:latin typeface="Andalus" pitchFamily="18" charset="-78"/>
                <a:cs typeface="Andalus" pitchFamily="18" charset="-78"/>
              </a:rPr>
              <a:t>Current fellows – You don’t need to be an “Alumni”</a:t>
            </a:r>
            <a:endParaRPr lang="en-US" altLang="en-US" sz="2400" dirty="0">
              <a:solidFill>
                <a:srgbClr val="000000"/>
              </a:solidFill>
              <a:latin typeface="Andalus" pitchFamily="18" charset="-78"/>
              <a:cs typeface="Andalus" pitchFamily="18" charset="-78"/>
            </a:endParaRPr>
          </a:p>
          <a:p>
            <a:pPr eaLnBrk="1">
              <a:lnSpc>
                <a:spcPct val="102000"/>
              </a:lnSpc>
              <a:buClr>
                <a:srgbClr val="000000"/>
              </a:buClr>
              <a:buSzPct val="45000"/>
              <a:buFont typeface="Wingdings" charset="2"/>
              <a:buChar char="v"/>
            </a:pPr>
            <a:r>
              <a:rPr lang="en-US" altLang="en-US" sz="2400" dirty="0">
                <a:solidFill>
                  <a:srgbClr val="000000"/>
                </a:solidFill>
                <a:latin typeface="Andalus" pitchFamily="18" charset="-78"/>
                <a:cs typeface="Andalus" pitchFamily="18" charset="-78"/>
              </a:rPr>
              <a:t>Past </a:t>
            </a:r>
            <a:r>
              <a:rPr lang="en-US" altLang="en-US" sz="2400" dirty="0" smtClean="0">
                <a:solidFill>
                  <a:srgbClr val="000000"/>
                </a:solidFill>
                <a:latin typeface="Andalus" pitchFamily="18" charset="-78"/>
                <a:cs typeface="Andalus" pitchFamily="18" charset="-78"/>
              </a:rPr>
              <a:t>fellows – from FP4 to Horizon 2020</a:t>
            </a:r>
            <a:endParaRPr lang="en-US" altLang="en-US" sz="2400" dirty="0">
              <a:solidFill>
                <a:srgbClr val="000000"/>
              </a:solidFill>
              <a:latin typeface="Andalus" pitchFamily="18" charset="-78"/>
              <a:cs typeface="Andalus" pitchFamily="18" charset="-78"/>
            </a:endParaRPr>
          </a:p>
          <a:p>
            <a:pPr eaLnBrk="1">
              <a:lnSpc>
                <a:spcPct val="102000"/>
              </a:lnSpc>
              <a:buClr>
                <a:srgbClr val="000000"/>
              </a:buClr>
              <a:buSzPct val="45000"/>
              <a:buFont typeface="Wingdings" charset="2"/>
              <a:buChar char="v"/>
            </a:pPr>
            <a:r>
              <a:rPr lang="en-US" altLang="en-US" sz="2400" dirty="0">
                <a:solidFill>
                  <a:srgbClr val="000000"/>
                </a:solidFill>
                <a:latin typeface="Andalus" pitchFamily="18" charset="-78"/>
                <a:cs typeface="Andalus" pitchFamily="18" charset="-78"/>
              </a:rPr>
              <a:t>From any </a:t>
            </a:r>
            <a:r>
              <a:rPr lang="en-US" altLang="en-US" sz="2400" dirty="0" smtClean="0">
                <a:solidFill>
                  <a:srgbClr val="000000"/>
                </a:solidFill>
                <a:latin typeface="Andalus" pitchFamily="18" charset="-78"/>
                <a:cs typeface="Andalus" pitchFamily="18" charset="-78"/>
              </a:rPr>
              <a:t>disciplines – from Humanities to Rocket Science</a:t>
            </a:r>
            <a:endParaRPr lang="en-US" altLang="en-US" sz="2400" dirty="0">
              <a:solidFill>
                <a:srgbClr val="000000"/>
              </a:solidFill>
              <a:latin typeface="Andalus" pitchFamily="18" charset="-78"/>
              <a:cs typeface="Andalus" pitchFamily="18" charset="-78"/>
            </a:endParaRPr>
          </a:p>
          <a:p>
            <a:pPr eaLnBrk="1">
              <a:lnSpc>
                <a:spcPct val="102000"/>
              </a:lnSpc>
              <a:buClr>
                <a:srgbClr val="000000"/>
              </a:buClr>
              <a:buSzPct val="45000"/>
              <a:buFont typeface="Wingdings" charset="2"/>
              <a:buChar char="v"/>
            </a:pPr>
            <a:r>
              <a:rPr lang="en-US" altLang="en-US" sz="2400" dirty="0">
                <a:solidFill>
                  <a:srgbClr val="000000"/>
                </a:solidFill>
                <a:latin typeface="Andalus" pitchFamily="18" charset="-78"/>
                <a:cs typeface="Andalus" pitchFamily="18" charset="-78"/>
              </a:rPr>
              <a:t>Any sectors </a:t>
            </a:r>
            <a:r>
              <a:rPr lang="en-US" altLang="en-US" sz="2400" dirty="0" smtClean="0">
                <a:solidFill>
                  <a:srgbClr val="000000"/>
                </a:solidFill>
                <a:latin typeface="Andalus" pitchFamily="18" charset="-78"/>
                <a:cs typeface="Andalus" pitchFamily="18" charset="-78"/>
              </a:rPr>
              <a:t>– from Academia to Entrepreneur</a:t>
            </a:r>
            <a:endParaRPr lang="en-US" altLang="en-US" sz="2400" dirty="0">
              <a:solidFill>
                <a:srgbClr val="000000"/>
              </a:solidFill>
              <a:latin typeface="Andalus" pitchFamily="18" charset="-78"/>
              <a:cs typeface="Andalus" pitchFamily="18" charset="-78"/>
            </a:endParaRPr>
          </a:p>
          <a:p>
            <a:pPr eaLnBrk="1">
              <a:lnSpc>
                <a:spcPct val="102000"/>
              </a:lnSpc>
              <a:buClr>
                <a:srgbClr val="000000"/>
              </a:buClr>
              <a:buSzPct val="45000"/>
              <a:buFont typeface="Wingdings" charset="2"/>
              <a:buChar char="v"/>
            </a:pPr>
            <a:r>
              <a:rPr lang="en-US" altLang="en-US" sz="2400" dirty="0">
                <a:solidFill>
                  <a:srgbClr val="000000"/>
                </a:solidFill>
                <a:latin typeface="Andalus" pitchFamily="18" charset="-78"/>
                <a:cs typeface="Andalus" pitchFamily="18" charset="-78"/>
              </a:rPr>
              <a:t>Any countries </a:t>
            </a:r>
            <a:r>
              <a:rPr lang="en-US" altLang="en-US" sz="2400" dirty="0" smtClean="0">
                <a:solidFill>
                  <a:srgbClr val="000000"/>
                </a:solidFill>
                <a:latin typeface="Andalus" pitchFamily="18" charset="-78"/>
                <a:cs typeface="Andalus" pitchFamily="18" charset="-78"/>
              </a:rPr>
              <a:t>– from Asia to America</a:t>
            </a:r>
            <a:endParaRPr lang="en-US" altLang="en-US" sz="2400" dirty="0">
              <a:solidFill>
                <a:srgbClr val="000000"/>
              </a:solidFill>
              <a:latin typeface="Andalus" pitchFamily="18" charset="-78"/>
              <a:cs typeface="Andalus" pitchFamily="18" charset="-78"/>
            </a:endParaRPr>
          </a:p>
        </p:txBody>
      </p:sp>
      <p:pic>
        <p:nvPicPr>
          <p:cNvPr id="51" name="Picture 2" descr="http://msca2015.lu/wp-content/uploads/2015/08/log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5" y="44624"/>
            <a:ext cx="1615959" cy="564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" descr="C:\Users\Tablet\OneDrive\4. Marie Curie MCAA\Promotional Materials\MCAA Logo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5933276"/>
            <a:ext cx="864096" cy="845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3" name="テキスト ボックス 7"/>
          <p:cNvSpPr txBox="1"/>
          <p:nvPr/>
        </p:nvSpPr>
        <p:spPr>
          <a:xfrm>
            <a:off x="2511901" y="856310"/>
            <a:ext cx="4186787" cy="52322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en-US" sz="2800" b="1" dirty="0" smtClean="0">
                <a:solidFill>
                  <a:schemeClr val="bg1"/>
                </a:solidFill>
                <a:latin typeface="Century" panose="02040604050505020304" pitchFamily="18" charset="0"/>
              </a:rPr>
              <a:t>MCAA – Who Can Join?</a:t>
            </a:r>
            <a:endParaRPr lang="en-US" altLang="en-US" sz="2800" b="1" dirty="0">
              <a:solidFill>
                <a:schemeClr val="bg1"/>
              </a:solidFill>
              <a:latin typeface="Century" panose="020406040505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27352" y="5375537"/>
            <a:ext cx="28296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ct val="0"/>
              </a:spcAft>
              <a:buSzPct val="45000"/>
              <a:defRPr/>
            </a:pPr>
            <a:r>
              <a:rPr lang="en-GB" altLang="en-US" b="1" dirty="0">
                <a:solidFill>
                  <a:srgbClr val="FF0000"/>
                </a:solidFill>
                <a:latin typeface="Andalus" pitchFamily="18" charset="-78"/>
                <a:cs typeface="Andalus" pitchFamily="18" charset="-78"/>
              </a:rPr>
              <a:t>MCAA membership is </a:t>
            </a:r>
            <a:r>
              <a:rPr lang="en-GB" altLang="en-US" b="1" u="sng" dirty="0" smtClean="0">
                <a:solidFill>
                  <a:srgbClr val="FF0000"/>
                </a:solidFill>
                <a:latin typeface="Andalus" pitchFamily="18" charset="-78"/>
                <a:cs typeface="Andalus" pitchFamily="18" charset="-78"/>
              </a:rPr>
              <a:t>FREE!</a:t>
            </a:r>
            <a:endParaRPr lang="en-GB" altLang="en-US" dirty="0"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1763688" y="5888885"/>
            <a:ext cx="6552728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ct val="0"/>
              </a:spcAft>
              <a:buSzPct val="45000"/>
              <a:defRPr/>
            </a:pPr>
            <a:r>
              <a:rPr lang="en-GB" altLang="en-US" sz="2600" b="1" dirty="0" smtClean="0">
                <a:solidFill>
                  <a:srgbClr val="FF0000"/>
                </a:solidFill>
                <a:latin typeface="Andalus" pitchFamily="18" charset="-78"/>
                <a:cs typeface="Andalus" pitchFamily="18" charset="-78"/>
              </a:rPr>
              <a:t>COFUND  Fellows are  eligible  to join MCAA</a:t>
            </a:r>
            <a:endParaRPr lang="en-GB" altLang="en-US" sz="2600" dirty="0"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755576" y="1700808"/>
            <a:ext cx="7776864" cy="9085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2000"/>
              </a:lnSpc>
              <a:buClr>
                <a:srgbClr val="000000"/>
              </a:buClr>
              <a:buSzPct val="45000"/>
            </a:pPr>
            <a:r>
              <a:rPr lang="en-US" altLang="en-US" sz="2600" dirty="0">
                <a:solidFill>
                  <a:srgbClr val="000000"/>
                </a:solidFill>
                <a:latin typeface="Andalus" pitchFamily="18" charset="-78"/>
                <a:cs typeface="Andalus" pitchFamily="18" charset="-78"/>
              </a:rPr>
              <a:t>Any MSCA fellow or Alumni who has benefited from a Marie S. Curie Action </a:t>
            </a:r>
          </a:p>
        </p:txBody>
      </p:sp>
    </p:spTree>
    <p:extLst>
      <p:ext uri="{BB962C8B-B14F-4D97-AF65-F5344CB8AC3E}">
        <p14:creationId xmlns:p14="http://schemas.microsoft.com/office/powerpoint/2010/main" val="1881826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012160" y="6381328"/>
            <a:ext cx="2895600" cy="365125"/>
          </a:xfrm>
        </p:spPr>
        <p:txBody>
          <a:bodyPr/>
          <a:lstStyle/>
          <a:p>
            <a:pPr algn="r"/>
            <a:fld id="{F32D0A31-4B66-4B85-9B61-E5CC1120D40B}" type="slidenum">
              <a:rPr lang="en-GB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fld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" name="Picture 2" descr="http://msca2015.lu/wp-content/uploads/2015/08/log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5" y="44624"/>
            <a:ext cx="1615959" cy="564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" descr="C:\Users\Tablet\OneDrive\4. Marie Curie MCAA\Promotional Materials\MCAA Log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5933276"/>
            <a:ext cx="864096" cy="845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テキスト ボックス 7"/>
          <p:cNvSpPr txBox="1"/>
          <p:nvPr/>
        </p:nvSpPr>
        <p:spPr>
          <a:xfrm>
            <a:off x="899592" y="2204864"/>
            <a:ext cx="7457236" cy="52322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en-US" sz="2800" b="1" dirty="0" smtClean="0">
                <a:solidFill>
                  <a:schemeClr val="bg1"/>
                </a:solidFill>
                <a:latin typeface="Century" panose="02040604050505020304" pitchFamily="18" charset="0"/>
              </a:rPr>
              <a:t>10 Reasons – Why you should join MCAA? </a:t>
            </a:r>
            <a:endParaRPr lang="en-US" altLang="en-US" sz="2800" b="1" dirty="0">
              <a:solidFill>
                <a:schemeClr val="bg1"/>
              </a:solidFill>
              <a:latin typeface="Century" panose="02040604050505020304" pitchFamily="18" charset="0"/>
            </a:endParaRPr>
          </a:p>
        </p:txBody>
      </p:sp>
      <p:pic>
        <p:nvPicPr>
          <p:cNvPr id="22530" name="Picture 2" descr="http://cdn2.hubspot.net/hubfs/197491/why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5145" y="3243356"/>
            <a:ext cx="4693119" cy="3131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9070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012160" y="6381328"/>
            <a:ext cx="2895600" cy="365125"/>
          </a:xfrm>
        </p:spPr>
        <p:txBody>
          <a:bodyPr/>
          <a:lstStyle/>
          <a:p>
            <a:pPr algn="r"/>
            <a:fld id="{F32D0A31-4B66-4B85-9B61-E5CC1120D40B}" type="slidenum">
              <a:rPr lang="en-GB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fld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" name="Picture 2" descr="http://msca2015.lu/wp-content/uploads/2015/08/log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5" y="44624"/>
            <a:ext cx="1615959" cy="564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" descr="C:\Users\Tablet\OneDrive\4. Marie Curie MCAA\Promotional Materials\MCAA Log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5933276"/>
            <a:ext cx="864096" cy="845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755576" y="1700808"/>
            <a:ext cx="7776864" cy="6260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2000"/>
              </a:lnSpc>
              <a:buClr>
                <a:srgbClr val="000000"/>
              </a:buClr>
              <a:buSzPct val="45000"/>
            </a:pPr>
            <a:r>
              <a:rPr lang="en-US" altLang="en-US" sz="3400" dirty="0" smtClean="0">
                <a:solidFill>
                  <a:srgbClr val="000000"/>
                </a:solidFill>
                <a:latin typeface="Andalus" pitchFamily="18" charset="-78"/>
                <a:cs typeface="Andalus" pitchFamily="18" charset="-78"/>
              </a:rPr>
              <a:t>1. Micro Travel Grants </a:t>
            </a:r>
            <a:endParaRPr lang="en-US" altLang="en-US" sz="3400" dirty="0">
              <a:solidFill>
                <a:srgbClr val="000000"/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2051720" y="2687703"/>
            <a:ext cx="3704498" cy="30336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 marL="342900" indent="-34290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9pPr>
          </a:lstStyle>
          <a:p>
            <a:pPr eaLnBrk="1">
              <a:lnSpc>
                <a:spcPct val="102000"/>
              </a:lnSpc>
              <a:buClr>
                <a:srgbClr val="000000"/>
              </a:buClr>
              <a:buSzPct val="45000"/>
              <a:buFont typeface="Wingdings" charset="2"/>
              <a:buChar char="v"/>
            </a:pPr>
            <a:r>
              <a:rPr lang="en-US" altLang="en-US" sz="2400" dirty="0" smtClean="0">
                <a:solidFill>
                  <a:srgbClr val="000000"/>
                </a:solidFill>
                <a:latin typeface="Andalus" pitchFamily="18" charset="-78"/>
                <a:cs typeface="Andalus" pitchFamily="18" charset="-78"/>
              </a:rPr>
              <a:t>Conferences</a:t>
            </a:r>
          </a:p>
          <a:p>
            <a:pPr eaLnBrk="1">
              <a:lnSpc>
                <a:spcPct val="102000"/>
              </a:lnSpc>
              <a:buClr>
                <a:srgbClr val="000000"/>
              </a:buClr>
              <a:buSzPct val="45000"/>
              <a:buFont typeface="Wingdings" charset="2"/>
              <a:buChar char="v"/>
            </a:pPr>
            <a:r>
              <a:rPr lang="en-US" altLang="en-US" sz="2400" dirty="0" smtClean="0">
                <a:solidFill>
                  <a:srgbClr val="000000"/>
                </a:solidFill>
                <a:latin typeface="Andalus" pitchFamily="18" charset="-78"/>
                <a:cs typeface="Andalus" pitchFamily="18" charset="-78"/>
              </a:rPr>
              <a:t>Training</a:t>
            </a:r>
          </a:p>
          <a:p>
            <a:pPr>
              <a:lnSpc>
                <a:spcPct val="102000"/>
              </a:lnSpc>
              <a:buClr>
                <a:srgbClr val="000000"/>
              </a:buClr>
              <a:buSzPct val="45000"/>
              <a:buFont typeface="Wingdings" charset="2"/>
              <a:buChar char="v"/>
            </a:pPr>
            <a:r>
              <a:rPr lang="en-US" altLang="en-US" sz="2400" dirty="0" smtClean="0">
                <a:solidFill>
                  <a:srgbClr val="000000"/>
                </a:solidFill>
                <a:latin typeface="Andalus" pitchFamily="18" charset="-78"/>
                <a:cs typeface="Andalus" pitchFamily="18" charset="-78"/>
              </a:rPr>
              <a:t>Career </a:t>
            </a:r>
            <a:r>
              <a:rPr lang="en-US" altLang="en-US" sz="2400" dirty="0">
                <a:solidFill>
                  <a:srgbClr val="000000"/>
                </a:solidFill>
                <a:latin typeface="Andalus" pitchFamily="18" charset="-78"/>
                <a:cs typeface="Andalus" pitchFamily="18" charset="-78"/>
              </a:rPr>
              <a:t>Development</a:t>
            </a:r>
          </a:p>
          <a:p>
            <a:pPr marL="0" indent="0" eaLnBrk="1">
              <a:lnSpc>
                <a:spcPct val="102000"/>
              </a:lnSpc>
              <a:buClr>
                <a:srgbClr val="000000"/>
              </a:buClr>
              <a:buSzPct val="45000"/>
            </a:pPr>
            <a:endParaRPr lang="en-US" altLang="en-US" sz="2400" dirty="0">
              <a:solidFill>
                <a:srgbClr val="000000"/>
              </a:solidFill>
              <a:latin typeface="Andalus" pitchFamily="18" charset="-78"/>
              <a:cs typeface="Andalus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59070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012160" y="6381328"/>
            <a:ext cx="2895600" cy="365125"/>
          </a:xfrm>
        </p:spPr>
        <p:txBody>
          <a:bodyPr/>
          <a:lstStyle/>
          <a:p>
            <a:pPr algn="r"/>
            <a:fld id="{F32D0A31-4B66-4B85-9B61-E5CC1120D40B}" type="slidenum">
              <a:rPr lang="en-GB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fld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" name="Picture 2" descr="http://msca2015.lu/wp-content/uploads/2015/08/log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5" y="44624"/>
            <a:ext cx="1615959" cy="564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" descr="C:\Users\Tablet\OneDrive\4. Marie Curie MCAA\Promotional Materials\MCAA Log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5933276"/>
            <a:ext cx="864096" cy="845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755576" y="1700808"/>
            <a:ext cx="7776864" cy="6260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2000"/>
              </a:lnSpc>
              <a:buClr>
                <a:srgbClr val="000000"/>
              </a:buClr>
              <a:buSzPct val="45000"/>
            </a:pPr>
            <a:r>
              <a:rPr lang="en-US" altLang="en-US" sz="3400" dirty="0">
                <a:solidFill>
                  <a:srgbClr val="000000"/>
                </a:solidFill>
                <a:latin typeface="Andalus" pitchFamily="18" charset="-78"/>
                <a:cs typeface="Andalus" pitchFamily="18" charset="-78"/>
              </a:rPr>
              <a:t>2</a:t>
            </a:r>
            <a:r>
              <a:rPr lang="en-US" altLang="en-US" sz="3400" dirty="0" smtClean="0">
                <a:solidFill>
                  <a:srgbClr val="000000"/>
                </a:solidFill>
                <a:latin typeface="Andalus" pitchFamily="18" charset="-78"/>
                <a:cs typeface="Andalus" pitchFamily="18" charset="-78"/>
              </a:rPr>
              <a:t>. Micro Media Grants </a:t>
            </a:r>
            <a:endParaRPr lang="en-US" altLang="en-US" sz="3400" dirty="0">
              <a:solidFill>
                <a:srgbClr val="000000"/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1907704" y="2739954"/>
            <a:ext cx="6984776" cy="30336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 marL="342900" indent="-34290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9pPr>
          </a:lstStyle>
          <a:p>
            <a:pPr eaLnBrk="1">
              <a:lnSpc>
                <a:spcPct val="102000"/>
              </a:lnSpc>
              <a:buClr>
                <a:srgbClr val="000000"/>
              </a:buClr>
              <a:buSzPct val="45000"/>
              <a:buFont typeface="Wingdings" charset="2"/>
              <a:buChar char="v"/>
            </a:pPr>
            <a:r>
              <a:rPr lang="en-US" altLang="en-US" sz="2400" dirty="0" smtClean="0">
                <a:solidFill>
                  <a:srgbClr val="000000"/>
                </a:solidFill>
                <a:latin typeface="Andalus" pitchFamily="18" charset="-78"/>
                <a:cs typeface="Andalus" pitchFamily="18" charset="-78"/>
              </a:rPr>
              <a:t>Science Communication (project video, website)</a:t>
            </a:r>
          </a:p>
          <a:p>
            <a:pPr eaLnBrk="1">
              <a:lnSpc>
                <a:spcPct val="102000"/>
              </a:lnSpc>
              <a:buClr>
                <a:srgbClr val="000000"/>
              </a:buClr>
              <a:buSzPct val="45000"/>
              <a:buFont typeface="Wingdings" charset="2"/>
              <a:buChar char="v"/>
            </a:pPr>
            <a:r>
              <a:rPr lang="en-US" altLang="en-US" sz="2400" dirty="0" smtClean="0">
                <a:solidFill>
                  <a:srgbClr val="000000"/>
                </a:solidFill>
                <a:latin typeface="Andalus" pitchFamily="18" charset="-78"/>
                <a:cs typeface="Andalus" pitchFamily="18" charset="-78"/>
              </a:rPr>
              <a:t>Journal publication</a:t>
            </a:r>
          </a:p>
          <a:p>
            <a:pPr>
              <a:lnSpc>
                <a:spcPct val="102000"/>
              </a:lnSpc>
              <a:buClr>
                <a:srgbClr val="000000"/>
              </a:buClr>
              <a:buSzPct val="45000"/>
              <a:buFont typeface="Wingdings" charset="2"/>
              <a:buChar char="v"/>
            </a:pPr>
            <a:r>
              <a:rPr lang="en-US" altLang="en-US" sz="2400" dirty="0" smtClean="0">
                <a:solidFill>
                  <a:srgbClr val="000000"/>
                </a:solidFill>
                <a:latin typeface="Andalus" pitchFamily="18" charset="-78"/>
                <a:cs typeface="Andalus" pitchFamily="18" charset="-78"/>
              </a:rPr>
              <a:t>Publishing a Book</a:t>
            </a:r>
            <a:endParaRPr lang="en-US" altLang="en-US" sz="2400" dirty="0">
              <a:solidFill>
                <a:srgbClr val="000000"/>
              </a:solidFill>
              <a:latin typeface="Andalus" pitchFamily="18" charset="-78"/>
              <a:cs typeface="Andalus" pitchFamily="18" charset="-78"/>
            </a:endParaRPr>
          </a:p>
          <a:p>
            <a:pPr marL="0" indent="0" eaLnBrk="1">
              <a:lnSpc>
                <a:spcPct val="102000"/>
              </a:lnSpc>
              <a:buClr>
                <a:srgbClr val="000000"/>
              </a:buClr>
              <a:buSzPct val="45000"/>
            </a:pPr>
            <a:endParaRPr lang="en-US" altLang="en-US" sz="2400" dirty="0">
              <a:solidFill>
                <a:srgbClr val="000000"/>
              </a:solidFill>
              <a:latin typeface="Andalus" pitchFamily="18" charset="-78"/>
              <a:cs typeface="Andalus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78388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012160" y="6381328"/>
            <a:ext cx="2895600" cy="365125"/>
          </a:xfrm>
        </p:spPr>
        <p:txBody>
          <a:bodyPr/>
          <a:lstStyle/>
          <a:p>
            <a:pPr algn="r"/>
            <a:fld id="{F32D0A31-4B66-4B85-9B61-E5CC1120D40B}" type="slidenum">
              <a:rPr lang="en-GB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fld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" name="Picture 2" descr="http://msca2015.lu/wp-content/uploads/2015/08/log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5" y="44624"/>
            <a:ext cx="1615959" cy="564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" descr="C:\Users\Tablet\OneDrive\4. Marie Curie MCAA\Promotional Materials\MCAA Log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5933276"/>
            <a:ext cx="864096" cy="845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755576" y="1700808"/>
            <a:ext cx="7776864" cy="6260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2000"/>
              </a:lnSpc>
              <a:buClr>
                <a:srgbClr val="000000"/>
              </a:buClr>
              <a:buSzPct val="45000"/>
            </a:pPr>
            <a:r>
              <a:rPr lang="en-US" altLang="en-US" sz="3400" dirty="0" smtClean="0">
                <a:solidFill>
                  <a:srgbClr val="000000"/>
                </a:solidFill>
                <a:latin typeface="Andalus" pitchFamily="18" charset="-78"/>
                <a:cs typeface="Andalus" pitchFamily="18" charset="-78"/>
              </a:rPr>
              <a:t>3. Training on Transferable Skills</a:t>
            </a:r>
            <a:endParaRPr lang="en-US" altLang="en-US" sz="3400" dirty="0">
              <a:solidFill>
                <a:srgbClr val="000000"/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1907704" y="2739954"/>
            <a:ext cx="6984776" cy="30336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 marL="342900" indent="-34290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chemeClr val="tx1"/>
                </a:solidFill>
                <a:latin typeface="Arial" charset="0"/>
                <a:ea typeface="SimSun" charset="-122"/>
              </a:defRPr>
            </a:lvl9pPr>
          </a:lstStyle>
          <a:p>
            <a:pPr eaLnBrk="1">
              <a:lnSpc>
                <a:spcPct val="102000"/>
              </a:lnSpc>
              <a:buClr>
                <a:srgbClr val="000000"/>
              </a:buClr>
              <a:buSzPct val="45000"/>
              <a:buFont typeface="Wingdings" charset="2"/>
              <a:buChar char="v"/>
            </a:pPr>
            <a:r>
              <a:rPr lang="en-US" altLang="en-US" sz="2400" dirty="0" smtClean="0">
                <a:solidFill>
                  <a:srgbClr val="000000"/>
                </a:solidFill>
                <a:latin typeface="Andalus" pitchFamily="18" charset="-78"/>
                <a:cs typeface="Andalus" pitchFamily="18" charset="-78"/>
              </a:rPr>
              <a:t>Webinars from Experts (upcoming from Elsevier!)</a:t>
            </a:r>
          </a:p>
          <a:p>
            <a:pPr marL="0" indent="0" eaLnBrk="1">
              <a:lnSpc>
                <a:spcPct val="102000"/>
              </a:lnSpc>
              <a:buClr>
                <a:srgbClr val="000000"/>
              </a:buClr>
              <a:buSzPct val="45000"/>
            </a:pPr>
            <a:endParaRPr lang="en-US" altLang="en-US" sz="2400" dirty="0" smtClean="0">
              <a:solidFill>
                <a:srgbClr val="000000"/>
              </a:solidFill>
              <a:latin typeface="Andalus" pitchFamily="18" charset="-78"/>
              <a:cs typeface="Andalus" pitchFamily="18" charset="-78"/>
            </a:endParaRPr>
          </a:p>
          <a:p>
            <a:pPr>
              <a:lnSpc>
                <a:spcPct val="102000"/>
              </a:lnSpc>
              <a:buClr>
                <a:srgbClr val="000000"/>
              </a:buClr>
              <a:buSzPct val="45000"/>
              <a:buFont typeface="Wingdings" charset="2"/>
              <a:buChar char="v"/>
            </a:pPr>
            <a:r>
              <a:rPr lang="en-US" altLang="en-US" sz="2400" dirty="0" smtClean="0">
                <a:solidFill>
                  <a:srgbClr val="000000"/>
                </a:solidFill>
                <a:latin typeface="Andalus" pitchFamily="18" charset="-78"/>
                <a:cs typeface="Andalus" pitchFamily="18" charset="-78"/>
              </a:rPr>
              <a:t>MCAA Annual Conference</a:t>
            </a:r>
          </a:p>
          <a:p>
            <a:pPr marL="0" indent="0">
              <a:lnSpc>
                <a:spcPct val="102000"/>
              </a:lnSpc>
              <a:buClr>
                <a:srgbClr val="000000"/>
              </a:buClr>
              <a:buSzPct val="45000"/>
            </a:pPr>
            <a:endParaRPr lang="en-US" altLang="en-US" sz="2400" dirty="0" smtClean="0">
              <a:solidFill>
                <a:srgbClr val="000000"/>
              </a:solidFill>
              <a:latin typeface="Andalus" pitchFamily="18" charset="-78"/>
              <a:cs typeface="Andalus" pitchFamily="18" charset="-78"/>
            </a:endParaRPr>
          </a:p>
          <a:p>
            <a:pPr>
              <a:lnSpc>
                <a:spcPct val="102000"/>
              </a:lnSpc>
              <a:buClr>
                <a:srgbClr val="000000"/>
              </a:buClr>
              <a:buSzPct val="45000"/>
              <a:buFont typeface="Wingdings" charset="2"/>
              <a:buChar char="v"/>
            </a:pPr>
            <a:r>
              <a:rPr lang="en-US" altLang="en-US" sz="2400" dirty="0" smtClean="0">
                <a:solidFill>
                  <a:srgbClr val="000000"/>
                </a:solidFill>
                <a:latin typeface="Andalus" pitchFamily="18" charset="-78"/>
                <a:cs typeface="Andalus" pitchFamily="18" charset="-78"/>
              </a:rPr>
              <a:t>Thematic Workshops [e.g., Bridging Science and Business, Research Integrity]</a:t>
            </a:r>
            <a:endParaRPr lang="en-US" altLang="en-US" sz="2400" dirty="0">
              <a:solidFill>
                <a:srgbClr val="000000"/>
              </a:solidFill>
              <a:latin typeface="Andalus" pitchFamily="18" charset="-78"/>
              <a:cs typeface="Andalus" pitchFamily="18" charset="-78"/>
            </a:endParaRPr>
          </a:p>
          <a:p>
            <a:pPr marL="0" indent="0" eaLnBrk="1">
              <a:lnSpc>
                <a:spcPct val="102000"/>
              </a:lnSpc>
              <a:buClr>
                <a:srgbClr val="000000"/>
              </a:buClr>
              <a:buSzPct val="45000"/>
            </a:pPr>
            <a:endParaRPr lang="en-US" altLang="en-US" sz="2400" dirty="0">
              <a:solidFill>
                <a:srgbClr val="000000"/>
              </a:solidFill>
              <a:latin typeface="Andalus" pitchFamily="18" charset="-78"/>
              <a:cs typeface="Andalus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1159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359</TotalTime>
  <Words>636</Words>
  <Application>Microsoft Office PowerPoint</Application>
  <PresentationFormat>On-screen Show (4:3)</PresentationFormat>
  <Paragraphs>168</Paragraphs>
  <Slides>26</Slides>
  <Notes>2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Office Theme</vt:lpstr>
      <vt:lpstr>10 December 2015 – Parallel Session  Because Scientists can ‘also’ be Entrepreneurs:  Initiatives at MCAA and Success Stories  Roy Someshwar, Marie Curie Alumni Association (MCAA)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of Contribution  Speakers Name + Institution</dc:title>
  <dc:creator>Ulrike KOHL</dc:creator>
  <cp:lastModifiedBy>Think_PC</cp:lastModifiedBy>
  <cp:revision>32</cp:revision>
  <dcterms:created xsi:type="dcterms:W3CDTF">2015-12-01T15:57:31Z</dcterms:created>
  <dcterms:modified xsi:type="dcterms:W3CDTF">2015-12-10T00:51:12Z</dcterms:modified>
</cp:coreProperties>
</file>