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6" r:id="rId3"/>
    <p:sldId id="260" r:id="rId4"/>
    <p:sldId id="262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FA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04" y="-1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Independent</a:t>
            </a:r>
            <a:r>
              <a:rPr lang="fr-FR" baseline="0" dirty="0" smtClean="0"/>
              <a:t> structures, </a:t>
            </a:r>
            <a:r>
              <a:rPr lang="fr-FR" baseline="0" dirty="0" err="1" smtClean="0"/>
              <a:t>private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entities</a:t>
            </a:r>
            <a:r>
              <a:rPr lang="fr-FR" baseline="0" dirty="0" smtClean="0"/>
              <a:t> or </a:t>
            </a:r>
            <a:r>
              <a:rPr lang="fr-FR" baseline="0" dirty="0" err="1" smtClean="0"/>
              <a:t>university-based</a:t>
            </a:r>
            <a:r>
              <a:rPr lang="fr-FR" baseline="0" dirty="0" smtClean="0"/>
              <a:t> institutes for Advanced </a:t>
            </a:r>
            <a:r>
              <a:rPr lang="fr-FR" baseline="0" dirty="0" err="1" smtClean="0"/>
              <a:t>Studies</a:t>
            </a:r>
            <a:endParaRPr lang="fr-FR" baseline="0" dirty="0" smtClean="0"/>
          </a:p>
          <a:p>
            <a:r>
              <a:rPr lang="fr-FR" baseline="0" dirty="0" err="1" smtClean="0"/>
              <a:t>With</a:t>
            </a:r>
            <a:r>
              <a:rPr lang="fr-FR" baseline="0" dirty="0" smtClean="0"/>
              <a:t> local, national and international </a:t>
            </a:r>
            <a:r>
              <a:rPr lang="fr-FR" baseline="0" dirty="0" err="1" smtClean="0"/>
              <a:t>academic</a:t>
            </a:r>
            <a:r>
              <a:rPr lang="fr-FR" baseline="0" smtClean="0"/>
              <a:t> networks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850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Independent</a:t>
            </a:r>
            <a:r>
              <a:rPr lang="fr-FR" baseline="0" dirty="0" smtClean="0"/>
              <a:t> structures, </a:t>
            </a:r>
            <a:r>
              <a:rPr lang="fr-FR" baseline="0" dirty="0" err="1" smtClean="0"/>
              <a:t>private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entities</a:t>
            </a:r>
            <a:r>
              <a:rPr lang="fr-FR" baseline="0" dirty="0" smtClean="0"/>
              <a:t> or </a:t>
            </a:r>
            <a:r>
              <a:rPr lang="fr-FR" baseline="0" dirty="0" err="1" smtClean="0"/>
              <a:t>university-based</a:t>
            </a:r>
            <a:r>
              <a:rPr lang="fr-FR" baseline="0" dirty="0" smtClean="0"/>
              <a:t> institutes for Advanced </a:t>
            </a:r>
            <a:r>
              <a:rPr lang="fr-FR" baseline="0" dirty="0" err="1" smtClean="0"/>
              <a:t>Studies</a:t>
            </a:r>
            <a:endParaRPr lang="fr-FR" baseline="0" dirty="0" smtClean="0"/>
          </a:p>
          <a:p>
            <a:r>
              <a:rPr lang="fr-FR" baseline="0" dirty="0" err="1" smtClean="0"/>
              <a:t>With</a:t>
            </a:r>
            <a:r>
              <a:rPr lang="fr-FR" baseline="0" dirty="0" smtClean="0"/>
              <a:t> local, national and international </a:t>
            </a:r>
            <a:r>
              <a:rPr lang="fr-FR" baseline="0" dirty="0" err="1" smtClean="0"/>
              <a:t>academic</a:t>
            </a:r>
            <a:r>
              <a:rPr lang="fr-FR" baseline="0" smtClean="0"/>
              <a:t> networks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850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Independent</a:t>
            </a:r>
            <a:r>
              <a:rPr lang="fr-FR" baseline="0" dirty="0" smtClean="0"/>
              <a:t> structures, </a:t>
            </a:r>
            <a:r>
              <a:rPr lang="fr-FR" baseline="0" dirty="0" err="1" smtClean="0"/>
              <a:t>private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entities</a:t>
            </a:r>
            <a:r>
              <a:rPr lang="fr-FR" baseline="0" dirty="0" smtClean="0"/>
              <a:t> or </a:t>
            </a:r>
            <a:r>
              <a:rPr lang="fr-FR" baseline="0" dirty="0" err="1" smtClean="0"/>
              <a:t>university-based</a:t>
            </a:r>
            <a:r>
              <a:rPr lang="fr-FR" baseline="0" dirty="0" smtClean="0"/>
              <a:t> institutes for Advanced </a:t>
            </a:r>
            <a:r>
              <a:rPr lang="fr-FR" baseline="0" dirty="0" err="1" smtClean="0"/>
              <a:t>Studies</a:t>
            </a:r>
            <a:endParaRPr lang="fr-FR" baseline="0" dirty="0" smtClean="0"/>
          </a:p>
          <a:p>
            <a:r>
              <a:rPr lang="fr-FR" baseline="0" dirty="0" err="1" smtClean="0"/>
              <a:t>With</a:t>
            </a:r>
            <a:r>
              <a:rPr lang="fr-FR" baseline="0" dirty="0" smtClean="0"/>
              <a:t> local, national and international </a:t>
            </a:r>
            <a:r>
              <a:rPr lang="fr-FR" baseline="0" dirty="0" err="1" smtClean="0"/>
              <a:t>academic</a:t>
            </a:r>
            <a:r>
              <a:rPr lang="fr-FR" baseline="0" smtClean="0"/>
              <a:t> networks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850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Independent</a:t>
            </a:r>
            <a:r>
              <a:rPr lang="fr-FR" baseline="0" dirty="0" smtClean="0"/>
              <a:t> structures, </a:t>
            </a:r>
            <a:r>
              <a:rPr lang="fr-FR" baseline="0" dirty="0" err="1" smtClean="0"/>
              <a:t>private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entities</a:t>
            </a:r>
            <a:r>
              <a:rPr lang="fr-FR" baseline="0" dirty="0" smtClean="0"/>
              <a:t> or </a:t>
            </a:r>
            <a:r>
              <a:rPr lang="fr-FR" baseline="0" dirty="0" err="1" smtClean="0"/>
              <a:t>university-based</a:t>
            </a:r>
            <a:r>
              <a:rPr lang="fr-FR" baseline="0" dirty="0" smtClean="0"/>
              <a:t> institutes for Advanced </a:t>
            </a:r>
            <a:r>
              <a:rPr lang="fr-FR" baseline="0" dirty="0" err="1" smtClean="0"/>
              <a:t>Studies</a:t>
            </a:r>
            <a:endParaRPr lang="fr-FR" baseline="0" dirty="0" smtClean="0"/>
          </a:p>
          <a:p>
            <a:r>
              <a:rPr lang="fr-FR" baseline="0" dirty="0" err="1" smtClean="0"/>
              <a:t>With</a:t>
            </a:r>
            <a:r>
              <a:rPr lang="fr-FR" baseline="0" dirty="0" smtClean="0"/>
              <a:t> local, national and international </a:t>
            </a:r>
            <a:r>
              <a:rPr lang="fr-FR" baseline="0" dirty="0" err="1" smtClean="0"/>
              <a:t>academic</a:t>
            </a:r>
            <a:r>
              <a:rPr lang="fr-FR" baseline="0" smtClean="0"/>
              <a:t> networks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850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850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pPr/>
              <a:t>09/12/15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2774138"/>
            <a:ext cx="8959688" cy="2743093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December 2015 – Plenary Session</a:t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0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EURIAS Fellowship </a:t>
            </a:r>
            <a:r>
              <a:rPr lang="en-GB" sz="30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Programme: </a:t>
            </a:r>
            <a:br>
              <a:rPr lang="en-GB" sz="30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0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Fostering co-operation to strengthen ERA’s attractiveness and to further scholars’ capabilities</a:t>
            </a:r>
            <a:r>
              <a:rPr lang="fr-FR" sz="20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0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0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0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Olivier </a:t>
            </a:r>
            <a:r>
              <a:rPr lang="en-GB" sz="3000" dirty="0" err="1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Bouin</a:t>
            </a:r>
            <a:r>
              <a:rPr lang="en-GB" sz="30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3000" dirty="0" err="1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Fondation</a:t>
            </a:r>
            <a:r>
              <a:rPr lang="en-GB" sz="30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RFIEA</a:t>
            </a:r>
            <a:endParaRPr lang="en-GB" sz="3000" dirty="0">
              <a:solidFill>
                <a:srgbClr val="CFAB7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44" y="309206"/>
            <a:ext cx="3569728" cy="12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94282" y="1556792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01" y="2172592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657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2800" b="1" dirty="0" smtClean="0">
                <a:latin typeface="Times New Roman"/>
                <a:cs typeface="Times New Roman"/>
              </a:rPr>
              <a:t>COFUND gives a great opportunity to independent </a:t>
            </a:r>
            <a:r>
              <a:rPr lang="en-GB" sz="2800" b="1" dirty="0">
                <a:latin typeface="Times New Roman"/>
                <a:cs typeface="Times New Roman"/>
              </a:rPr>
              <a:t>stakeholders to co-operate</a:t>
            </a:r>
            <a:r>
              <a:rPr lang="en-GB" sz="2800" dirty="0">
                <a:latin typeface="Times New Roman"/>
                <a:cs typeface="Times New Roman"/>
              </a:rPr>
              <a:t> and design an original fellowship programme that </a:t>
            </a:r>
            <a:r>
              <a:rPr lang="en-GB" sz="2800" dirty="0" smtClean="0">
                <a:latin typeface="Times New Roman"/>
                <a:cs typeface="Times New Roman"/>
              </a:rPr>
              <a:t>accommodates both </a:t>
            </a:r>
            <a:r>
              <a:rPr lang="en-GB" sz="2800" dirty="0">
                <a:latin typeface="Times New Roman"/>
                <a:cs typeface="Times New Roman"/>
              </a:rPr>
              <a:t>the Marie-</a:t>
            </a:r>
            <a:r>
              <a:rPr lang="en-GB" sz="2800" dirty="0" err="1">
                <a:latin typeface="Times New Roman"/>
                <a:cs typeface="Times New Roman"/>
              </a:rPr>
              <a:t>Sklodowska</a:t>
            </a:r>
            <a:r>
              <a:rPr lang="en-GB" sz="2800" dirty="0">
                <a:latin typeface="Times New Roman"/>
                <a:cs typeface="Times New Roman"/>
              </a:rPr>
              <a:t>-Curie rules as well as their own international invitation </a:t>
            </a:r>
            <a:r>
              <a:rPr lang="en-GB" sz="2800" dirty="0" smtClean="0">
                <a:latin typeface="Times New Roman"/>
                <a:cs typeface="Times New Roman"/>
              </a:rPr>
              <a:t>policies: 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>
                <a:latin typeface="Times New Roman"/>
                <a:cs typeface="Times New Roman"/>
              </a:rPr>
              <a:t>Marie-</a:t>
            </a:r>
            <a:r>
              <a:rPr lang="en-GB" sz="2800" dirty="0" err="1" smtClean="0">
                <a:latin typeface="Times New Roman"/>
                <a:cs typeface="Times New Roman"/>
              </a:rPr>
              <a:t>Sklodowska</a:t>
            </a:r>
            <a:r>
              <a:rPr lang="en-GB" sz="2800" dirty="0" smtClean="0">
                <a:latin typeface="Times New Roman"/>
                <a:cs typeface="Times New Roman"/>
              </a:rPr>
              <a:t> Curie Actions standards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>
                <a:latin typeface="Times New Roman"/>
                <a:cs typeface="Times New Roman"/>
              </a:rPr>
              <a:t>Delegation of scientific selection and recruitment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>
                <a:latin typeface="Times New Roman"/>
                <a:cs typeface="Times New Roman"/>
              </a:rPr>
              <a:t>Multi-partner project with a single beneficiary (more than a dozen Institutes for Advanced Study in almost half of EU 27)</a:t>
            </a:r>
          </a:p>
          <a:p>
            <a:pPr marL="457200" indent="-457200" algn="just">
              <a:buFontTx/>
              <a:buChar char="-"/>
            </a:pPr>
            <a:endParaRPr lang="en-GB" sz="2800" dirty="0" smtClean="0">
              <a:latin typeface="Times New Roman"/>
              <a:cs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>
                <a:solidFill>
                  <a:schemeClr val="tx1"/>
                </a:solidFill>
                <a:latin typeface="Times New Roman"/>
                <a:cs typeface="Times New Roman"/>
              </a:rPr>
              <a:t>COFUND </a:t>
            </a:r>
            <a:r>
              <a:rPr lang="en-GB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: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powerful incentive to team-up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849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2600" cap="all" spc="-10" dirty="0" smtClean="0">
                <a:latin typeface="Times New Roman"/>
                <a:cs typeface="Times New Roman"/>
              </a:rPr>
              <a:t>EURIAS 1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>
                <a:latin typeface="Times New Roman"/>
                <a:cs typeface="Times New Roman"/>
              </a:rPr>
              <a:t>2010</a:t>
            </a:r>
            <a:r>
              <a:rPr lang="en-GB" sz="2800" dirty="0">
                <a:latin typeface="Times New Roman"/>
                <a:cs typeface="Times New Roman"/>
              </a:rPr>
              <a:t>-2014 Grant </a:t>
            </a:r>
            <a:r>
              <a:rPr lang="en-GB" sz="2800" dirty="0" smtClean="0">
                <a:latin typeface="Times New Roman"/>
                <a:cs typeface="Times New Roman"/>
              </a:rPr>
              <a:t>Agreement 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>
                <a:latin typeface="Times New Roman"/>
                <a:cs typeface="Times New Roman"/>
              </a:rPr>
              <a:t>Overall budget: 6m€ / EC Contribution: 2m€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>
                <a:latin typeface="Times New Roman"/>
                <a:cs typeface="Times New Roman"/>
              </a:rPr>
              <a:t>14 IAS in 12 EU countries</a:t>
            </a:r>
          </a:p>
          <a:p>
            <a:pPr algn="just"/>
            <a:endParaRPr lang="en-GB" sz="2800" dirty="0" smtClean="0">
              <a:latin typeface="Times New Roman"/>
              <a:cs typeface="Times New Roman"/>
            </a:endParaRPr>
          </a:p>
          <a:p>
            <a:pPr algn="just"/>
            <a:r>
              <a:rPr lang="en-GB" sz="2600" cap="all" spc="-10" dirty="0" smtClean="0">
                <a:latin typeface="Times New Roman"/>
                <a:cs typeface="Times New Roman"/>
              </a:rPr>
              <a:t>EURIAS 2</a:t>
            </a:r>
          </a:p>
          <a:p>
            <a:pPr marL="457200" indent="-457200" algn="just">
              <a:buFontTx/>
              <a:buChar char="-"/>
            </a:pPr>
            <a:r>
              <a:rPr lang="en-GB" sz="2800" dirty="0">
                <a:latin typeface="Times New Roman"/>
                <a:cs typeface="Times New Roman"/>
              </a:rPr>
              <a:t>2014-</a:t>
            </a:r>
            <a:r>
              <a:rPr lang="en-GB" sz="2800" dirty="0" smtClean="0">
                <a:latin typeface="Times New Roman"/>
                <a:cs typeface="Times New Roman"/>
              </a:rPr>
              <a:t>2019 Grant Agreement</a:t>
            </a:r>
            <a:endParaRPr lang="en-GB" sz="2800" dirty="0">
              <a:latin typeface="Times New Roman"/>
              <a:cs typeface="Times New Roman"/>
            </a:endParaRPr>
          </a:p>
          <a:p>
            <a:pPr marL="457200" indent="-457200" algn="just">
              <a:buFontTx/>
              <a:buChar char="-"/>
            </a:pPr>
            <a:r>
              <a:rPr lang="en-GB" sz="2800" dirty="0">
                <a:latin typeface="Times New Roman"/>
                <a:cs typeface="Times New Roman"/>
              </a:rPr>
              <a:t>Overall budget</a:t>
            </a:r>
            <a:r>
              <a:rPr lang="en-GB" sz="2800" dirty="0" smtClean="0">
                <a:latin typeface="Times New Roman"/>
                <a:cs typeface="Times New Roman"/>
              </a:rPr>
              <a:t>: 15m€ / EC Contribution: 5,9m€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>
                <a:latin typeface="Times New Roman"/>
                <a:cs typeface="Times New Roman"/>
              </a:rPr>
              <a:t>16 IAS in 12 EU countries</a:t>
            </a:r>
          </a:p>
          <a:p>
            <a:pPr marL="457200" indent="-457200" algn="just">
              <a:buFontTx/>
              <a:buChar char="-"/>
            </a:pPr>
            <a:endParaRPr lang="en-GB" sz="2800" dirty="0" smtClean="0">
              <a:latin typeface="Times New Roman"/>
              <a:cs typeface="Times New Roman"/>
            </a:endParaRPr>
          </a:p>
          <a:p>
            <a:pPr algn="just"/>
            <a:endParaRPr lang="en-GB" sz="2800" dirty="0" smtClean="0">
              <a:latin typeface="Times New Roman"/>
              <a:cs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4139952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>
                <a:solidFill>
                  <a:schemeClr val="tx1"/>
                </a:solidFill>
                <a:latin typeface="Times New Roman"/>
                <a:cs typeface="Times New Roman"/>
              </a:rPr>
              <a:t>COFUND </a:t>
            </a:r>
            <a:r>
              <a:rPr lang="en-GB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: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powerful incentive to team-up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049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r>
              <a:rPr lang="en-GB" sz="2600" cap="all" spc="-10" dirty="0" smtClean="0">
                <a:latin typeface="Times New Roman"/>
                <a:cs typeface="Times New Roman"/>
              </a:rPr>
              <a:t>Mutualising </a:t>
            </a:r>
            <a:r>
              <a:rPr lang="en-GB" sz="2600" cap="all" spc="-10" dirty="0">
                <a:latin typeface="Times New Roman"/>
                <a:cs typeface="Times New Roman"/>
              </a:rPr>
              <a:t>good practices</a:t>
            </a:r>
            <a:r>
              <a:rPr lang="en-GB" sz="2600" cap="all" spc="-10" dirty="0" smtClean="0">
                <a:latin typeface="Times New Roman"/>
                <a:cs typeface="Times New Roman"/>
              </a:rPr>
              <a:t> and EU priorities :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Open </a:t>
            </a:r>
            <a:r>
              <a:rPr lang="en-GB" sz="2800" dirty="0"/>
              <a:t>calls for </a:t>
            </a:r>
            <a:r>
              <a:rPr lang="en-GB" sz="2800" dirty="0" smtClean="0"/>
              <a:t>applications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Worldwide </a:t>
            </a:r>
            <a:r>
              <a:rPr lang="en-GB" sz="2800" dirty="0"/>
              <a:t>communication </a:t>
            </a:r>
            <a:r>
              <a:rPr lang="en-GB" sz="2800" dirty="0" smtClean="0"/>
              <a:t>strategy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Transparent </a:t>
            </a:r>
            <a:r>
              <a:rPr lang="en-GB" sz="2800" dirty="0"/>
              <a:t>peer-review </a:t>
            </a:r>
            <a:r>
              <a:rPr lang="en-GB" sz="2800" dirty="0" smtClean="0"/>
              <a:t>process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Selection </a:t>
            </a:r>
            <a:r>
              <a:rPr lang="en-GB" sz="2800" dirty="0"/>
              <a:t>based</a:t>
            </a:r>
            <a:r>
              <a:rPr lang="en-GB" sz="2800" dirty="0" smtClean="0"/>
              <a:t> on </a:t>
            </a:r>
            <a:r>
              <a:rPr lang="en-GB" sz="2800" dirty="0"/>
              <a:t>excellence and </a:t>
            </a:r>
            <a:r>
              <a:rPr lang="en-GB" sz="2800" dirty="0" smtClean="0"/>
              <a:t>innovation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Simplification </a:t>
            </a:r>
            <a:r>
              <a:rPr lang="en-GB" sz="2800" dirty="0"/>
              <a:t>and upgrading of the recruitment </a:t>
            </a:r>
            <a:r>
              <a:rPr lang="en-GB" sz="2800" dirty="0" smtClean="0"/>
              <a:t>procedure</a:t>
            </a:r>
            <a:endParaRPr lang="en-GB" sz="2800" dirty="0" smtClean="0">
              <a:latin typeface="Times New Roman"/>
              <a:cs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4139952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EURIAS :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Aligning the practices with the European Standards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549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2600" cap="all" spc="-10" dirty="0" smtClean="0">
                <a:latin typeface="Times New Roman"/>
                <a:cs typeface="Times New Roman"/>
              </a:rPr>
              <a:t>A UNIFIED ACCESS TO IAS FELLOWSHIPS… 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Worldwide joint communication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Common application process 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Common selection process</a:t>
            </a:r>
          </a:p>
          <a:p>
            <a:pPr algn="just">
              <a:spcBef>
                <a:spcPts val="3024"/>
              </a:spcBef>
            </a:pPr>
            <a:r>
              <a:rPr lang="en-GB" sz="2600" cap="all" spc="-10" dirty="0" smtClean="0">
                <a:latin typeface="Times New Roman"/>
                <a:cs typeface="Times New Roman"/>
              </a:rPr>
              <a:t>… ATTRACTING A WORLDWIDE AUDIENCE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Sustained flow of 850 applications per year (over 3,500 since the beginning of the programme) for some 40 fellowships per year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250.000 online consultations from 185 countries</a:t>
            </a:r>
            <a:endParaRPr lang="en-GB" sz="2800" dirty="0" smtClean="0">
              <a:latin typeface="Times New Roman"/>
              <a:cs typeface="Times New Roman"/>
            </a:endParaRPr>
          </a:p>
          <a:p>
            <a:pPr marL="457200" indent="-457200" algn="just">
              <a:buFontTx/>
              <a:buChar char="-"/>
            </a:pPr>
            <a:endParaRPr lang="en-GB" sz="2800" dirty="0" smtClean="0"/>
          </a:p>
          <a:p>
            <a:pPr algn="just"/>
            <a:endParaRPr lang="en-GB" sz="2800" dirty="0" smtClean="0"/>
          </a:p>
          <a:p>
            <a:pPr algn="just"/>
            <a:endParaRPr lang="en-GB" sz="2800" dirty="0"/>
          </a:p>
          <a:p>
            <a:pPr algn="just"/>
            <a:endParaRPr lang="fr-FR" sz="2800" dirty="0"/>
          </a:p>
          <a:p>
            <a:pPr algn="just"/>
            <a:endParaRPr lang="en-GB" sz="2800" dirty="0" smtClean="0">
              <a:latin typeface="Times New Roman"/>
              <a:cs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4139952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EURIAS: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single gateway to European IAS to reach the proper scale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800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just"/>
            <a:r>
              <a:rPr lang="en-GB" sz="2800" dirty="0" smtClean="0"/>
              <a:t>The </a:t>
            </a:r>
            <a:r>
              <a:rPr lang="en-GB" sz="2800" dirty="0"/>
              <a:t>COFUND Action</a:t>
            </a:r>
            <a:r>
              <a:rPr lang="en-GB" sz="2800" dirty="0" smtClean="0"/>
              <a:t> supported IAS in their efforts to </a:t>
            </a:r>
            <a:r>
              <a:rPr lang="en-GB" sz="2800" b="1" dirty="0" smtClean="0"/>
              <a:t>develop </a:t>
            </a:r>
            <a:r>
              <a:rPr lang="en-GB" sz="2800" b="1" dirty="0"/>
              <a:t>fellows’ skills and capabilities</a:t>
            </a:r>
            <a:r>
              <a:rPr lang="en-GB" sz="2800" b="1" dirty="0" smtClean="0"/>
              <a:t> by broadening  </a:t>
            </a:r>
            <a:r>
              <a:rPr lang="en-GB" sz="2800" b="1" dirty="0"/>
              <a:t>their research horizons and</a:t>
            </a:r>
            <a:r>
              <a:rPr lang="en-GB" sz="2800" b="1" dirty="0" smtClean="0"/>
              <a:t> boosting </a:t>
            </a:r>
            <a:r>
              <a:rPr lang="en-GB" sz="2800" b="1" dirty="0"/>
              <a:t>their academic</a:t>
            </a:r>
            <a:r>
              <a:rPr lang="en-GB" sz="2800" b="1" dirty="0" smtClean="0"/>
              <a:t> networks</a:t>
            </a:r>
            <a:r>
              <a:rPr lang="en-GB" sz="2800" dirty="0" smtClean="0"/>
              <a:t>. 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Fostering innovation (fixed </a:t>
            </a:r>
            <a:r>
              <a:rPr lang="en-GB" sz="2800" dirty="0"/>
              <a:t>research cost </a:t>
            </a:r>
            <a:r>
              <a:rPr lang="en-GB" sz="2800" dirty="0" smtClean="0"/>
              <a:t>contribution)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Mentoring </a:t>
            </a:r>
            <a:r>
              <a:rPr lang="en-GB" sz="2800" dirty="0"/>
              <a:t>scheme for younger </a:t>
            </a:r>
            <a:r>
              <a:rPr lang="en-GB" sz="2800" dirty="0" smtClean="0"/>
              <a:t>fellows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Individual scientific records and academic careers </a:t>
            </a:r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Long-term scientific relations with leading international scholars</a:t>
            </a:r>
          </a:p>
          <a:p>
            <a:pPr marL="457200" indent="-457200" algn="just">
              <a:buFontTx/>
              <a:buChar char="-"/>
            </a:pPr>
            <a:endParaRPr lang="en-GB" sz="2800" dirty="0" smtClean="0"/>
          </a:p>
          <a:p>
            <a:pPr algn="just"/>
            <a:endParaRPr lang="en-GB" sz="2800" dirty="0" smtClean="0"/>
          </a:p>
          <a:p>
            <a:pPr algn="just"/>
            <a:endParaRPr lang="fr-F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4139952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EURIAS: A stepping-stone in the fellows’ career paths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478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2800" dirty="0"/>
              <a:t>The COFUND Action furthered the recognition of the Institutes for Advanced Study’s contribution to research excellence and innovation and their impact on the researchers’ careers:</a:t>
            </a:r>
            <a:endParaRPr lang="en-GB" sz="2800" dirty="0" smtClean="0"/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Experiencing unique international and cross-disciplinary learning </a:t>
            </a:r>
            <a:r>
              <a:rPr lang="en-GB" sz="2800" dirty="0" err="1" smtClean="0"/>
              <a:t>centers</a:t>
            </a:r>
            <a:endParaRPr lang="en-GB" sz="2800" dirty="0" smtClean="0"/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Promoting dialogue </a:t>
            </a:r>
            <a:r>
              <a:rPr lang="en-GB" sz="2800" dirty="0"/>
              <a:t>between scholars (between and beyond the Social Sciences and the Humanities)</a:t>
            </a:r>
            <a:endParaRPr lang="en-GB" sz="2800" dirty="0" smtClean="0"/>
          </a:p>
          <a:p>
            <a:pPr marL="457200" indent="-457200" algn="just">
              <a:buFontTx/>
              <a:buChar char="-"/>
            </a:pPr>
            <a:r>
              <a:rPr lang="en-GB" sz="2800" dirty="0" smtClean="0"/>
              <a:t>Promoting international grant applications to unfold the innovation potential</a:t>
            </a:r>
          </a:p>
          <a:p>
            <a:pPr marL="457200" indent="-457200" algn="just">
              <a:buFontTx/>
              <a:buChar char="-"/>
            </a:pPr>
            <a:endParaRPr lang="fr-F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4139952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>
                <a:solidFill>
                  <a:schemeClr val="tx1"/>
                </a:solidFill>
                <a:latin typeface="Times New Roman"/>
                <a:cs typeface="Times New Roman"/>
              </a:rPr>
              <a:t>COFUND </a:t>
            </a:r>
            <a:r>
              <a:rPr lang="en-GB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: Nurturing new scientific paradigms to address  Societal Challenges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08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496</Words>
  <Application>Microsoft Macintosh PowerPoint</Application>
  <PresentationFormat>Présentation à l'écran (4:3)</PresentationFormat>
  <Paragraphs>68</Paragraphs>
  <Slides>7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Office Theme</vt:lpstr>
      <vt:lpstr>10 December 2015 – Plenary Session EURIAS Fellowship Programme:  Fostering co-operation to strengthen ERA’s attractiveness and to further scholars’ capabilities  Olivier Bouin, Fondation RFIEA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Mylène Trouvé</cp:lastModifiedBy>
  <cp:revision>15</cp:revision>
  <cp:lastPrinted>2015-12-09T11:59:46Z</cp:lastPrinted>
  <dcterms:created xsi:type="dcterms:W3CDTF">2015-12-08T09:04:41Z</dcterms:created>
  <dcterms:modified xsi:type="dcterms:W3CDTF">2015-12-09T12:00:18Z</dcterms:modified>
</cp:coreProperties>
</file>