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8" r:id="rId2"/>
    <p:sldId id="256" r:id="rId3"/>
    <p:sldId id="260" r:id="rId4"/>
    <p:sldId id="259" r:id="rId5"/>
    <p:sldId id="262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FAB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7470" autoAdjust="0"/>
  </p:normalViewPr>
  <p:slideViewPr>
    <p:cSldViewPr>
      <p:cViewPr>
        <p:scale>
          <a:sx n="89" d="100"/>
          <a:sy n="89" d="100"/>
        </p:scale>
        <p:origin x="-696" y="-1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8CDFB5-CDD4-4097-A5DC-A92ACAD81A33}" type="datetimeFigureOut">
              <a:rPr lang="en-GB" smtClean="0"/>
              <a:t>18/12/2015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EC18AD-1363-42D7-8887-4F2E286D68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611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18/12/2015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04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18/12/2015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74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18/12/2015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53147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schimi\Pictures\PPT Presi\Essai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245134"/>
            <a:ext cx="9144000" cy="1612865"/>
          </a:xfrm>
          <a:prstGeom prst="rect">
            <a:avLst/>
          </a:prstGeom>
          <a:noFill/>
        </p:spPr>
      </p:pic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4499992" y="2636912"/>
            <a:ext cx="4392488" cy="1512168"/>
          </a:xfrm>
        </p:spPr>
        <p:txBody>
          <a:bodyPr/>
          <a:lstStyle>
            <a:lvl1pPr marL="0" indent="0" algn="l">
              <a:buNone/>
              <a:defRPr sz="2400" baseline="0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dirty="0" smtClean="0"/>
              <a:t>Cliquez pour ajouter un sous-titre</a:t>
            </a:r>
            <a:endParaRPr lang="fr-CH" dirty="0"/>
          </a:p>
        </p:txBody>
      </p:sp>
      <p:sp>
        <p:nvSpPr>
          <p:cNvPr id="13" name="Titre 12"/>
          <p:cNvSpPr>
            <a:spLocks noGrp="1"/>
          </p:cNvSpPr>
          <p:nvPr>
            <p:ph type="title" hasCustomPrompt="1"/>
          </p:nvPr>
        </p:nvSpPr>
        <p:spPr>
          <a:xfrm>
            <a:off x="4499992" y="1628800"/>
            <a:ext cx="4392488" cy="1008881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Cliquez pour ajouter un titre</a:t>
            </a:r>
            <a:endParaRPr lang="fr-CH" dirty="0"/>
          </a:p>
        </p:txBody>
      </p:sp>
      <p:sp>
        <p:nvSpPr>
          <p:cNvPr id="19" name="Espace réservé de la date 18"/>
          <p:cNvSpPr>
            <a:spLocks noGrp="1"/>
          </p:cNvSpPr>
          <p:nvPr>
            <p:ph type="dt" sz="half" idx="10"/>
          </p:nvPr>
        </p:nvSpPr>
        <p:spPr>
          <a:xfrm>
            <a:off x="4499992" y="4149080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fr-FR" smtClean="0"/>
              <a:t>date</a:t>
            </a:r>
            <a:endParaRPr lang="en-US" dirty="0"/>
          </a:p>
        </p:txBody>
      </p:sp>
      <p:pic>
        <p:nvPicPr>
          <p:cNvPr id="7" name="Picture 2" descr="C:\Users\schimi\Pictures\PPT Presi\logo_presidence_2015_en\LOGO_PRESIDENCE_2015_EN\LOGO_PRESIDENCE_2015_CMYK_EN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3264783" cy="579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95997983"/>
      </p:ext>
    </p:extLst>
  </p:cSld>
  <p:clrMapOvr>
    <a:masterClrMapping/>
  </p:clrMapOvr>
  <p:hf sldNum="0"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18/12/2015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459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18/12/2015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6000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18/12/2015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1521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18/12/2015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6151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18/12/2015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7714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18/12/2015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693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18/12/2015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9236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18/12/2015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191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2D1D4B-CEA5-44F7-92E6-ADDAFDCD5AA3}" type="datetimeFigureOut">
              <a:rPr lang="en-GB" smtClean="0"/>
              <a:t>18/12/2015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437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7504" y="2774138"/>
            <a:ext cx="8959688" cy="274309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GB" sz="18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 December 2015 – Wrap up Session</a:t>
            </a:r>
            <a:r>
              <a:rPr lang="en-GB" sz="16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16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3200" b="1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Luxembourg Conclusions on </a:t>
            </a:r>
            <a:br>
              <a:rPr lang="en-GB" sz="3200" b="1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3200" b="1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Synergies to Fuel Researchers’ Careers</a:t>
            </a:r>
            <a:r>
              <a:rPr lang="en-GB" sz="32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32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32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Beate Scholz – Scholz CTC</a:t>
            </a:r>
            <a:endParaRPr lang="en-GB" sz="3200" dirty="0">
              <a:solidFill>
                <a:srgbClr val="CFAB7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4144" y="309206"/>
            <a:ext cx="3569728" cy="1247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194282" y="1556792"/>
            <a:ext cx="396044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Synergies to fuel Researchers’ Careers</a:t>
            </a:r>
          </a:p>
          <a:p>
            <a:pPr algn="ctr"/>
            <a:r>
              <a:rPr lang="en-GB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Luxembourg, 10 – 11 December 2015</a:t>
            </a:r>
          </a:p>
          <a:p>
            <a:pPr algn="ctr">
              <a:spcBef>
                <a:spcPts val="1200"/>
              </a:spcBef>
            </a:pPr>
            <a:r>
              <a:rPr lang="en-GB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organised by 			</a:t>
            </a:r>
          </a:p>
          <a:p>
            <a:endParaRPr lang="en-GB" dirty="0"/>
          </a:p>
        </p:txBody>
      </p:sp>
      <p:pic>
        <p:nvPicPr>
          <p:cNvPr id="1026" name="Picture 2" descr="W:\# Commun #\4. PSCommunication\1. Corporate Communication\13. Logos &amp; Office Templates\2. Logo FNR\1. Logo quadri texte gris\Logo Small Signature Outloo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8101" y="2172592"/>
            <a:ext cx="2543587" cy="559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25787"/>
            <a:ext cx="19050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465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532" y="1700808"/>
            <a:ext cx="8676964" cy="4608512"/>
          </a:xfrm>
        </p:spPr>
        <p:txBody>
          <a:bodyPr>
            <a:normAutofit/>
          </a:bodyPr>
          <a:lstStyle/>
          <a:p>
            <a:pPr marL="457200" indent="-457200" algn="l">
              <a:spcAft>
                <a:spcPts val="1200"/>
              </a:spcAft>
              <a:buFont typeface="+mj-lt"/>
              <a:buAutoNum type="arabicPeriod"/>
            </a:pPr>
            <a:r>
              <a:rPr lang="en-GB" sz="2200" dirty="0" smtClean="0"/>
              <a:t>Raise </a:t>
            </a:r>
            <a:r>
              <a:rPr lang="en-GB" sz="2200" b="1" dirty="0" smtClean="0"/>
              <a:t>awareness</a:t>
            </a:r>
            <a:r>
              <a:rPr lang="en-GB" sz="2200" dirty="0" smtClean="0"/>
              <a:t> that the doctorate &amp; the postdoc stage prepare for &amp; enable to pursue multiple career paths of equal value. This is especially the responsibility of supervisors &amp; advisors.</a:t>
            </a:r>
          </a:p>
          <a:p>
            <a:pPr marL="457200" indent="-457200" algn="l">
              <a:spcAft>
                <a:spcPts val="1200"/>
              </a:spcAft>
              <a:buFont typeface="+mj-lt"/>
              <a:buAutoNum type="arabicPeriod"/>
            </a:pPr>
            <a:r>
              <a:rPr lang="en-GB" sz="2200" dirty="0" smtClean="0"/>
              <a:t>In line with the </a:t>
            </a:r>
            <a:r>
              <a:rPr lang="en-GB" sz="2200" b="1" dirty="0" smtClean="0"/>
              <a:t>European Framework for Research careers</a:t>
            </a:r>
            <a:r>
              <a:rPr lang="en-GB" sz="2200" dirty="0" smtClean="0"/>
              <a:t>: </a:t>
            </a:r>
            <a:r>
              <a:rPr lang="en-GB" sz="2200" i="1" dirty="0" smtClean="0"/>
              <a:t>researchers at all stages need to take ownership for and manage their own career progression, set realistic and achievable career goals, identify and develop ways to improve employability</a:t>
            </a:r>
            <a:r>
              <a:rPr lang="en-GB" sz="2200" dirty="0" smtClean="0"/>
              <a:t>.</a:t>
            </a:r>
          </a:p>
          <a:p>
            <a:pPr marL="457200" indent="-457200" algn="l">
              <a:spcAft>
                <a:spcPts val="1200"/>
              </a:spcAft>
              <a:buFont typeface="+mj-lt"/>
              <a:buAutoNum type="arabicPeriod"/>
            </a:pPr>
            <a:r>
              <a:rPr lang="en-GB" sz="2200" b="1" dirty="0" smtClean="0"/>
              <a:t>Professional development </a:t>
            </a:r>
            <a:r>
              <a:rPr lang="en-GB" sz="2200" dirty="0" smtClean="0"/>
              <a:t>is an essential requirement in order to succeed in academic as well as in non-academic careers.</a:t>
            </a:r>
          </a:p>
          <a:p>
            <a:pPr marL="457200" indent="-457200" algn="l">
              <a:spcAft>
                <a:spcPts val="1200"/>
              </a:spcAft>
              <a:buFont typeface="+mj-lt"/>
              <a:buAutoNum type="arabicPeriod"/>
            </a:pPr>
            <a:r>
              <a:rPr lang="en-GB" sz="2200" dirty="0" smtClean="0"/>
              <a:t>It is part of </a:t>
            </a:r>
            <a:r>
              <a:rPr lang="en-GB" sz="2200" b="1" dirty="0" smtClean="0"/>
              <a:t>science literacy </a:t>
            </a:r>
            <a:r>
              <a:rPr lang="en-GB" sz="2200" dirty="0" smtClean="0"/>
              <a:t>to be able to communicate &amp; interact with non-academic audiences. 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400" b="1" dirty="0" smtClean="0"/>
              <a:t>For individual researchers 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1951849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532" y="1700808"/>
            <a:ext cx="8676964" cy="5040560"/>
          </a:xfrm>
        </p:spPr>
        <p:txBody>
          <a:bodyPr>
            <a:normAutofit lnSpcReduction="10000"/>
          </a:bodyPr>
          <a:lstStyle/>
          <a:p>
            <a:pPr marL="457200" indent="-457200" algn="l">
              <a:spcAft>
                <a:spcPts val="1800"/>
              </a:spcAft>
              <a:buFont typeface="+mj-lt"/>
              <a:buAutoNum type="arabicPeriod"/>
            </a:pPr>
            <a:r>
              <a:rPr lang="en-GB" sz="2200" dirty="0" smtClean="0"/>
              <a:t>Provide </a:t>
            </a:r>
            <a:r>
              <a:rPr lang="en-GB" sz="2200" b="1" dirty="0"/>
              <a:t>Career Guidance </a:t>
            </a:r>
            <a:r>
              <a:rPr lang="en-GB" sz="2200" dirty="0" smtClean="0"/>
              <a:t>to researchers at different career stages by building on individual testimonials &amp; collective evidence of researchers’ careers &amp; by establishing professional career advice services. </a:t>
            </a:r>
          </a:p>
          <a:p>
            <a:pPr marL="457200" indent="-457200" algn="l">
              <a:spcAft>
                <a:spcPts val="1800"/>
              </a:spcAft>
              <a:buFont typeface="+mj-lt"/>
              <a:buAutoNum type="arabicPeriod"/>
            </a:pPr>
            <a:r>
              <a:rPr lang="en-GB" sz="2200" dirty="0" smtClean="0"/>
              <a:t>Allow for </a:t>
            </a:r>
            <a:r>
              <a:rPr lang="en-GB" sz="2200" b="1" dirty="0"/>
              <a:t>longer funding periods </a:t>
            </a:r>
            <a:r>
              <a:rPr lang="en-GB" sz="2200" dirty="0" smtClean="0"/>
              <a:t>for individuals to produce better results in view of retaining the best, </a:t>
            </a:r>
            <a:r>
              <a:rPr lang="en-GB" sz="2200" dirty="0"/>
              <a:t>especially</a:t>
            </a:r>
            <a:r>
              <a:rPr lang="en-GB" sz="2200" dirty="0" smtClean="0"/>
              <a:t> women.</a:t>
            </a:r>
          </a:p>
          <a:p>
            <a:pPr marL="457200" indent="-457200" algn="l">
              <a:spcAft>
                <a:spcPts val="1800"/>
              </a:spcAft>
              <a:buFont typeface="+mj-lt"/>
              <a:buAutoNum type="arabicPeriod"/>
            </a:pPr>
            <a:r>
              <a:rPr lang="en-GB" sz="2200" dirty="0" smtClean="0"/>
              <a:t>Create </a:t>
            </a:r>
            <a:r>
              <a:rPr lang="en-GB" sz="2200" b="1" dirty="0"/>
              <a:t>inclusive higher education &amp; research environments </a:t>
            </a:r>
            <a:r>
              <a:rPr lang="en-GB" sz="2200" dirty="0" smtClean="0"/>
              <a:t>enabling people of diverse backgrounds &amp; experience as well as with personal challenges to fully develop their potential</a:t>
            </a:r>
            <a:r>
              <a:rPr lang="en-GB" sz="2200" dirty="0"/>
              <a:t> </a:t>
            </a:r>
            <a:r>
              <a:rPr lang="en-GB" sz="2200" dirty="0" smtClean="0"/>
              <a:t>&amp; contribute to institutional development.</a:t>
            </a:r>
            <a:endParaRPr lang="en-GB" sz="2200" dirty="0"/>
          </a:p>
          <a:p>
            <a:pPr marL="457200" indent="-457200" algn="l">
              <a:spcAft>
                <a:spcPts val="1800"/>
              </a:spcAft>
              <a:buFont typeface="+mj-lt"/>
              <a:buAutoNum type="arabicPeriod"/>
            </a:pPr>
            <a:r>
              <a:rPr lang="en-GB" sz="2200" b="1" dirty="0"/>
              <a:t>Widen the scope of </a:t>
            </a:r>
            <a:r>
              <a:rPr lang="en-GB" sz="2200" b="1" dirty="0" smtClean="0"/>
              <a:t>activities </a:t>
            </a:r>
            <a:r>
              <a:rPr lang="en-GB" sz="2200" dirty="0" smtClean="0"/>
              <a:t>by </a:t>
            </a:r>
            <a:r>
              <a:rPr lang="en-GB" sz="2200" b="1" dirty="0"/>
              <a:t>partnering</a:t>
            </a:r>
            <a:r>
              <a:rPr lang="en-GB" sz="2200" dirty="0" smtClean="0"/>
              <a:t> with less privileged regions, industry as well as non-academic </a:t>
            </a:r>
            <a:r>
              <a:rPr lang="en-GB" sz="2200" dirty="0"/>
              <a:t>institutions</a:t>
            </a:r>
            <a:r>
              <a:rPr lang="en-GB" sz="2200" dirty="0" smtClean="0"/>
              <a:t> such as charities, especially in view of joint COFUND activities.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400" b="1" dirty="0" smtClean="0"/>
              <a:t>For institutions </a:t>
            </a:r>
            <a:r>
              <a:rPr lang="en-GB" sz="2400" b="1" dirty="0"/>
              <a:t>(research funding &amp; performing)</a:t>
            </a:r>
          </a:p>
        </p:txBody>
      </p:sp>
    </p:spTree>
    <p:extLst>
      <p:ext uri="{BB962C8B-B14F-4D97-AF65-F5344CB8AC3E}">
        <p14:creationId xmlns:p14="http://schemas.microsoft.com/office/powerpoint/2010/main" val="3503544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532" y="1700808"/>
            <a:ext cx="8676964" cy="4824536"/>
          </a:xfrm>
        </p:spPr>
        <p:txBody>
          <a:bodyPr>
            <a:noAutofit/>
          </a:bodyPr>
          <a:lstStyle/>
          <a:p>
            <a:pPr marL="457200" indent="-457200" algn="l">
              <a:buFont typeface="+mj-lt"/>
              <a:buAutoNum type="arabicPeriod"/>
            </a:pPr>
            <a:r>
              <a:rPr lang="en-GB" sz="2000" dirty="0" smtClean="0"/>
              <a:t>Create </a:t>
            </a:r>
            <a:r>
              <a:rPr lang="en-GB" sz="2000" b="1" dirty="0" smtClean="0"/>
              <a:t>a better knowledge base </a:t>
            </a:r>
            <a:r>
              <a:rPr lang="en-GB" sz="2000" dirty="0" smtClean="0"/>
              <a:t>about the supply &amp; demand side with the aim to </a:t>
            </a:r>
            <a:r>
              <a:rPr lang="en-GB" sz="2000" dirty="0"/>
              <a:t>enable</a:t>
            </a:r>
            <a:r>
              <a:rPr lang="en-GB" sz="2000" dirty="0" smtClean="0"/>
              <a:t> researchers to make informed career choices &amp; give orientation to employers.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GB" sz="2000" dirty="0" smtClean="0"/>
              <a:t>Foster </a:t>
            </a:r>
            <a:r>
              <a:rPr lang="en-GB" sz="2000" b="1" dirty="0" smtClean="0"/>
              <a:t>impact assessment of policies &amp; programmes &amp; practices </a:t>
            </a:r>
            <a:r>
              <a:rPr lang="en-GB" sz="2000" dirty="0" smtClean="0"/>
              <a:t>focussing on researchers’ careers in view of evidence-based policy-development.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GB" sz="2000" dirty="0" smtClean="0"/>
              <a:t>Develop policies to </a:t>
            </a:r>
            <a:r>
              <a:rPr lang="en-GB" sz="2000" b="1" dirty="0" smtClean="0"/>
              <a:t>incentive research funding &amp; performing institutions</a:t>
            </a:r>
            <a:r>
              <a:rPr lang="en-GB" sz="2000" dirty="0" smtClean="0"/>
              <a:t> to focus more on researchers than on projects because who runs the projects, if not the researchers?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GB" sz="2000" dirty="0" smtClean="0"/>
              <a:t>Be aware of </a:t>
            </a:r>
            <a:r>
              <a:rPr lang="en-GB" sz="2000" b="1" dirty="0" err="1"/>
              <a:t>i</a:t>
            </a:r>
            <a:r>
              <a:rPr lang="en-GB" sz="2000" b="1" dirty="0" err="1" smtClean="0"/>
              <a:t>ntersectionality</a:t>
            </a:r>
            <a:r>
              <a:rPr lang="en-GB" sz="2000" dirty="0" smtClean="0"/>
              <a:t> – especially when considering unconscious gender/racial/socio-economic bias because inequalities reinforce each other – and develop policies accordingly.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GB" sz="2000" b="1" dirty="0" smtClean="0"/>
              <a:t>Moderate the dialogue </a:t>
            </a:r>
            <a:r>
              <a:rPr lang="en-GB" sz="2000" dirty="0" smtClean="0"/>
              <a:t>with industry &amp; other stakeholders to foster mutual trust &amp; awareness of respective needs in view of hiring researchers &amp; become partners in joint programmes.</a:t>
            </a:r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400" b="1" dirty="0" smtClean="0"/>
              <a:t>For the European Commission &amp; national research </a:t>
            </a:r>
            <a:r>
              <a:rPr lang="en-GB" sz="2400" b="1" dirty="0"/>
              <a:t>policy-makers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2166471" y="192741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81826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532" y="1556792"/>
            <a:ext cx="8676964" cy="4824536"/>
          </a:xfrm>
        </p:spPr>
        <p:txBody>
          <a:bodyPr>
            <a:noAutofit/>
          </a:bodyPr>
          <a:lstStyle/>
          <a:p>
            <a:pPr lvl="1" indent="-457200" algn="l">
              <a:spcAft>
                <a:spcPts val="1200"/>
              </a:spcAft>
              <a:buFont typeface="+mj-lt"/>
              <a:buAutoNum type="arabicPeriod"/>
            </a:pPr>
            <a:r>
              <a:rPr lang="en-GB" sz="2200" b="1" dirty="0" smtClean="0"/>
              <a:t>COFUND has been able </a:t>
            </a:r>
            <a:r>
              <a:rPr lang="en-GB" sz="2200" dirty="0" smtClean="0"/>
              <a:t>to guarantee research freedom through its bottom up strategy, to develop models, foster institutional corporate identities, create a COFUND Community, enlarge the visibility of other programmes.</a:t>
            </a:r>
          </a:p>
          <a:p>
            <a:pPr lvl="1" indent="-457200" algn="l">
              <a:spcAft>
                <a:spcPts val="1200"/>
              </a:spcAft>
              <a:buFont typeface="+mj-lt"/>
              <a:buAutoNum type="arabicPeriod"/>
            </a:pPr>
            <a:r>
              <a:rPr lang="en-GB" sz="2200" b="1" dirty="0" smtClean="0"/>
              <a:t>Provide access to good practice examples </a:t>
            </a:r>
            <a:r>
              <a:rPr lang="en-GB" sz="2200" dirty="0" smtClean="0"/>
              <a:t>for others to build on, especially countries, regions, sectors or research fields that are less represented in the programme.</a:t>
            </a:r>
          </a:p>
          <a:p>
            <a:pPr lvl="1" indent="-457200" algn="l">
              <a:spcAft>
                <a:spcPts val="1200"/>
              </a:spcAft>
              <a:buFont typeface="+mj-lt"/>
              <a:buAutoNum type="arabicPeriod"/>
            </a:pPr>
            <a:r>
              <a:rPr lang="en-GB" sz="2200" dirty="0" smtClean="0"/>
              <a:t>Give special attention </a:t>
            </a:r>
            <a:r>
              <a:rPr lang="en-GB" sz="2200" b="1" dirty="0" smtClean="0"/>
              <a:t>to regional research and innovation capacity building</a:t>
            </a:r>
            <a:r>
              <a:rPr lang="en-GB" sz="2200" dirty="0" smtClean="0"/>
              <a:t> by establishing links between the Smart Specialisation Strategy and Horizon 2020.</a:t>
            </a:r>
          </a:p>
          <a:p>
            <a:pPr lvl="1" indent="-457200" algn="l">
              <a:spcAft>
                <a:spcPts val="1200"/>
              </a:spcAft>
              <a:buFont typeface="+mj-lt"/>
              <a:buAutoNum type="arabicPeriod"/>
            </a:pPr>
            <a:r>
              <a:rPr lang="en-GB" sz="2200" dirty="0" smtClean="0"/>
              <a:t>Support </a:t>
            </a:r>
            <a:r>
              <a:rPr lang="en-GB" sz="2200" b="1" dirty="0" err="1" smtClean="0"/>
              <a:t>transdisciplinary</a:t>
            </a:r>
            <a:r>
              <a:rPr lang="en-GB" sz="2200" b="1" dirty="0" smtClean="0"/>
              <a:t> research </a:t>
            </a:r>
            <a:r>
              <a:rPr lang="en-GB" sz="2200" dirty="0" smtClean="0"/>
              <a:t>where social sciences and humanities and natural sciences and engineering meet to produce complex knowledge and technology in response to societal needs.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400" b="1" dirty="0" smtClean="0"/>
              <a:t>For COFUND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79264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1700808"/>
            <a:ext cx="8892480" cy="5040560"/>
          </a:xfrm>
        </p:spPr>
        <p:txBody>
          <a:bodyPr>
            <a:normAutofit lnSpcReduction="10000"/>
          </a:bodyPr>
          <a:lstStyle/>
          <a:p>
            <a:pPr marL="457200" indent="-457200" algn="l">
              <a:lnSpc>
                <a:spcPct val="11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GB" sz="2200" b="1" dirty="0" smtClean="0"/>
              <a:t>Careers </a:t>
            </a:r>
            <a:r>
              <a:rPr lang="en-GB" sz="2200" b="1" dirty="0"/>
              <a:t>are diverse </a:t>
            </a:r>
            <a:r>
              <a:rPr lang="en-GB" sz="2200" b="1"/>
              <a:t>as </a:t>
            </a:r>
            <a:r>
              <a:rPr lang="en-GB" sz="2200" b="1" smtClean="0"/>
              <a:t>people’s </a:t>
            </a:r>
            <a:r>
              <a:rPr lang="en-GB" sz="2200" b="1" dirty="0"/>
              <a:t>lives</a:t>
            </a:r>
            <a:r>
              <a:rPr lang="en-GB" sz="2200" dirty="0"/>
              <a:t>: modify and contextualise merit </a:t>
            </a:r>
            <a:r>
              <a:rPr lang="en-GB" sz="2200" dirty="0" smtClean="0"/>
              <a:t>review &amp; enlarge the set </a:t>
            </a:r>
            <a:r>
              <a:rPr lang="en-GB" sz="2200" dirty="0"/>
              <a:t>of gold </a:t>
            </a:r>
            <a:r>
              <a:rPr lang="en-GB" sz="2200" dirty="0" smtClean="0"/>
              <a:t>standards</a:t>
            </a:r>
            <a:r>
              <a:rPr lang="en-GB" sz="2200" dirty="0"/>
              <a:t> </a:t>
            </a:r>
            <a:r>
              <a:rPr lang="en-GB" sz="2200" dirty="0" smtClean="0"/>
              <a:t>in research in line with Charter &amp;</a:t>
            </a:r>
            <a:r>
              <a:rPr lang="en-GB" sz="2200" dirty="0"/>
              <a:t> </a:t>
            </a:r>
            <a:r>
              <a:rPr lang="en-GB" sz="2200" dirty="0" smtClean="0"/>
              <a:t>Code. </a:t>
            </a:r>
            <a:endParaRPr lang="en-GB" sz="2200" dirty="0"/>
          </a:p>
          <a:p>
            <a:pPr marL="457200" indent="-457200" algn="l">
              <a:lnSpc>
                <a:spcPct val="11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GB" sz="2200" b="1" dirty="0"/>
              <a:t>Allow researchers to fail.</a:t>
            </a:r>
            <a:r>
              <a:rPr lang="en-GB" sz="2200" dirty="0"/>
              <a:t> </a:t>
            </a:r>
          </a:p>
          <a:p>
            <a:pPr marL="457200" indent="-457200" algn="l">
              <a:lnSpc>
                <a:spcPct val="11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GB" sz="2200" b="1" dirty="0"/>
              <a:t>C</a:t>
            </a:r>
            <a:r>
              <a:rPr lang="en-GB" sz="2200" b="1" dirty="0" smtClean="0"/>
              <a:t>reate trust </a:t>
            </a:r>
            <a:r>
              <a:rPr lang="en-GB" sz="2200" b="1" dirty="0"/>
              <a:t>in </a:t>
            </a:r>
            <a:r>
              <a:rPr lang="en-GB" sz="2200" b="1" dirty="0" smtClean="0"/>
              <a:t>researchers</a:t>
            </a:r>
            <a:r>
              <a:rPr lang="en-GB" sz="2200" dirty="0" smtClean="0"/>
              <a:t>, </a:t>
            </a:r>
            <a:r>
              <a:rPr lang="en-GB" sz="2200" dirty="0"/>
              <a:t>this will be equally beneficial to </a:t>
            </a:r>
            <a:r>
              <a:rPr lang="en-GB" sz="2200" dirty="0" smtClean="0"/>
              <a:t>research</a:t>
            </a:r>
            <a:r>
              <a:rPr lang="en-GB" sz="2200" dirty="0"/>
              <a:t> </a:t>
            </a:r>
            <a:r>
              <a:rPr lang="en-GB" sz="2200" dirty="0" smtClean="0"/>
              <a:t>&amp; humankind.</a:t>
            </a:r>
            <a:endParaRPr lang="en-GB" sz="2200" dirty="0"/>
          </a:p>
          <a:p>
            <a:pPr marL="457200" indent="-457200" algn="l">
              <a:lnSpc>
                <a:spcPct val="11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GB" sz="2200" b="1" dirty="0"/>
              <a:t>Care for and train individual personalities</a:t>
            </a:r>
            <a:r>
              <a:rPr lang="en-GB" sz="2200" b="1" dirty="0" smtClean="0"/>
              <a:t>.</a:t>
            </a:r>
            <a:endParaRPr lang="en-GB" sz="2200" b="1" dirty="0"/>
          </a:p>
          <a:p>
            <a:pPr marL="457200" indent="-457200" algn="l">
              <a:lnSpc>
                <a:spcPct val="11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GB" sz="2200" dirty="0"/>
              <a:t>Make </a:t>
            </a:r>
            <a:r>
              <a:rPr lang="en-GB" sz="2200" b="1" dirty="0"/>
              <a:t>responsible research &amp; innovation principles </a:t>
            </a:r>
            <a:r>
              <a:rPr lang="en-GB" sz="2200" dirty="0" smtClean="0"/>
              <a:t>binding for </a:t>
            </a:r>
            <a:r>
              <a:rPr lang="en-GB" sz="2200" dirty="0"/>
              <a:t>all types of funding</a:t>
            </a:r>
            <a:r>
              <a:rPr lang="en-GB" sz="2200" dirty="0" smtClean="0"/>
              <a:t>.</a:t>
            </a:r>
            <a:endParaRPr lang="en-GB" sz="2200" dirty="0"/>
          </a:p>
          <a:p>
            <a:pPr marL="457200" indent="-457200" algn="l">
              <a:lnSpc>
                <a:spcPct val="11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GB" sz="2200" b="1" dirty="0"/>
              <a:t>Research is Development. Higher Education is security &amp; sustainability policy. Create joint policies</a:t>
            </a:r>
            <a:r>
              <a:rPr lang="en-GB" sz="2200" b="1" dirty="0" smtClean="0"/>
              <a:t>.</a:t>
            </a:r>
            <a:endParaRPr lang="en-GB" sz="2200" b="1" dirty="0"/>
          </a:p>
          <a:p>
            <a:pPr marL="457200" indent="-457200" algn="l">
              <a:spcAft>
                <a:spcPts val="1200"/>
              </a:spcAft>
              <a:buFont typeface="+mj-lt"/>
              <a:buAutoNum type="arabicPeriod"/>
            </a:pPr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400" b="1" dirty="0"/>
              <a:t>Overall</a:t>
            </a:r>
          </a:p>
        </p:txBody>
      </p:sp>
    </p:spTree>
    <p:extLst>
      <p:ext uri="{BB962C8B-B14F-4D97-AF65-F5344CB8AC3E}">
        <p14:creationId xmlns:p14="http://schemas.microsoft.com/office/powerpoint/2010/main" val="3940383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593</Words>
  <Application>Microsoft Office PowerPoint</Application>
  <PresentationFormat>On-screen Show (4:3)</PresentationFormat>
  <Paragraphs>37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11 December 2015 – Wrap up Session Luxembourg Conclusions on  Synergies to Fuel Researchers’ Careers Beate Scholz – Scholz CTC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Contribution  Speakers Name + Institution</dc:title>
  <dc:creator>Ulrike KOHL</dc:creator>
  <cp:lastModifiedBy>Ulrike KOHL</cp:lastModifiedBy>
  <cp:revision>72</cp:revision>
  <dcterms:created xsi:type="dcterms:W3CDTF">2015-12-01T15:57:31Z</dcterms:created>
  <dcterms:modified xsi:type="dcterms:W3CDTF">2015-12-18T11:26:36Z</dcterms:modified>
</cp:coreProperties>
</file>