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931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041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617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856476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247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3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04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550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202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61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311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311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80C88-2EB5-4A19-B7D5-1305D5E0732E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CF5FB-C3CB-4BB0-9F0F-682F1B9634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42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2774138"/>
            <a:ext cx="8959688" cy="274309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December 2015 – Parallel Session</a:t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0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Inclusive Higher Education for Deaf Students in Europe</a:t>
            </a: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0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Ingo </a:t>
            </a:r>
            <a:r>
              <a:rPr lang="en-GB" sz="30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Barth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Leader of the Max Planck Research Group “Current-Carrying Quantum Dynamics”</a:t>
            </a:r>
            <a:br>
              <a:rPr lang="en-GB" sz="20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</a:t>
            </a:r>
            <a:r>
              <a:rPr lang="en-GB" sz="20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Planck Institute of Microstructure Physics, Halle (Saale), Germany</a:t>
            </a: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44" y="309206"/>
            <a:ext cx="3569728" cy="12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94282" y="1556792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01" y="2172592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57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7"/>
            <a:ext cx="8676964" cy="5045645"/>
          </a:xfrm>
        </p:spPr>
        <p:txBody>
          <a:bodyPr>
            <a:normAutofit/>
          </a:bodyPr>
          <a:lstStyle/>
          <a:p>
            <a:pPr algn="l"/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Private or public university </a:t>
            </a:r>
            <a:b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all European students with sign language skills</a:t>
            </a:r>
            <a:endParaRPr lang="en-GB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Inclusion: Deaf and hearing people study together</a:t>
            </a:r>
          </a:p>
          <a:p>
            <a:pPr lvl="1" algn="l"/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education for Deaf people</a:t>
            </a:r>
          </a:p>
          <a:p>
            <a:pPr lvl="1" algn="l"/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Access possibilities for hearing people to </a:t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visual world of sign languages and Deaf culture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ghetto for Deaf people</a:t>
            </a:r>
          </a:p>
          <a:p>
            <a:pPr lvl="1" algn="l"/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Expansion of inclusive offers of other universities </a:t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employing lectures and sign language interpreters </a:t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qualified in sign languages at European Deaf University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\\TANGOLIMY-PC\Festplatte Ingo\Ingo\DeafUni\DeafUni Logo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138287"/>
            <a:ext cx="3816424" cy="195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7342820" y="925628"/>
            <a:ext cx="1421904" cy="378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ince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99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l" defTabSz="715963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2015: 7</a:t>
            </a:r>
            <a:r>
              <a:rPr lang="en-GB" sz="28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International Deaf Academics and 				  Researchers Conference in Leuven, Belgium</a:t>
            </a:r>
          </a:p>
          <a:p>
            <a:pPr algn="l" defTabSz="715963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was fully booked!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Bilingual University in Europe?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https://deafacademics2015.files.wordpress.com/2015/02/10492372_697845810331522_2013016718176764474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763" y="3284984"/>
            <a:ext cx="45125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92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of the Bilingual 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niversity in Europe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mainsdiamant.com/images/actions/universite/u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272" y="1644556"/>
            <a:ext cx="6155202" cy="1746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ainsdiamant.com/images/actions/universite/u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94" y="3348879"/>
            <a:ext cx="6155202" cy="180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insdiamant.com/images/actions/universite/u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051871"/>
            <a:ext cx="6155202" cy="172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ainsdiamant.com/images/actions/universite/u0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051871"/>
            <a:ext cx="2996670" cy="172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>
            <a:off x="6396271" y="3893437"/>
            <a:ext cx="2603484" cy="65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smtClean="0"/>
              <a:t>www.mainsdiamant.com/nos-actions/universite</a:t>
            </a:r>
            <a:r>
              <a:rPr lang="de-DE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26717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1728192" cy="1097748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359532" y="1700808"/>
            <a:ext cx="8676964" cy="5157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German STEM workshops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Deaf scientists, doctors, and academics</a:t>
            </a:r>
          </a:p>
          <a:p>
            <a:pPr algn="l"/>
            <a:endParaRPr lang="en-GB" sz="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r>
              <a:rPr lang="en-GB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German STEM workshop: </a:t>
            </a:r>
            <a:r>
              <a:rPr lang="en-GB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12.-13.06.2015 (2 days)</a:t>
            </a:r>
          </a:p>
          <a:p>
            <a:pPr>
              <a:tabLst>
                <a:tab pos="900113" algn="l"/>
                <a:tab pos="4032250" algn="l"/>
              </a:tabLst>
            </a:pPr>
            <a:r>
              <a:rPr lang="en-GB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German STEM workshop:	13.-15.11.2015 (3 days)</a:t>
            </a:r>
          </a:p>
          <a:p>
            <a:pPr algn="l">
              <a:tabLst>
                <a:tab pos="900113" algn="l"/>
                <a:tab pos="4032250" algn="l"/>
              </a:tabLst>
            </a:pPr>
            <a:endParaRPr lang="en-GB" sz="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MPI of Microstructure Physics in Halle, Germany (approx. every six months)</a:t>
            </a:r>
            <a:b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(exchange of experiences, scientific talks, STEM terms in sign language, networking)</a:t>
            </a: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STEM: Science, Technology, Engineering, and Mathematics</a:t>
            </a: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German STEM workshops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8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1728192" cy="1097748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359532" y="1700808"/>
            <a:ext cx="8676964" cy="5157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German STEM workshops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Deaf scientists, doctors, and academics</a:t>
            </a:r>
          </a:p>
          <a:p>
            <a:pPr algn="l"/>
            <a:endParaRPr lang="en-GB" sz="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r>
              <a:rPr lang="en-GB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German STEM workshop: </a:t>
            </a:r>
            <a:r>
              <a:rPr lang="en-GB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12.-13.06.2015 (2 days)</a:t>
            </a:r>
          </a:p>
          <a:p>
            <a:pPr>
              <a:tabLst>
                <a:tab pos="900113" algn="l"/>
                <a:tab pos="4032250" algn="l"/>
              </a:tabLst>
            </a:pPr>
            <a:r>
              <a:rPr lang="en-GB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German STEM workshop:	13.-15.11.2015 (3 days)</a:t>
            </a:r>
          </a:p>
          <a:p>
            <a:pPr algn="l">
              <a:tabLst>
                <a:tab pos="900113" algn="l"/>
                <a:tab pos="4032250" algn="l"/>
              </a:tabLst>
            </a:pPr>
            <a:endParaRPr lang="en-GB" sz="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MPI of Microstructure Physics in Halle, Germany (approx. every six months)</a:t>
            </a:r>
            <a:b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(exchange of experiences, scientific talks, STEM terms in sign language, networking)</a:t>
            </a: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900113" algn="l"/>
                <a:tab pos="4032250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STEM: Science, Technology, Engineering, and Mathematics</a:t>
            </a: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German STEM workshops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83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 up a 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of Deaf scientists in Europe</a:t>
            </a:r>
            <a:endParaRPr lang="en-GB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76243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Deaf scientists in Europe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6" y="2792000"/>
            <a:ext cx="3806701" cy="2855026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73828" y="5678964"/>
            <a:ext cx="393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German and Austrian Deaf scientists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441522" y="2708920"/>
            <a:ext cx="473899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eaf scientists in Europe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(examples)</a:t>
            </a:r>
          </a:p>
          <a:p>
            <a:pPr>
              <a:buClr>
                <a:schemeClr val="accent1"/>
              </a:buClr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S. Hellström, Swedish physicist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accent1"/>
              </a:buClr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A. Cameron, Scottish chemist</a:t>
            </a:r>
          </a:p>
          <a:p>
            <a:pPr>
              <a:buClr>
                <a:schemeClr val="accent1"/>
              </a:buClr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Hatchi, French mathematician</a:t>
            </a:r>
          </a:p>
          <a:p>
            <a:pPr>
              <a:buClr>
                <a:schemeClr val="accent1"/>
              </a:buClr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502452" y="4232051"/>
            <a:ext cx="4471204" cy="1323439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International Deaf 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Academics and Researchers Conference</a:t>
            </a: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in Aarhus, Denmark</a:t>
            </a: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 topics include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“Deaf STEM”</a:t>
            </a:r>
          </a:p>
        </p:txBody>
      </p:sp>
    </p:spTree>
    <p:extLst>
      <p:ext uri="{BB962C8B-B14F-4D97-AF65-F5344CB8AC3E}">
        <p14:creationId xmlns:p14="http://schemas.microsoft.com/office/powerpoint/2010/main" val="123355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 language interpreters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enables communication between 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Deaf/hearing lectures/students</a:t>
            </a:r>
          </a:p>
          <a:p>
            <a:pPr algn="l"/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communication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sign 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 between Deaf/hearing 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lectures/students is possible</a:t>
            </a:r>
          </a:p>
          <a:p>
            <a:pPr algn="l"/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resources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 also support inclusion</a:t>
            </a:r>
          </a:p>
          <a:p>
            <a:pPr lvl="1" algn="l"/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online interpreting services</a:t>
            </a:r>
          </a:p>
          <a:p>
            <a:pPr lvl="1" algn="l"/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(speech-to-text) captioners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Inclusive learning and teaching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886090" y="5985934"/>
            <a:ext cx="7623847" cy="523220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would make European universities inclusive! 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http://www.fes.de/integration/images_2012/120229_01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117" y="2060848"/>
            <a:ext cx="335164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76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l"/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Inclusive Massive Open </a:t>
            </a:r>
            <a:b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Online Courses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-MOOCs) 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 promote Deaf students 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Europe</a:t>
            </a:r>
          </a:p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contain 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only </a:t>
            </a:r>
            <a:b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audible but also visual</a:t>
            </a:r>
            <a:b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using sign language as well as subtitles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Deaf, hard of hearing and foreign students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Massive Online Open Courses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950262" y="5517232"/>
            <a:ext cx="7495504" cy="954107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would approach the goal of inclusive higher education for Deaf students in Europe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http://www.mz.itsz.tum.de/fileadmin/w00bgq/www/_migrated_pics/Medienzentrum_MOOC_AH_560p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724" y="1912723"/>
            <a:ext cx="3975744" cy="223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45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ourwayintothefuture.org/wp-content/uploads/2015/08/pa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627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83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ourwayintothefuture.org/wp-content/uploads/2015/08/pa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627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715575" y="5934725"/>
            <a:ext cx="308319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 sign language interpreters at universities</a:t>
            </a:r>
          </a:p>
        </p:txBody>
      </p:sp>
    </p:spTree>
    <p:extLst>
      <p:ext uri="{BB962C8B-B14F-4D97-AF65-F5344CB8AC3E}">
        <p14:creationId xmlns:p14="http://schemas.microsoft.com/office/powerpoint/2010/main" val="202443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1880: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International Congress 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on Education of the Deaf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(ICED, Milan, Italy)</a:t>
            </a:r>
          </a:p>
          <a:p>
            <a:pPr algn="l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Resolutions were passed that banned </a:t>
            </a:r>
            <a:b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the use of sign language in schools for the Deaf!</a:t>
            </a:r>
          </a:p>
          <a:p>
            <a:pPr algn="l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Milan Conference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097614" y="3717032"/>
            <a:ext cx="7200800" cy="26333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3920" tIns="31740" rIns="0" bIns="1587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„The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Convention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,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considering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the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incontestable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superiority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of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articulation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over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signs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in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restoring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the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deaf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-mute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to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society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and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giving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him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a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fuller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knowledge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of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language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,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declares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that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the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oral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method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should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be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preferred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to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that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of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signs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in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education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and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the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instruction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of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</a:rPr>
              <a:t>deaf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</a:rPr>
              <a:t>-mutes.“</a:t>
            </a:r>
            <a:endParaRPr kumimoji="0" lang="de-DE" alt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914400" marR="0" lvl="2" indent="-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Passed</a:t>
            </a:r>
            <a:r>
              <a:rPr kumimoji="0" lang="de-DE" altLang="de-DE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 160 </a:t>
            </a:r>
            <a:r>
              <a:rPr kumimoji="0" lang="de-DE" altLang="de-DE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to</a:t>
            </a:r>
            <a:r>
              <a:rPr kumimoji="0" lang="de-DE" altLang="de-DE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 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altLang="de-DE" sz="1400" dirty="0">
              <a:solidFill>
                <a:srgbClr val="252525"/>
              </a:solidFill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„The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Convention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,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considering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that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simultaneous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use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b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</a:b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of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articulation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and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signs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has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disadvantage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of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injuring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b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</a:b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articulation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and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lip-reading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and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precision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of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ideas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, </a:t>
            </a:r>
            <a:b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</a:b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declares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that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pure oral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method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should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be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preferred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cs typeface="Arial" panose="020B0604020202020204" pitchFamily="34" charset="0"/>
              </a:rPr>
              <a:t>.“</a:t>
            </a:r>
            <a:endParaRPr kumimoji="0" lang="de-DE" alt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914400" marR="0" lvl="2" indent="-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Passed</a:t>
            </a:r>
            <a:r>
              <a:rPr kumimoji="0" lang="de-DE" altLang="de-DE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 150 </a:t>
            </a:r>
            <a:r>
              <a:rPr kumimoji="0" lang="de-DE" altLang="de-DE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to</a:t>
            </a:r>
            <a:r>
              <a:rPr kumimoji="0" lang="de-DE" altLang="de-DE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 16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9" name="Picture 5" descr="http://2.bp.blogspot.com/_3je-SWHM5Cs/TE9MY17Fw2I/AAAAAAAAARE/ricTpFfqBvA/s1600/sign+bann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880" y="4604490"/>
            <a:ext cx="2724575" cy="169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51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ourwayintothefuture.org/wp-content/uploads/2015/08/pa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627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630866" y="4972563"/>
            <a:ext cx="2749446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Promote Deaf students and scientists in Europe</a:t>
            </a:r>
          </a:p>
        </p:txBody>
      </p:sp>
      <p:sp>
        <p:nvSpPr>
          <p:cNvPr id="12" name="Rechteck 11"/>
          <p:cNvSpPr/>
          <p:nvPr/>
        </p:nvSpPr>
        <p:spPr>
          <a:xfrm>
            <a:off x="715575" y="5934725"/>
            <a:ext cx="308319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 sign language interpreters at universities</a:t>
            </a:r>
          </a:p>
        </p:txBody>
      </p:sp>
    </p:spTree>
    <p:extLst>
      <p:ext uri="{BB962C8B-B14F-4D97-AF65-F5344CB8AC3E}">
        <p14:creationId xmlns:p14="http://schemas.microsoft.com/office/powerpoint/2010/main" val="152143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ourwayintothefuture.org/wp-content/uploads/2015/08/pa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627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630866" y="4972563"/>
            <a:ext cx="2749446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Promote Deaf students and scientists in Europe</a:t>
            </a:r>
          </a:p>
        </p:txBody>
      </p:sp>
      <p:sp>
        <p:nvSpPr>
          <p:cNvPr id="12" name="Rechteck 11"/>
          <p:cNvSpPr/>
          <p:nvPr/>
        </p:nvSpPr>
        <p:spPr>
          <a:xfrm>
            <a:off x="715575" y="5934725"/>
            <a:ext cx="308319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 sign language interpreters at universities</a:t>
            </a:r>
          </a:p>
        </p:txBody>
      </p:sp>
      <p:sp>
        <p:nvSpPr>
          <p:cNvPr id="17" name="Rechteck 16"/>
          <p:cNvSpPr/>
          <p:nvPr/>
        </p:nvSpPr>
        <p:spPr>
          <a:xfrm>
            <a:off x="107504" y="4533350"/>
            <a:ext cx="259228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technical terms </a:t>
            </a:r>
            <a:b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sign language</a:t>
            </a:r>
          </a:p>
        </p:txBody>
      </p:sp>
    </p:spTree>
    <p:extLst>
      <p:ext uri="{BB962C8B-B14F-4D97-AF65-F5344CB8AC3E}">
        <p14:creationId xmlns:p14="http://schemas.microsoft.com/office/powerpoint/2010/main" val="125274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ourwayintothefuture.org/wp-content/uploads/2015/08/pa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627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630866" y="4972563"/>
            <a:ext cx="2749446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Promote Deaf students and scientists in Europe</a:t>
            </a:r>
          </a:p>
        </p:txBody>
      </p:sp>
      <p:sp>
        <p:nvSpPr>
          <p:cNvPr id="12" name="Rechteck 11"/>
          <p:cNvSpPr/>
          <p:nvPr/>
        </p:nvSpPr>
        <p:spPr>
          <a:xfrm>
            <a:off x="715575" y="5934725"/>
            <a:ext cx="308319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 sign language interpreters at universities</a:t>
            </a:r>
          </a:p>
        </p:txBody>
      </p:sp>
      <p:sp>
        <p:nvSpPr>
          <p:cNvPr id="13" name="Rechteck 12"/>
          <p:cNvSpPr/>
          <p:nvPr/>
        </p:nvSpPr>
        <p:spPr>
          <a:xfrm>
            <a:off x="4204029" y="3944039"/>
            <a:ext cx="282909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Become Deaf professors</a:t>
            </a:r>
          </a:p>
        </p:txBody>
      </p:sp>
      <p:sp>
        <p:nvSpPr>
          <p:cNvPr id="17" name="Rechteck 16"/>
          <p:cNvSpPr/>
          <p:nvPr/>
        </p:nvSpPr>
        <p:spPr>
          <a:xfrm>
            <a:off x="107504" y="4533350"/>
            <a:ext cx="259228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technical terms </a:t>
            </a:r>
            <a:b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sign language</a:t>
            </a:r>
          </a:p>
        </p:txBody>
      </p:sp>
    </p:spTree>
    <p:extLst>
      <p:ext uri="{BB962C8B-B14F-4D97-AF65-F5344CB8AC3E}">
        <p14:creationId xmlns:p14="http://schemas.microsoft.com/office/powerpoint/2010/main" val="150693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ourwayintothefuture.org/wp-content/uploads/2015/08/pa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627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630866" y="4972563"/>
            <a:ext cx="2749446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Promote Deaf students and scientists in Europe</a:t>
            </a:r>
          </a:p>
        </p:txBody>
      </p:sp>
      <p:sp>
        <p:nvSpPr>
          <p:cNvPr id="12" name="Rechteck 11"/>
          <p:cNvSpPr/>
          <p:nvPr/>
        </p:nvSpPr>
        <p:spPr>
          <a:xfrm>
            <a:off x="715575" y="5934725"/>
            <a:ext cx="308319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 sign language interpreters at universities</a:t>
            </a:r>
          </a:p>
        </p:txBody>
      </p:sp>
      <p:sp>
        <p:nvSpPr>
          <p:cNvPr id="13" name="Rechteck 12"/>
          <p:cNvSpPr/>
          <p:nvPr/>
        </p:nvSpPr>
        <p:spPr>
          <a:xfrm>
            <a:off x="4204029" y="3944039"/>
            <a:ext cx="282909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Become Deaf professors</a:t>
            </a:r>
          </a:p>
        </p:txBody>
      </p:sp>
      <p:sp>
        <p:nvSpPr>
          <p:cNvPr id="16" name="Rechteck 15"/>
          <p:cNvSpPr/>
          <p:nvPr/>
        </p:nvSpPr>
        <p:spPr>
          <a:xfrm>
            <a:off x="570248" y="3409514"/>
            <a:ext cx="26336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Introduce and develop </a:t>
            </a:r>
            <a:b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inclusive MOOCs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07504" y="4533350"/>
            <a:ext cx="259228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technical terms </a:t>
            </a:r>
            <a:b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sign language</a:t>
            </a:r>
          </a:p>
        </p:txBody>
      </p:sp>
    </p:spTree>
    <p:extLst>
      <p:ext uri="{BB962C8B-B14F-4D97-AF65-F5344CB8AC3E}">
        <p14:creationId xmlns:p14="http://schemas.microsoft.com/office/powerpoint/2010/main" val="258170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ourwayintothefuture.org/wp-content/uploads/2015/08/pa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627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907704" y="2308933"/>
            <a:ext cx="4510571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 an inclusive university</a:t>
            </a:r>
            <a:b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Deaf in Europe</a:t>
            </a:r>
          </a:p>
        </p:txBody>
      </p:sp>
      <p:sp>
        <p:nvSpPr>
          <p:cNvPr id="11" name="Rechteck 10"/>
          <p:cNvSpPr/>
          <p:nvPr/>
        </p:nvSpPr>
        <p:spPr>
          <a:xfrm>
            <a:off x="4630866" y="4972563"/>
            <a:ext cx="2749446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Promote Deaf students and scientists in Europe</a:t>
            </a:r>
          </a:p>
        </p:txBody>
      </p:sp>
      <p:sp>
        <p:nvSpPr>
          <p:cNvPr id="12" name="Rechteck 11"/>
          <p:cNvSpPr/>
          <p:nvPr/>
        </p:nvSpPr>
        <p:spPr>
          <a:xfrm>
            <a:off x="715575" y="5934725"/>
            <a:ext cx="308319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 sign language interpreters at universities</a:t>
            </a:r>
          </a:p>
        </p:txBody>
      </p:sp>
      <p:sp>
        <p:nvSpPr>
          <p:cNvPr id="13" name="Rechteck 12"/>
          <p:cNvSpPr/>
          <p:nvPr/>
        </p:nvSpPr>
        <p:spPr>
          <a:xfrm>
            <a:off x="4204029" y="3944039"/>
            <a:ext cx="282909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Become Deaf professors</a:t>
            </a:r>
          </a:p>
        </p:txBody>
      </p:sp>
      <p:sp>
        <p:nvSpPr>
          <p:cNvPr id="16" name="Rechteck 15"/>
          <p:cNvSpPr/>
          <p:nvPr/>
        </p:nvSpPr>
        <p:spPr>
          <a:xfrm>
            <a:off x="570248" y="3409514"/>
            <a:ext cx="26336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Introduce and develop </a:t>
            </a:r>
            <a:b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inclusive MOOCs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07504" y="4533350"/>
            <a:ext cx="259228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technical terms </a:t>
            </a:r>
            <a:b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sign language</a:t>
            </a:r>
          </a:p>
        </p:txBody>
      </p:sp>
    </p:spTree>
    <p:extLst>
      <p:ext uri="{BB962C8B-B14F-4D97-AF65-F5344CB8AC3E}">
        <p14:creationId xmlns:p14="http://schemas.microsoft.com/office/powerpoint/2010/main" val="347258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ourwayintothefuture.org/wp-content/uploads/2015/08/pa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627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630866" y="4972563"/>
            <a:ext cx="2749446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Promote Deaf students and scientists in Europe</a:t>
            </a:r>
          </a:p>
        </p:txBody>
      </p:sp>
      <p:sp>
        <p:nvSpPr>
          <p:cNvPr id="12" name="Rechteck 11"/>
          <p:cNvSpPr/>
          <p:nvPr/>
        </p:nvSpPr>
        <p:spPr>
          <a:xfrm>
            <a:off x="715575" y="5934725"/>
            <a:ext cx="308319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 sign language interpreters at universities</a:t>
            </a:r>
          </a:p>
        </p:txBody>
      </p:sp>
      <p:sp>
        <p:nvSpPr>
          <p:cNvPr id="13" name="Rechteck 12"/>
          <p:cNvSpPr/>
          <p:nvPr/>
        </p:nvSpPr>
        <p:spPr>
          <a:xfrm>
            <a:off x="4204029" y="3944039"/>
            <a:ext cx="282909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Become Deaf professors</a:t>
            </a:r>
          </a:p>
        </p:txBody>
      </p:sp>
      <p:sp>
        <p:nvSpPr>
          <p:cNvPr id="16" name="Rechteck 15"/>
          <p:cNvSpPr/>
          <p:nvPr/>
        </p:nvSpPr>
        <p:spPr>
          <a:xfrm>
            <a:off x="570248" y="3409514"/>
            <a:ext cx="26336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Introduce and develop </a:t>
            </a:r>
            <a:b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inclusive MOOCs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07504" y="4533350"/>
            <a:ext cx="259228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technical terms </a:t>
            </a:r>
            <a:b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sign language</a:t>
            </a:r>
          </a:p>
        </p:txBody>
      </p:sp>
      <p:sp>
        <p:nvSpPr>
          <p:cNvPr id="14" name="Rechteck 13"/>
          <p:cNvSpPr/>
          <p:nvPr/>
        </p:nvSpPr>
        <p:spPr>
          <a:xfrm>
            <a:off x="4087935" y="6165304"/>
            <a:ext cx="4948561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</a:p>
        </p:txBody>
      </p:sp>
      <p:sp>
        <p:nvSpPr>
          <p:cNvPr id="18" name="Rechteck 17"/>
          <p:cNvSpPr/>
          <p:nvPr/>
        </p:nvSpPr>
        <p:spPr>
          <a:xfrm>
            <a:off x="1907704" y="2308933"/>
            <a:ext cx="4510571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 an inclusive university</a:t>
            </a:r>
            <a:b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Deaf in Europe</a:t>
            </a:r>
          </a:p>
        </p:txBody>
      </p:sp>
    </p:spTree>
    <p:extLst>
      <p:ext uri="{BB962C8B-B14F-4D97-AF65-F5344CB8AC3E}">
        <p14:creationId xmlns:p14="http://schemas.microsoft.com/office/powerpoint/2010/main" val="45411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824536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1857:	“Columbia Institution for the Instruction 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of the Deaf and Dumb and the Blind” </a:t>
            </a:r>
          </a:p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1864: “National Deaf-Mute College</a:t>
            </a:r>
          </a:p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1894: 	“Gallaudet College”</a:t>
            </a:r>
          </a:p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1986:	“Gallaudet University”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located in Washington, D.C.</a:t>
            </a:r>
          </a:p>
          <a:p>
            <a:pPr algn="l"/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only university in the world for </a:t>
            </a:r>
            <a:b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education of the Deaf, officially </a:t>
            </a:r>
            <a:b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bilingual with ASL and English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Gallaudet University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Datei:Gallaudet tow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683" y="3019836"/>
            <a:ext cx="2520762" cy="3361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GallaudetSe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802" y="1093553"/>
            <a:ext cx="1537643" cy="154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4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5157192"/>
          </a:xfrm>
        </p:spPr>
        <p:txBody>
          <a:bodyPr>
            <a:normAutofit/>
          </a:bodyPr>
          <a:lstStyle/>
          <a:p>
            <a:pPr algn="just"/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NTID is the first and largest technological college in the world for Deaf and hard of hearing students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established in 1965. NTID is one of nine colleges within the Rochester Institute of Technology (RIT) located in Rochester, N.Y.</a:t>
            </a:r>
          </a:p>
          <a:p>
            <a:pPr algn="just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</a:p>
          <a:p>
            <a:pPr algn="just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in Europe?</a:t>
            </a:r>
            <a:endParaRPr lang="en-GB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National Technical Institute 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Deaf (NTID)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National Technical Institute for the Dea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681028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27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1999–2003: 	“European Deaf University”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 F. Dotter, Klagenfurt, Austria) </a:t>
            </a:r>
          </a:p>
          <a:p>
            <a:pPr algn="l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Proposal at the EU level failed!</a:t>
            </a:r>
          </a:p>
          <a:p>
            <a:pPr algn="l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Deaf University in Europe?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793" y="3140968"/>
            <a:ext cx="5706442" cy="345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0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 languages in Europe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upload.wikimedia.org/wikipedia/commons/thumb/5/51/Langue_des_signes_en_Europe.svg/593px-Langue_des_signes_en_Europe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784012"/>
            <a:ext cx="4722837" cy="482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EUD - European Union of the Dea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6" t="1982" r="16106" b="11894"/>
          <a:stretch>
            <a:fillRect/>
          </a:stretch>
        </p:blipFill>
        <p:spPr bwMode="auto">
          <a:xfrm>
            <a:off x="557084" y="5208166"/>
            <a:ext cx="1136650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557084" y="26369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 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anguages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Europe: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Recognized </a:t>
            </a:r>
            <a:r>
              <a:rPr lang="en-US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constitutional level</a:t>
            </a:r>
          </a:p>
          <a:p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Recognized totally</a:t>
            </a:r>
            <a: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Recognized partially</a:t>
            </a:r>
            <a:endParaRPr lang="en-US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recognized at all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08104" y="4197198"/>
            <a:ext cx="792088" cy="380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2002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45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2008:	UN 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onvention on the Rights 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Persons with Disabilities (UNCRPD)</a:t>
            </a:r>
          </a:p>
          <a:p>
            <a:pPr algn="l"/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Right to inclusive education at all levels</a:t>
            </a:r>
            <a:b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Convention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{{{image_alt}}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543" y="3274135"/>
            <a:ext cx="6408712" cy="3289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/>
          <p:cNvSpPr/>
          <p:nvPr/>
        </p:nvSpPr>
        <p:spPr>
          <a:xfrm>
            <a:off x="359532" y="5775647"/>
            <a:ext cx="24122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Ratified</a:t>
            </a:r>
            <a:endParaRPr lang="en-US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Signed but not ratified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signed</a:t>
            </a:r>
            <a:endParaRPr lang="en-US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35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2010:	Official rejection of 1880 Milan resolutions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(ICED, Vancouver, Canada)</a:t>
            </a:r>
          </a:p>
          <a:p>
            <a:pPr algn="l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sign language in schools is now allowed!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Rejection of Milan resolutions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http://www.nad.org/sites/default/files/ICED%202010%20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63" y="4217690"/>
            <a:ext cx="14287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www.gebaerdenwelt.at/fotos/wissen/bildung/2010/09/10/100910wisbilW56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14328"/>
            <a:ext cx="44767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94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2009–2011: 	“European Sign Language University” </a:t>
            </a:r>
            <a:b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in Bad Kreuznach, Germany</a:t>
            </a:r>
          </a:p>
          <a:p>
            <a:pPr algn="l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 according to inclusion principle, </a:t>
            </a:r>
            <a:b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but lack of funding!</a:t>
            </a: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Inclusive University 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Europe?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5" descr="Rose Barrack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97052"/>
            <a:ext cx="3464327" cy="259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bildungsxperten.net/wp-content/uploads/2011/01/gebaerdensprachuniversitaet2.jpg?s=496x246&amp;uc=1&amp;ap=tru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25" y="4149080"/>
            <a:ext cx="421041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97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467</Words>
  <Application>Microsoft Office PowerPoint</Application>
  <PresentationFormat>On-screen Show (4:3)</PresentationFormat>
  <Paragraphs>163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10 December 2015 – Parallel Session Inclusive Higher Education for Deaf Students in Europe Ingo Barth Leader of the Max Planck Research Group “Current-Carrying Quantum Dynamics” Max Planck Institute of Microstructure Physics, Halle (Saale), Germany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December 2015 – Parallel Session Inclusive Higher Education for Deaf Students in Europe Ingo Barth Leader of the Max Planck Research Group “Current-Carrying Quantum Dynamics” Max Planck Institute of Microstructure Physics, Halle (Saale), Germany</dc:title>
  <dc:creator>stagiaireFNR</dc:creator>
  <cp:lastModifiedBy>stagiaireFNR</cp:lastModifiedBy>
  <cp:revision>4</cp:revision>
  <dcterms:created xsi:type="dcterms:W3CDTF">2015-12-18T14:28:14Z</dcterms:created>
  <dcterms:modified xsi:type="dcterms:W3CDTF">2015-12-18T14:41:39Z</dcterms:modified>
</cp:coreProperties>
</file>