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8" r:id="rId2"/>
    <p:sldId id="298" r:id="rId3"/>
    <p:sldId id="299" r:id="rId4"/>
    <p:sldId id="300" r:id="rId5"/>
    <p:sldId id="301" r:id="rId6"/>
    <p:sldId id="321" r:id="rId7"/>
    <p:sldId id="303" r:id="rId8"/>
    <p:sldId id="304" r:id="rId9"/>
    <p:sldId id="305" r:id="rId10"/>
    <p:sldId id="306" r:id="rId11"/>
    <p:sldId id="307" r:id="rId12"/>
    <p:sldId id="308" r:id="rId13"/>
    <p:sldId id="322" r:id="rId14"/>
    <p:sldId id="310" r:id="rId15"/>
    <p:sldId id="319" r:id="rId16"/>
    <p:sldId id="312" r:id="rId17"/>
    <p:sldId id="313" r:id="rId18"/>
    <p:sldId id="315" r:id="rId19"/>
    <p:sldId id="316" r:id="rId20"/>
    <p:sldId id="323" r:id="rId21"/>
    <p:sldId id="31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AB7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CDFB5-CDD4-4097-A5DC-A92ACAD81A3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C18AD-1363-42D7-8887-4F2E286D68C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14611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5710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97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05314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chimi\Pictures\PPT Presi\Essai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45134"/>
            <a:ext cx="9144000" cy="1612865"/>
          </a:xfrm>
          <a:prstGeom prst="rect">
            <a:avLst/>
          </a:prstGeom>
          <a:noFill/>
        </p:spPr>
      </p:pic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499992" y="2636912"/>
            <a:ext cx="4392488" cy="1512168"/>
          </a:xfrm>
        </p:spPr>
        <p:txBody>
          <a:bodyPr/>
          <a:lstStyle>
            <a:lvl1pPr marL="0" indent="0" algn="l">
              <a:buNone/>
              <a:defRPr sz="24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dirty="0" smtClean="0"/>
              <a:t>Cliquez pour ajouter un sous-titre</a:t>
            </a:r>
            <a:endParaRPr lang="fr-CH" dirty="0"/>
          </a:p>
        </p:txBody>
      </p:sp>
      <p:sp>
        <p:nvSpPr>
          <p:cNvPr id="13" name="Titre 12"/>
          <p:cNvSpPr>
            <a:spLocks noGrp="1"/>
          </p:cNvSpPr>
          <p:nvPr>
            <p:ph type="title" hasCustomPrompt="1"/>
          </p:nvPr>
        </p:nvSpPr>
        <p:spPr>
          <a:xfrm>
            <a:off x="4499992" y="1628800"/>
            <a:ext cx="4392488" cy="1008881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ajouter un titre</a:t>
            </a:r>
            <a:endParaRPr lang="fr-CH" dirty="0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>
          <a:xfrm>
            <a:off x="4499992" y="4149080"/>
            <a:ext cx="2133600" cy="476250"/>
          </a:xfrm>
        </p:spPr>
        <p:txBody>
          <a:bodyPr/>
          <a:lstStyle/>
          <a:p>
            <a:pPr>
              <a:defRPr/>
            </a:pPr>
            <a:r>
              <a:rPr lang="fr-FR" smtClean="0"/>
              <a:t>date</a:t>
            </a:r>
            <a:endParaRPr lang="en-US" dirty="0"/>
          </a:p>
        </p:txBody>
      </p:sp>
      <p:pic>
        <p:nvPicPr>
          <p:cNvPr id="7" name="Picture 2" descr="C:\Users\schimi\Pictures\PPT Presi\logo_presidence_2015_en\LOGO_PRESIDENCE_2015_EN\LOGO_PRESIDENCE_2015_CMYK_EN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264783" cy="57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95997983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810459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456000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11521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26151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557714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3069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1923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28119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D1D4B-CEA5-44F7-92E6-ADDAFDCD5AA3}" type="datetimeFigureOut">
              <a:rPr lang="en-GB" smtClean="0"/>
              <a:pPr/>
              <a:t>08/12/2015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45ACF-7BB2-49E1-A8D5-E598855CCC8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2643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9" Type="http://schemas.openxmlformats.org/officeDocument/2006/relationships/image" Target="../media/image54.png"/><Relationship Id="rId3" Type="http://schemas.openxmlformats.org/officeDocument/2006/relationships/image" Target="../media/image5.emf"/><Relationship Id="rId21" Type="http://schemas.openxmlformats.org/officeDocument/2006/relationships/image" Target="../media/image36.png"/><Relationship Id="rId34" Type="http://schemas.openxmlformats.org/officeDocument/2006/relationships/image" Target="../media/image49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38" Type="http://schemas.openxmlformats.org/officeDocument/2006/relationships/image" Target="../media/image53.png"/><Relationship Id="rId2" Type="http://schemas.openxmlformats.org/officeDocument/2006/relationships/image" Target="../media/image3.jpe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504" y="2564904"/>
            <a:ext cx="8959688" cy="309634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December 2015 – Plenary Session (or 10 December 2015 – Parallel Session or 11 December 2015 – Plenary Session)</a:t>
            </a:r>
            <a:br>
              <a:rPr lang="en-GB" sz="14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EMBL COFUND Story</a:t>
            </a:r>
            <a:b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Dr. Helke Hillebrand &amp; Dr. Brenda Stride </a:t>
            </a:r>
            <a:br>
              <a:rPr lang="en-GB" sz="3200" dirty="0" smtClean="0">
                <a:solidFill>
                  <a:srgbClr val="CFAB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3200" dirty="0">
              <a:solidFill>
                <a:srgbClr val="CFAB7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8211"/>
            <a:ext cx="3733800" cy="1304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06752" y="1556792"/>
            <a:ext cx="39604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“Synergies to fuel Researchers’ Careers”</a:t>
            </a:r>
          </a:p>
          <a:p>
            <a:pPr algn="ctr"/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Luxembourg, 10 – 11 December 2015</a:t>
            </a:r>
          </a:p>
          <a:p>
            <a:pPr algn="ctr">
              <a:spcBef>
                <a:spcPts val="1200"/>
              </a:spcBef>
            </a:pP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organised by 			</a:t>
            </a:r>
          </a:p>
          <a:p>
            <a:endParaRPr lang="en-GB" dirty="0"/>
          </a:p>
        </p:txBody>
      </p:sp>
      <p:pic>
        <p:nvPicPr>
          <p:cNvPr id="1026" name="Picture 2" descr="W:\# Commun #\4. PSCommunication\1. Corporate Communication\13. Logos &amp; Office Templates\2. Logo FNR\1. Logo quadri texte gris\Logo Small Signature Outlo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13" y="2214636"/>
            <a:ext cx="2543587" cy="5595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13"/>
          <p:cNvGrpSpPr/>
          <p:nvPr/>
        </p:nvGrpSpPr>
        <p:grpSpPr>
          <a:xfrm>
            <a:off x="3600104" y="4756674"/>
            <a:ext cx="1937708" cy="796032"/>
            <a:chOff x="6723292" y="260648"/>
            <a:chExt cx="1937708" cy="796032"/>
          </a:xfrm>
        </p:grpSpPr>
        <p:pic>
          <p:nvPicPr>
            <p:cNvPr id="9" name="Picture 2" descr="4c_logo_2006_mac_w.eps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5787"/>
            <a:ext cx="1905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946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total_applicati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3173" y="2956507"/>
            <a:ext cx="4464496" cy="2232248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 bwMode="auto">
          <a:xfrm>
            <a:off x="5229636" y="3069011"/>
            <a:ext cx="694750" cy="1168784"/>
          </a:xfrm>
          <a:prstGeom prst="rect">
            <a:avLst/>
          </a:prstGeom>
          <a:solidFill>
            <a:srgbClr val="EAEAEA">
              <a:alpha val="2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5924385" y="3069011"/>
            <a:ext cx="1293581" cy="1168784"/>
          </a:xfrm>
          <a:prstGeom prst="rect">
            <a:avLst/>
          </a:prstGeom>
          <a:solidFill>
            <a:srgbClr val="F9D8D8">
              <a:alpha val="2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217247" y="3069011"/>
            <a:ext cx="1022255" cy="1168784"/>
          </a:xfrm>
          <a:prstGeom prst="rect">
            <a:avLst/>
          </a:prstGeom>
          <a:solidFill>
            <a:srgbClr val="CCCCFF">
              <a:alpha val="20000"/>
            </a:srgbClr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8236381" y="3066165"/>
            <a:ext cx="363570" cy="1168784"/>
          </a:xfrm>
          <a:prstGeom prst="rect">
            <a:avLst/>
          </a:prstGeom>
          <a:solidFill>
            <a:srgbClr val="FFFF99">
              <a:alpha val="20000"/>
            </a:srgbClr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Geneva" pitchFamily="-112" charset="0"/>
              <a:cs typeface="Geneva" pitchFamily="-112" charset="0"/>
            </a:endParaRPr>
          </a:p>
        </p:txBody>
      </p:sp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9"/>
          <p:cNvSpPr txBox="1">
            <a:spLocks/>
          </p:cNvSpPr>
          <p:nvPr/>
        </p:nvSpPr>
        <p:spPr>
          <a:xfrm>
            <a:off x="2384856" y="1294655"/>
            <a:ext cx="4343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Application</a:t>
            </a:r>
            <a:r>
              <a:rPr kumimoji="0" lang="de-DE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e-D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Procedure</a:t>
            </a:r>
            <a:endParaRPr kumimoji="0" lang="de-DE" sz="4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2105664" y="2123564"/>
            <a:ext cx="11480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/>
              <a:t>Call opens</a:t>
            </a:r>
          </a:p>
        </p:txBody>
      </p:sp>
      <p:sp>
        <p:nvSpPr>
          <p:cNvPr id="10" name="Striped Right Arrow 9"/>
          <p:cNvSpPr/>
          <p:nvPr/>
        </p:nvSpPr>
        <p:spPr bwMode="auto">
          <a:xfrm rot="5400000">
            <a:off x="2403042" y="2770520"/>
            <a:ext cx="553315" cy="304800"/>
          </a:xfrm>
          <a:prstGeom prst="stripedRightArrow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106" charset="0"/>
              <a:ea typeface="+mn-ea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2107267" y="3352943"/>
            <a:ext cx="11448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</a:rPr>
              <a:t>Call closes</a:t>
            </a:r>
          </a:p>
        </p:txBody>
      </p:sp>
      <p:sp>
        <p:nvSpPr>
          <p:cNvPr id="14" name="Striped Right Arrow 13"/>
          <p:cNvSpPr/>
          <p:nvPr/>
        </p:nvSpPr>
        <p:spPr bwMode="auto">
          <a:xfrm rot="5400000">
            <a:off x="2401403" y="4001538"/>
            <a:ext cx="556593" cy="304800"/>
          </a:xfrm>
          <a:prstGeom prst="stripedRightArrow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106" charset="0"/>
              <a:ea typeface="+mn-ea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1056261" y="2636912"/>
            <a:ext cx="14275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10 weeks </a:t>
            </a:r>
            <a:endParaRPr lang="en-US" sz="1400" dirty="0">
              <a:solidFill>
                <a:srgbClr val="000000"/>
              </a:solidFill>
            </a:endParaRPr>
          </a:p>
          <a:p>
            <a:r>
              <a:rPr lang="en-US" sz="1400" dirty="0">
                <a:solidFill>
                  <a:srgbClr val="000000"/>
                </a:solidFill>
              </a:rPr>
              <a:t>(July-September)</a:t>
            </a:r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1136776" y="4585600"/>
            <a:ext cx="308584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</a:rPr>
              <a:t>Project </a:t>
            </a:r>
            <a:r>
              <a:rPr lang="en-US" sz="1800" dirty="0" smtClean="0">
                <a:solidFill>
                  <a:srgbClr val="000000"/>
                </a:solidFill>
              </a:rPr>
              <a:t>coordinators &amp;partners</a:t>
            </a:r>
          </a:p>
          <a:p>
            <a:pPr algn="ctr"/>
            <a:r>
              <a:rPr lang="en-US" sz="1800" dirty="0" smtClean="0">
                <a:solidFill>
                  <a:srgbClr val="000000"/>
                </a:solidFill>
              </a:rPr>
              <a:t>nominate </a:t>
            </a:r>
            <a:r>
              <a:rPr lang="en-US" sz="1800" dirty="0">
                <a:solidFill>
                  <a:srgbClr val="000000"/>
                </a:solidFill>
              </a:rPr>
              <a:t>candidates </a:t>
            </a:r>
            <a:r>
              <a:rPr lang="en-US" sz="1800" dirty="0" smtClean="0">
                <a:solidFill>
                  <a:srgbClr val="000000"/>
                </a:solidFill>
              </a:rPr>
              <a:t>to </a:t>
            </a:r>
            <a:r>
              <a:rPr lang="en-US" sz="1800" dirty="0">
                <a:solidFill>
                  <a:srgbClr val="000000"/>
                </a:solidFill>
              </a:rPr>
              <a:t>host</a:t>
            </a:r>
          </a:p>
        </p:txBody>
      </p:sp>
      <p:sp>
        <p:nvSpPr>
          <p:cNvPr id="17" name="Striped Right Arrow 16"/>
          <p:cNvSpPr/>
          <p:nvPr/>
        </p:nvSpPr>
        <p:spPr bwMode="auto">
          <a:xfrm rot="5400000">
            <a:off x="2401403" y="5511194"/>
            <a:ext cx="556593" cy="304800"/>
          </a:xfrm>
          <a:prstGeom prst="stripedRightArrow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106" charset="0"/>
              <a:ea typeface="+mn-ea"/>
            </a:endParaRPr>
          </a:p>
        </p:txBody>
      </p:sp>
      <p:sp>
        <p:nvSpPr>
          <p:cNvPr id="18" name="TextBox 20"/>
          <p:cNvSpPr txBox="1">
            <a:spLocks noChangeArrowheads="1"/>
          </p:cNvSpPr>
          <p:nvPr/>
        </p:nvSpPr>
        <p:spPr bwMode="auto">
          <a:xfrm>
            <a:off x="-171451" y="6095255"/>
            <a:ext cx="5702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</a:rPr>
              <a:t>Applications from eligible candidates are evaluated by </a:t>
            </a:r>
          </a:p>
          <a:p>
            <a:pPr algn="ctr"/>
            <a:r>
              <a:rPr lang="en-US" sz="1800" dirty="0">
                <a:solidFill>
                  <a:srgbClr val="000000"/>
                </a:solidFill>
              </a:rPr>
              <a:t>two independent faculty members</a:t>
            </a:r>
          </a:p>
        </p:txBody>
      </p:sp>
      <p:sp>
        <p:nvSpPr>
          <p:cNvPr id="25" name="TextBox 24"/>
          <p:cNvSpPr txBox="1"/>
          <p:nvPr/>
        </p:nvSpPr>
        <p:spPr>
          <a:xfrm rot="18448550">
            <a:off x="5268650" y="2430902"/>
            <a:ext cx="71686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EMBL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8448550">
            <a:off x="6189426" y="2273332"/>
            <a:ext cx="1113959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COFUND I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448550">
            <a:off x="7351777" y="2250433"/>
            <a:ext cx="117166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COFUND II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8448550">
            <a:off x="8043321" y="2227534"/>
            <a:ext cx="122937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COFUND III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 b="35363"/>
          <a:stretch>
            <a:fillRect/>
          </a:stretch>
        </p:blipFill>
        <p:spPr bwMode="auto">
          <a:xfrm>
            <a:off x="179512" y="1772816"/>
            <a:ext cx="8764755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9"/>
          <p:cNvSpPr txBox="1">
            <a:spLocks/>
          </p:cNvSpPr>
          <p:nvPr/>
        </p:nvSpPr>
        <p:spPr>
          <a:xfrm>
            <a:off x="2286000" y="1310208"/>
            <a:ext cx="4343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Application Procedure</a:t>
            </a:r>
          </a:p>
        </p:txBody>
      </p:sp>
      <p:sp>
        <p:nvSpPr>
          <p:cNvPr id="9" name="TextBox 21"/>
          <p:cNvSpPr txBox="1">
            <a:spLocks noChangeArrowheads="1"/>
          </p:cNvSpPr>
          <p:nvPr/>
        </p:nvSpPr>
        <p:spPr bwMode="auto">
          <a:xfrm>
            <a:off x="661799" y="1988840"/>
            <a:ext cx="541077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</a:rPr>
              <a:t>Selection committee short-lists candidates for interview</a:t>
            </a:r>
          </a:p>
        </p:txBody>
      </p:sp>
      <p:sp>
        <p:nvSpPr>
          <p:cNvPr id="10" name="Striped Right Arrow 9"/>
          <p:cNvSpPr/>
          <p:nvPr/>
        </p:nvSpPr>
        <p:spPr bwMode="auto">
          <a:xfrm rot="5400000">
            <a:off x="3088655" y="2532119"/>
            <a:ext cx="557064" cy="304800"/>
          </a:xfrm>
          <a:prstGeom prst="stripedRightArrow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US">
              <a:latin typeface="Arial" pitchFamily="-106" charset="0"/>
              <a:ea typeface="+mn-ea"/>
            </a:endParaRPr>
          </a:p>
        </p:txBody>
      </p:sp>
      <p:sp>
        <p:nvSpPr>
          <p:cNvPr id="14" name="TextBox 24"/>
          <p:cNvSpPr txBox="1">
            <a:spLocks noChangeArrowheads="1"/>
          </p:cNvSpPr>
          <p:nvPr/>
        </p:nvSpPr>
        <p:spPr bwMode="auto">
          <a:xfrm>
            <a:off x="1045654" y="4032892"/>
            <a:ext cx="46430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</a:rPr>
              <a:t>Formal Panel </a:t>
            </a:r>
            <a:r>
              <a:rPr lang="en-US" dirty="0" smtClean="0">
                <a:solidFill>
                  <a:srgbClr val="000000"/>
                </a:solidFill>
              </a:rPr>
              <a:t>Interviews with </a:t>
            </a:r>
            <a:r>
              <a:rPr lang="en-US" dirty="0" smtClean="0">
                <a:solidFill>
                  <a:srgbClr val="000000"/>
                </a:solidFill>
              </a:rPr>
              <a:t>external referees</a:t>
            </a:r>
            <a:endParaRPr lang="en-US" sz="1800" dirty="0">
              <a:solidFill>
                <a:srgbClr val="000000"/>
              </a:solidFill>
            </a:endParaRPr>
          </a:p>
          <a:p>
            <a:pPr algn="ctr"/>
            <a:r>
              <a:rPr lang="en-US" sz="1800" dirty="0">
                <a:solidFill>
                  <a:srgbClr val="000000"/>
                </a:solidFill>
              </a:rPr>
              <a:t>Candidates give talks and have panel </a:t>
            </a:r>
            <a:r>
              <a:rPr lang="en-US" sz="1800" dirty="0" smtClean="0">
                <a:solidFill>
                  <a:srgbClr val="000000"/>
                </a:solidFill>
              </a:rPr>
              <a:t>interviews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5" name="TextBox 25"/>
          <p:cNvSpPr txBox="1">
            <a:spLocks noChangeArrowheads="1"/>
          </p:cNvSpPr>
          <p:nvPr/>
        </p:nvSpPr>
        <p:spPr bwMode="auto">
          <a:xfrm>
            <a:off x="1906467" y="3010866"/>
            <a:ext cx="292144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</a:rPr>
              <a:t>Candidates visit involved labs</a:t>
            </a:r>
          </a:p>
        </p:txBody>
      </p:sp>
      <p:sp>
        <p:nvSpPr>
          <p:cNvPr id="16" name="TextBox 26"/>
          <p:cNvSpPr txBox="1">
            <a:spLocks noChangeArrowheads="1"/>
          </p:cNvSpPr>
          <p:nvPr/>
        </p:nvSpPr>
        <p:spPr bwMode="auto">
          <a:xfrm>
            <a:off x="6596313" y="2009286"/>
            <a:ext cx="2354491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15963">
              <a:defRPr/>
            </a:pPr>
            <a:r>
              <a:rPr lang="en-US" dirty="0" smtClean="0">
                <a:solidFill>
                  <a:srgbClr val="000000"/>
                </a:solidFill>
                <a:latin typeface="Arial" pitchFamily="-84" charset="0"/>
              </a:rPr>
              <a:t>Year     # candidates</a:t>
            </a:r>
          </a:p>
          <a:p>
            <a:pPr defTabSz="446088">
              <a:defRPr/>
            </a:pPr>
            <a:r>
              <a:rPr lang="en-US" dirty="0" smtClean="0">
                <a:solidFill>
                  <a:schemeClr val="accent6"/>
                </a:solidFill>
                <a:latin typeface="Arial" pitchFamily="-84" charset="0"/>
              </a:rPr>
              <a:t>2009</a:t>
            </a:r>
            <a:r>
              <a:rPr lang="en-US" dirty="0" smtClean="0">
                <a:solidFill>
                  <a:schemeClr val="accent6"/>
                </a:solidFill>
                <a:latin typeface="Arial" pitchFamily="-84" charset="0"/>
              </a:rPr>
              <a:t>	</a:t>
            </a:r>
            <a:r>
              <a:rPr lang="en-US" dirty="0" smtClean="0">
                <a:solidFill>
                  <a:schemeClr val="accent6"/>
                </a:solidFill>
                <a:latin typeface="Arial" pitchFamily="-84" charset="0"/>
              </a:rPr>
              <a:t>     29</a:t>
            </a:r>
            <a:endParaRPr lang="en-US" dirty="0" smtClean="0">
              <a:solidFill>
                <a:schemeClr val="accent6"/>
              </a:solidFill>
              <a:latin typeface="Arial" pitchFamily="-84" charset="0"/>
            </a:endParaRPr>
          </a:p>
          <a:p>
            <a:pPr defTabSz="715963">
              <a:defRPr/>
            </a:pPr>
            <a:r>
              <a:rPr lang="en-US" dirty="0" smtClean="0">
                <a:solidFill>
                  <a:schemeClr val="accent6"/>
                </a:solidFill>
                <a:latin typeface="Arial" pitchFamily="-84" charset="0"/>
              </a:rPr>
              <a:t>2010	        44</a:t>
            </a:r>
          </a:p>
          <a:p>
            <a:pPr defTabSz="715963">
              <a:defRPr/>
            </a:pPr>
            <a:r>
              <a:rPr lang="en-US" dirty="0" smtClean="0">
                <a:solidFill>
                  <a:schemeClr val="accent6"/>
                </a:solidFill>
                <a:latin typeface="Arial" pitchFamily="-84" charset="0"/>
              </a:rPr>
              <a:t>2011	        40</a:t>
            </a:r>
            <a:endParaRPr lang="en-US" dirty="0" smtClean="0">
              <a:solidFill>
                <a:schemeClr val="accent6"/>
              </a:solidFill>
              <a:latin typeface="Arial" pitchFamily="-84" charset="0"/>
            </a:endParaRPr>
          </a:p>
          <a:p>
            <a:pPr defTabSz="715963">
              <a:defRPr/>
            </a:pPr>
            <a:r>
              <a:rPr lang="en-US" dirty="0" smtClean="0">
                <a:solidFill>
                  <a:srgbClr val="C00000"/>
                </a:solidFill>
                <a:latin typeface="Arial" pitchFamily="-84" charset="0"/>
                <a:ea typeface="+mn-ea"/>
              </a:rPr>
              <a:t>2012	        42</a:t>
            </a:r>
            <a:endParaRPr lang="en-US" dirty="0">
              <a:solidFill>
                <a:srgbClr val="C00000"/>
              </a:solidFill>
              <a:latin typeface="Arial" pitchFamily="-84" charset="0"/>
              <a:ea typeface="+mn-ea"/>
            </a:endParaRPr>
          </a:p>
          <a:p>
            <a:pPr defTabSz="715963">
              <a:defRPr/>
            </a:pPr>
            <a:r>
              <a:rPr lang="en-US" dirty="0" smtClean="0">
                <a:solidFill>
                  <a:srgbClr val="C00000"/>
                </a:solidFill>
                <a:latin typeface="Arial" pitchFamily="-84" charset="0"/>
                <a:ea typeface="+mn-ea"/>
              </a:rPr>
              <a:t>2013 	        44</a:t>
            </a:r>
            <a:endParaRPr lang="en-US" dirty="0" smtClean="0">
              <a:solidFill>
                <a:srgbClr val="C00000"/>
              </a:solidFill>
              <a:latin typeface="Arial" pitchFamily="-84" charset="0"/>
              <a:ea typeface="+mn-ea"/>
            </a:endParaRPr>
          </a:p>
          <a:p>
            <a:pPr defTabSz="715963">
              <a:defRPr/>
            </a:pPr>
            <a:r>
              <a:rPr lang="en-US" dirty="0" smtClean="0">
                <a:solidFill>
                  <a:srgbClr val="C00000"/>
                </a:solidFill>
                <a:latin typeface="Arial" pitchFamily="-84" charset="0"/>
                <a:ea typeface="+mn-ea"/>
              </a:rPr>
              <a:t>2014	        38</a:t>
            </a:r>
            <a:endParaRPr lang="en-US" dirty="0" smtClean="0">
              <a:solidFill>
                <a:srgbClr val="C00000"/>
              </a:solidFill>
              <a:latin typeface="Arial" pitchFamily="-84" charset="0"/>
              <a:ea typeface="+mn-ea"/>
            </a:endParaRPr>
          </a:p>
          <a:p>
            <a:pPr defTabSz="715963"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rial" pitchFamily="-84" charset="0"/>
                <a:ea typeface="+mn-ea"/>
              </a:rPr>
              <a:t>2015	       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rial" pitchFamily="-84" charset="0"/>
                <a:ea typeface="+mn-ea"/>
              </a:rPr>
              <a:t>38 </a:t>
            </a:r>
            <a:r>
              <a:rPr lang="en-US" dirty="0" smtClean="0">
                <a:latin typeface="Arial" pitchFamily="-84" charset="0"/>
                <a:ea typeface="+mn-ea"/>
              </a:rPr>
              <a:t>	</a:t>
            </a:r>
            <a:endParaRPr lang="en-US" dirty="0">
              <a:latin typeface="Arial" pitchFamily="-84" charset="0"/>
              <a:ea typeface="+mn-ea"/>
            </a:endParaRPr>
          </a:p>
        </p:txBody>
      </p:sp>
      <p:sp>
        <p:nvSpPr>
          <p:cNvPr id="17" name="TextBox 27"/>
          <p:cNvSpPr txBox="1">
            <a:spLocks noChangeArrowheads="1"/>
          </p:cNvSpPr>
          <p:nvPr/>
        </p:nvSpPr>
        <p:spPr bwMode="auto">
          <a:xfrm>
            <a:off x="1306655" y="5331917"/>
            <a:ext cx="41210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>
                <a:solidFill>
                  <a:srgbClr val="000000"/>
                </a:solidFill>
              </a:rPr>
              <a:t>Positions offered to Successful Candidates</a:t>
            </a:r>
          </a:p>
        </p:txBody>
      </p: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2456585" y="6353945"/>
            <a:ext cx="1821204" cy="36933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</a:rPr>
              <a:t>New EIPODs start</a:t>
            </a:r>
          </a:p>
        </p:txBody>
      </p:sp>
      <p:sp>
        <p:nvSpPr>
          <p:cNvPr id="21" name="Striped Right Arrow 20"/>
          <p:cNvSpPr/>
          <p:nvPr/>
        </p:nvSpPr>
        <p:spPr bwMode="auto">
          <a:xfrm rot="5400000">
            <a:off x="3088655" y="3554145"/>
            <a:ext cx="557064" cy="304800"/>
          </a:xfrm>
          <a:prstGeom prst="stripedRightArrow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US">
              <a:latin typeface="Arial" pitchFamily="-106" charset="0"/>
              <a:ea typeface="+mn-ea"/>
            </a:endParaRPr>
          </a:p>
        </p:txBody>
      </p:sp>
      <p:sp>
        <p:nvSpPr>
          <p:cNvPr id="22" name="Striped Right Arrow 21"/>
          <p:cNvSpPr/>
          <p:nvPr/>
        </p:nvSpPr>
        <p:spPr bwMode="auto">
          <a:xfrm rot="5400000">
            <a:off x="3088655" y="4853170"/>
            <a:ext cx="557064" cy="304800"/>
          </a:xfrm>
          <a:prstGeom prst="stripedRightArrow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US">
              <a:latin typeface="Arial" pitchFamily="-106" charset="0"/>
              <a:ea typeface="+mn-ea"/>
            </a:endParaRPr>
          </a:p>
        </p:txBody>
      </p:sp>
      <p:sp>
        <p:nvSpPr>
          <p:cNvPr id="23" name="Striped Right Arrow 22"/>
          <p:cNvSpPr/>
          <p:nvPr/>
        </p:nvSpPr>
        <p:spPr bwMode="auto">
          <a:xfrm rot="5400000">
            <a:off x="3088655" y="5875196"/>
            <a:ext cx="557064" cy="304800"/>
          </a:xfrm>
          <a:prstGeom prst="stripedRightArrow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US">
              <a:latin typeface="Arial" pitchFamily="-106" charset="0"/>
              <a:ea typeface="+mn-ea"/>
            </a:endParaRPr>
          </a:p>
        </p:txBody>
      </p: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6588224" y="4400041"/>
            <a:ext cx="2377895" cy="2308324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715963">
              <a:defRPr/>
            </a:pPr>
            <a:r>
              <a:rPr lang="en-US" dirty="0" smtClean="0">
                <a:solidFill>
                  <a:srgbClr val="000000"/>
                </a:solidFill>
                <a:latin typeface="Arial" pitchFamily="-84" charset="0"/>
              </a:rPr>
              <a:t>Year     # offers made</a:t>
            </a:r>
          </a:p>
          <a:p>
            <a:pPr defTabSz="1162050">
              <a:defRPr/>
            </a:pP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-84" charset="0"/>
              </a:rPr>
              <a:t>2009	17</a:t>
            </a:r>
          </a:p>
          <a:p>
            <a:pPr defTabSz="1162050">
              <a:defRPr/>
            </a:pP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-84" charset="0"/>
              </a:rPr>
              <a:t>2010	19</a:t>
            </a:r>
          </a:p>
          <a:p>
            <a:pPr defTabSz="1162050">
              <a:defRPr/>
            </a:pP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-84" charset="0"/>
              </a:rPr>
              <a:t>2011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-84" charset="0"/>
              </a:rPr>
              <a:t> 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-84" charset="0"/>
              </a:rPr>
              <a:t>       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-84" charset="0"/>
              </a:rPr>
              <a:t>19+23</a:t>
            </a:r>
          </a:p>
          <a:p>
            <a:pPr defTabSz="1162050">
              <a:defRPr/>
            </a:pPr>
            <a:r>
              <a:rPr lang="en-US" dirty="0" smtClean="0">
                <a:solidFill>
                  <a:schemeClr val="accent2"/>
                </a:solidFill>
                <a:latin typeface="Arial" pitchFamily="-84" charset="0"/>
                <a:ea typeface="+mn-ea"/>
              </a:rPr>
              <a:t>2012	24</a:t>
            </a:r>
            <a:endParaRPr lang="en-US" dirty="0">
              <a:solidFill>
                <a:schemeClr val="accent2"/>
              </a:solidFill>
              <a:latin typeface="Arial" pitchFamily="-84" charset="0"/>
              <a:ea typeface="+mn-ea"/>
            </a:endParaRPr>
          </a:p>
          <a:p>
            <a:pPr defTabSz="1162050">
              <a:defRPr/>
            </a:pPr>
            <a:r>
              <a:rPr lang="en-US" dirty="0" smtClean="0">
                <a:solidFill>
                  <a:schemeClr val="accent2"/>
                </a:solidFill>
                <a:latin typeface="Arial" pitchFamily="-84" charset="0"/>
                <a:ea typeface="+mn-ea"/>
              </a:rPr>
              <a:t>2013	25</a:t>
            </a:r>
            <a:endParaRPr lang="en-US" dirty="0" smtClean="0">
              <a:solidFill>
                <a:schemeClr val="accent2"/>
              </a:solidFill>
              <a:latin typeface="Arial" pitchFamily="-84" charset="0"/>
              <a:ea typeface="+mn-ea"/>
            </a:endParaRPr>
          </a:p>
          <a:p>
            <a:pPr defTabSz="1162050">
              <a:defRPr/>
            </a:pPr>
            <a:r>
              <a:rPr lang="en-US" dirty="0" smtClean="0">
                <a:solidFill>
                  <a:schemeClr val="accent2"/>
                </a:solidFill>
                <a:latin typeface="Arial" pitchFamily="-84" charset="0"/>
                <a:ea typeface="+mn-ea"/>
              </a:rPr>
              <a:t>2014	24</a:t>
            </a:r>
            <a:endParaRPr lang="en-US" dirty="0" smtClean="0">
              <a:solidFill>
                <a:schemeClr val="accent2"/>
              </a:solidFill>
              <a:latin typeface="Arial" pitchFamily="-84" charset="0"/>
              <a:ea typeface="+mn-ea"/>
            </a:endParaRPr>
          </a:p>
          <a:p>
            <a:pPr defTabSz="1162050"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rial" pitchFamily="-84" charset="0"/>
                <a:ea typeface="+mn-ea"/>
              </a:rPr>
              <a:t>2015 	24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 pitchFamily="-84" charset="0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471411" y="1342902"/>
            <a:ext cx="419296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Our Externals Referees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149080"/>
            <a:ext cx="9906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736" y="5877272"/>
            <a:ext cx="1905000" cy="24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2058132"/>
            <a:ext cx="8509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2600" y="2227014"/>
            <a:ext cx="630238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5000" y="2060848"/>
            <a:ext cx="152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2780928"/>
            <a:ext cx="13239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3861048"/>
            <a:ext cx="8985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0" y="4375029"/>
            <a:ext cx="15875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905000" y="3014216"/>
            <a:ext cx="1638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68344" y="3861048"/>
            <a:ext cx="113030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00392" y="5877272"/>
            <a:ext cx="877887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04248" y="2132856"/>
            <a:ext cx="67151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372200" y="5229200"/>
            <a:ext cx="266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89576" y="5974035"/>
            <a:ext cx="10668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91529" y="6393685"/>
            <a:ext cx="2546352" cy="31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940050" y="5452554"/>
            <a:ext cx="1860550" cy="38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04800" y="4725144"/>
            <a:ext cx="1371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300192" y="2996952"/>
            <a:ext cx="13477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9"/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483768" y="3933056"/>
            <a:ext cx="1270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8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884368" y="3068960"/>
            <a:ext cx="95575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0"/>
          <p:cNvPicPr>
            <a:picLocks noChangeAspect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220072" y="6066448"/>
            <a:ext cx="1460500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1"/>
          <p:cNvPicPr>
            <a:picLocks noChangeAspect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79400" y="3212976"/>
            <a:ext cx="10922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2"/>
          <p:cNvPicPr>
            <a:picLocks noChangeAspect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828800" y="4581128"/>
            <a:ext cx="12160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3"/>
          <p:cNvPicPr>
            <a:picLocks noChangeAspect="1"/>
          </p:cNvPicPr>
          <p:nvPr/>
        </p:nvPicPr>
        <p:blipFill>
          <a:blip r:embed="rId27" cstate="print"/>
          <a:srcRect t="33962"/>
          <a:stretch>
            <a:fillRect/>
          </a:stretch>
        </p:blipFill>
        <p:spPr bwMode="auto">
          <a:xfrm>
            <a:off x="4953000" y="4605982"/>
            <a:ext cx="1620838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5"/>
          <p:cNvPicPr>
            <a:picLocks noChangeAspect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2987824" y="5901208"/>
            <a:ext cx="162401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7"/>
          <p:cNvPicPr>
            <a:picLocks noChangeAspect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4911813" y="3089406"/>
            <a:ext cx="11049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8001000" y="4822006"/>
            <a:ext cx="1016000" cy="4826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611560" y="1700808"/>
            <a:ext cx="717291" cy="78105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6372200" y="3933056"/>
            <a:ext cx="1066800" cy="559547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395536" y="5157192"/>
            <a:ext cx="916919" cy="60960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1942071" y="2566691"/>
            <a:ext cx="1384300" cy="24917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1594644" y="5085184"/>
            <a:ext cx="673100" cy="6731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3733800" y="2996952"/>
            <a:ext cx="1129553" cy="80010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7884368" y="1844824"/>
            <a:ext cx="984250" cy="98425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6732240" y="4653136"/>
            <a:ext cx="1092868" cy="5715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9" cstate="print"/>
          <a:stretch>
            <a:fillRect/>
          </a:stretch>
        </p:blipFill>
        <p:spPr>
          <a:xfrm>
            <a:off x="5214983" y="5210522"/>
            <a:ext cx="958850" cy="666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 b="12252"/>
          <a:stretch>
            <a:fillRect/>
          </a:stretch>
        </p:blipFill>
        <p:spPr bwMode="auto">
          <a:xfrm>
            <a:off x="355058" y="1309238"/>
            <a:ext cx="8424936" cy="5543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 b="12252"/>
          <a:stretch>
            <a:fillRect/>
          </a:stretch>
        </p:blipFill>
        <p:spPr bwMode="auto">
          <a:xfrm>
            <a:off x="355058" y="1309238"/>
            <a:ext cx="8424936" cy="5543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 rot="21345599">
            <a:off x="2213330" y="5144860"/>
            <a:ext cx="6057900" cy="1446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 defTabSz="542925">
              <a:spcBef>
                <a:spcPts val="600"/>
              </a:spcBef>
              <a:spcAft>
                <a:spcPts val="1200"/>
              </a:spcAft>
              <a:buClr>
                <a:schemeClr val="accent1"/>
              </a:buClr>
            </a:pPr>
            <a:r>
              <a:rPr lang="en-GB" sz="2200" b="1" dirty="0" smtClean="0">
                <a:solidFill>
                  <a:schemeClr val="accent2"/>
                </a:solidFill>
                <a:ea typeface="Meiryo" pitchFamily="34" charset="-128"/>
                <a:cs typeface="Times New Roman" pitchFamily="18" charset="0"/>
              </a:rPr>
              <a:t>Additional partners reflecting the scientific needs of the projects will join the programme throughout the course of the grant by equally signing the MoU.</a:t>
            </a:r>
            <a:endParaRPr lang="en-US" sz="2200" b="1" dirty="0" smtClean="0">
              <a:solidFill>
                <a:schemeClr val="accent2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/>
          <a:srcRect t="2329" b="12253"/>
          <a:stretch>
            <a:fillRect/>
          </a:stretch>
        </p:blipFill>
        <p:spPr bwMode="auto">
          <a:xfrm>
            <a:off x="443478" y="1412776"/>
            <a:ext cx="8244408" cy="5281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 b="21270"/>
          <a:stretch>
            <a:fillRect/>
          </a:stretch>
        </p:blipFill>
        <p:spPr bwMode="auto">
          <a:xfrm>
            <a:off x="179512" y="1628800"/>
            <a:ext cx="8856984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 l="3723" t="4805" b="12252"/>
          <a:stretch>
            <a:fillRect/>
          </a:stretch>
        </p:blipFill>
        <p:spPr bwMode="auto">
          <a:xfrm>
            <a:off x="354390" y="1317908"/>
            <a:ext cx="8424936" cy="54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b="12160"/>
          <a:stretch>
            <a:fillRect/>
          </a:stretch>
        </p:blipFill>
        <p:spPr bwMode="auto">
          <a:xfrm>
            <a:off x="394273" y="1340769"/>
            <a:ext cx="8356325" cy="55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b="13223"/>
          <a:stretch>
            <a:fillRect/>
          </a:stretch>
        </p:blipFill>
        <p:spPr bwMode="auto">
          <a:xfrm>
            <a:off x="280134" y="1340768"/>
            <a:ext cx="8466818" cy="5523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b="20650"/>
          <a:stretch>
            <a:fillRect/>
          </a:stretch>
        </p:blipFill>
        <p:spPr bwMode="auto">
          <a:xfrm>
            <a:off x="297938" y="1196752"/>
            <a:ext cx="8810566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print"/>
          <a:srcRect t="3939" b="12252"/>
          <a:stretch>
            <a:fillRect/>
          </a:stretch>
        </p:blipFill>
        <p:spPr bwMode="auto">
          <a:xfrm>
            <a:off x="429444" y="1346101"/>
            <a:ext cx="8280920" cy="520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t="3514" b="11093"/>
          <a:stretch>
            <a:fillRect/>
          </a:stretch>
        </p:blipFill>
        <p:spPr bwMode="auto">
          <a:xfrm>
            <a:off x="391608" y="1412776"/>
            <a:ext cx="8428863" cy="539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t="4482" b="16190"/>
          <a:stretch>
            <a:fillRect/>
          </a:stretch>
        </p:blipFill>
        <p:spPr bwMode="auto">
          <a:xfrm>
            <a:off x="110932" y="1412776"/>
            <a:ext cx="8964488" cy="533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 t="3464" b="12253"/>
          <a:stretch>
            <a:fillRect/>
          </a:stretch>
        </p:blipFill>
        <p:spPr bwMode="auto">
          <a:xfrm>
            <a:off x="420618" y="1412776"/>
            <a:ext cx="8316416" cy="525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63394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692598" y="1844824"/>
            <a:ext cx="57502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EIPOD goes cubic:</a:t>
            </a:r>
          </a:p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EI3POD grant 2015 - 2020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6" descr="eu-flag-80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221088"/>
            <a:ext cx="2082155" cy="139781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2" descr="C:\Users\hillebra\Desktop\EI3POD_2015_3pages_Page_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43114">
            <a:off x="6990247" y="4003992"/>
            <a:ext cx="1676400" cy="23717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075939"/>
            <a:ext cx="2880320" cy="21613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 b="12252"/>
          <a:stretch>
            <a:fillRect/>
          </a:stretch>
        </p:blipFill>
        <p:spPr bwMode="auto">
          <a:xfrm>
            <a:off x="484558" y="1450494"/>
            <a:ext cx="816561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 b="12252"/>
          <a:stretch>
            <a:fillRect/>
          </a:stretch>
        </p:blipFill>
        <p:spPr bwMode="auto">
          <a:xfrm>
            <a:off x="429826" y="1268760"/>
            <a:ext cx="8280920" cy="544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sca2015.lu/wp-content/uploads/2015/08/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096344" cy="1082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3"/>
          <p:cNvGrpSpPr/>
          <p:nvPr/>
        </p:nvGrpSpPr>
        <p:grpSpPr>
          <a:xfrm>
            <a:off x="6744312" y="332656"/>
            <a:ext cx="1937708" cy="796032"/>
            <a:chOff x="6723292" y="260648"/>
            <a:chExt cx="1937708" cy="796032"/>
          </a:xfrm>
        </p:grpSpPr>
        <p:pic>
          <p:nvPicPr>
            <p:cNvPr id="12" name="Picture 2" descr="4c_logo_2006_mac_w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5300" y="260648"/>
              <a:ext cx="1865700" cy="796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723292" y="404664"/>
              <a:ext cx="11320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latin typeface="+mj-lt"/>
                  <a:cs typeface="Arial" pitchFamily="34" charset="0"/>
                </a:rPr>
                <a:t>EMBL</a:t>
              </a:r>
              <a:endParaRPr lang="en-US" sz="3200" dirty="0">
                <a:latin typeface="+mj-lt"/>
                <a:cs typeface="Arial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6588224" y="188640"/>
            <a:ext cx="2232248" cy="1080120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 b="14353"/>
          <a:stretch>
            <a:fillRect/>
          </a:stretch>
        </p:blipFill>
        <p:spPr bwMode="auto">
          <a:xfrm>
            <a:off x="316672" y="1344196"/>
            <a:ext cx="8496944" cy="545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18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176</Words>
  <Application>Microsoft Office PowerPoint</Application>
  <PresentationFormat>On-screen Show (4:3)</PresentationFormat>
  <Paragraphs>65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10 December 2015 – Plenary Session (or 10 December 2015 – Parallel Session or 11 December 2015 – Plenary Session) The EMBL COFUND Story Dr. Helke Hillebrand &amp; Dr. Brenda Stride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Contribution  Speakers Name + Institution</dc:title>
  <dc:creator>Ulrike KOHL</dc:creator>
  <cp:lastModifiedBy>hillebra</cp:lastModifiedBy>
  <cp:revision>42</cp:revision>
  <dcterms:created xsi:type="dcterms:W3CDTF">2015-12-01T15:57:31Z</dcterms:created>
  <dcterms:modified xsi:type="dcterms:W3CDTF">2015-12-08T16:57:26Z</dcterms:modified>
</cp:coreProperties>
</file>